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5"/>
  </p:notesMasterIdLst>
  <p:handoutMasterIdLst>
    <p:handoutMasterId r:id="rId36"/>
  </p:handoutMasterIdLst>
  <p:sldIdLst>
    <p:sldId id="269" r:id="rId2"/>
    <p:sldId id="262" r:id="rId3"/>
    <p:sldId id="341" r:id="rId4"/>
    <p:sldId id="360" r:id="rId5"/>
    <p:sldId id="381" r:id="rId6"/>
    <p:sldId id="382" r:id="rId7"/>
    <p:sldId id="370" r:id="rId8"/>
    <p:sldId id="326" r:id="rId9"/>
    <p:sldId id="333" r:id="rId10"/>
    <p:sldId id="383" r:id="rId11"/>
    <p:sldId id="386" r:id="rId12"/>
    <p:sldId id="384" r:id="rId13"/>
    <p:sldId id="385" r:id="rId14"/>
    <p:sldId id="387" r:id="rId15"/>
    <p:sldId id="388" r:id="rId16"/>
    <p:sldId id="389" r:id="rId17"/>
    <p:sldId id="390" r:id="rId18"/>
    <p:sldId id="391" r:id="rId19"/>
    <p:sldId id="392" r:id="rId20"/>
    <p:sldId id="393" r:id="rId21"/>
    <p:sldId id="394" r:id="rId22"/>
    <p:sldId id="404" r:id="rId23"/>
    <p:sldId id="395" r:id="rId24"/>
    <p:sldId id="396" r:id="rId25"/>
    <p:sldId id="397" r:id="rId26"/>
    <p:sldId id="398" r:id="rId27"/>
    <p:sldId id="399" r:id="rId28"/>
    <p:sldId id="400" r:id="rId29"/>
    <p:sldId id="403" r:id="rId30"/>
    <p:sldId id="402" r:id="rId31"/>
    <p:sldId id="405" r:id="rId32"/>
    <p:sldId id="401" r:id="rId33"/>
    <p:sldId id="287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115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26/01/1435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26/01/1435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symbol table, which stores information about the entire source program, is used by all phases of the compiler.</a:t>
            </a:r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04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Decomposition </a:t>
            </a:r>
            <a:br>
              <a:rPr lang="en-US" sz="2400" dirty="0" smtClean="0"/>
            </a:br>
            <a:r>
              <a:rPr lang="en-US" sz="2400" dirty="0" smtClean="0"/>
              <a:t>of a compiler.</a:t>
            </a: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 descr="Lec02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685800"/>
            <a:ext cx="3200400" cy="6172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71600" y="3257490"/>
            <a:ext cx="2057400" cy="8573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0" y="348609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Symbol Table</a:t>
            </a:r>
            <a:endParaRPr lang="en-US" sz="24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29000" y="1371600"/>
            <a:ext cx="1143000" cy="1828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429000" y="2209800"/>
            <a:ext cx="114300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29000" y="2971800"/>
            <a:ext cx="11430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3505200" y="3657600"/>
            <a:ext cx="1143000" cy="76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3505200" y="3810000"/>
            <a:ext cx="11430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3505200" y="3962400"/>
            <a:ext cx="11430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429000" y="4191000"/>
            <a:ext cx="1219200" cy="1981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Language can also be classified using generations as well.</a:t>
            </a:r>
          </a:p>
          <a:p>
            <a:endParaRPr lang="en-US" sz="2400" dirty="0" smtClean="0"/>
          </a:p>
          <a:p>
            <a:r>
              <a:rPr lang="en-US" sz="2400" dirty="0" smtClean="0"/>
              <a:t>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generation programming language (1GL)</a:t>
            </a:r>
          </a:p>
          <a:p>
            <a:pPr lvl="1"/>
            <a:r>
              <a:rPr lang="en-US" sz="2200" dirty="0" smtClean="0"/>
              <a:t>Architecture specific binary delivered on Switches, Patch Panels and/or Tape.</a:t>
            </a:r>
          </a:p>
          <a:p>
            <a:pPr lvl="1"/>
            <a:endParaRPr lang="en-US" sz="2200" dirty="0" smtClean="0"/>
          </a:p>
          <a:p>
            <a:r>
              <a:rPr lang="en-US" sz="2400" dirty="0" smtClean="0"/>
              <a:t>2nd generation programming language (2GL)</a:t>
            </a:r>
          </a:p>
          <a:p>
            <a:pPr lvl="1"/>
            <a:r>
              <a:rPr lang="en-US" sz="2200" dirty="0" smtClean="0"/>
              <a:t>Most commonly use in RISC, CISC and x86 as that is what our embedded systems and desktop computers use.</a:t>
            </a:r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generation programming language (3GL)</a:t>
            </a:r>
          </a:p>
          <a:p>
            <a:pPr lvl="1"/>
            <a:r>
              <a:rPr lang="en-US" sz="2200" dirty="0" smtClean="0"/>
              <a:t>C, C++, C#, Java, Basic, COBOL, Lisp and ML.</a:t>
            </a:r>
          </a:p>
          <a:p>
            <a:pPr lvl="1"/>
            <a:endParaRPr lang="en-US" sz="2200" dirty="0" smtClean="0"/>
          </a:p>
          <a:p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generation programming language (4GL)</a:t>
            </a:r>
          </a:p>
          <a:p>
            <a:pPr lvl="1"/>
            <a:r>
              <a:rPr lang="en-US" sz="2200" dirty="0" smtClean="0"/>
              <a:t>SQL, SAS, R, MATLAB's GUIDE, ColdFusion, CSS. </a:t>
            </a:r>
          </a:p>
          <a:p>
            <a:endParaRPr lang="en-US" sz="2600" dirty="0" smtClean="0"/>
          </a:p>
          <a:p>
            <a:r>
              <a:rPr lang="en-US" sz="2400" dirty="0" smtClean="0"/>
              <a:t>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generation programming language (5GL)</a:t>
            </a:r>
          </a:p>
          <a:p>
            <a:pPr lvl="1"/>
            <a:r>
              <a:rPr lang="en-US" sz="2200" dirty="0" smtClean="0"/>
              <a:t>Prolog, Mercury. </a:t>
            </a:r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b="1" dirty="0" smtClean="0"/>
              <a:t>Modeling in Compiler Design</a:t>
            </a:r>
          </a:p>
          <a:p>
            <a:endParaRPr lang="en-US" sz="2400" dirty="0" smtClean="0"/>
          </a:p>
          <a:p>
            <a:pPr lvl="1"/>
            <a:r>
              <a:rPr lang="en-US" sz="2200" dirty="0" smtClean="0"/>
              <a:t>Compiler design is one of the places where theory has had the most impact on practice. </a:t>
            </a:r>
          </a:p>
          <a:p>
            <a:pPr lvl="1"/>
            <a:endParaRPr lang="en-US" sz="2200" dirty="0" smtClean="0"/>
          </a:p>
          <a:p>
            <a:pPr lvl="1"/>
            <a:r>
              <a:rPr lang="en-US" sz="2200" dirty="0" smtClean="0"/>
              <a:t>Models that have been found useful include automata, grammars, regular expressions, trees, and many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tx2"/>
                </a:solidFill>
              </a:rPr>
              <a:t>Optimization</a:t>
            </a:r>
            <a:r>
              <a:rPr lang="en-US" sz="2400" dirty="0" smtClean="0"/>
              <a:t> is to produce code that is more efficient than the obvious code.</a:t>
            </a:r>
          </a:p>
          <a:p>
            <a:endParaRPr lang="en-US" sz="2400" dirty="0" smtClean="0"/>
          </a:p>
          <a:p>
            <a:r>
              <a:rPr lang="en-US" sz="2400" dirty="0" smtClean="0"/>
              <a:t>Compiler optimizations must meet the following design objectives: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optimization must be correct, that is, preserve the meaning of the compiled program.</a:t>
            </a:r>
          </a:p>
          <a:p>
            <a:pPr lvl="1"/>
            <a:r>
              <a:rPr lang="en-US" sz="2000" dirty="0" smtClean="0"/>
              <a:t>The optimization must improve the performance of many programs.</a:t>
            </a:r>
          </a:p>
          <a:p>
            <a:pPr lvl="1"/>
            <a:r>
              <a:rPr lang="en-US" sz="2000" dirty="0" smtClean="0"/>
              <a:t>The compilation time must be kept reasonable.</a:t>
            </a:r>
          </a:p>
          <a:p>
            <a:endParaRPr lang="en-US" sz="2400" dirty="0" smtClean="0"/>
          </a:p>
          <a:p>
            <a:endParaRPr lang="en-US" sz="20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Syntax Director Translator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Introduction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Syntax Definition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Context  Free Grammars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Derivations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Parse Trees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Ambiguity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Associativity of Operators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Operator Precedence</a:t>
            </a:r>
          </a:p>
          <a:p>
            <a:pPr lvl="2"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Syntax Directed Translator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This section illustrates the compiling techniques by developing a program that translates representative programming language statements into three-address code, an intermediate representation. </a:t>
            </a:r>
          </a:p>
          <a:p>
            <a:endParaRPr lang="en-US" sz="2400" dirty="0" smtClean="0"/>
          </a:p>
          <a:p>
            <a:r>
              <a:rPr lang="en-US" dirty="0" smtClean="0"/>
              <a:t>We </a:t>
            </a:r>
            <a:r>
              <a:rPr lang="en-US" sz="2400" dirty="0" smtClean="0"/>
              <a:t>will focus on </a:t>
            </a:r>
          </a:p>
          <a:p>
            <a:pPr lvl="1"/>
            <a:r>
              <a:rPr lang="en-US" sz="2000" dirty="0" smtClean="0"/>
              <a:t>Front end of a compiler</a:t>
            </a:r>
          </a:p>
          <a:p>
            <a:pPr lvl="1"/>
            <a:r>
              <a:rPr lang="en-US" sz="2000" dirty="0" smtClean="0"/>
              <a:t>Lexical analysis</a:t>
            </a:r>
          </a:p>
          <a:p>
            <a:pPr lvl="1"/>
            <a:r>
              <a:rPr lang="en-US" sz="2000" dirty="0" smtClean="0"/>
              <a:t>Parsing</a:t>
            </a:r>
          </a:p>
          <a:p>
            <a:pPr lvl="1"/>
            <a:r>
              <a:rPr lang="en-US" sz="2000" dirty="0" smtClean="0"/>
              <a:t>Intermediate code generation.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Syntax Directed Translator..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Content Placeholder 6" descr="Lec04-0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90600" y="2667000"/>
            <a:ext cx="7415360" cy="2209800"/>
          </a:xfrm>
        </p:spPr>
      </p:pic>
      <p:sp>
        <p:nvSpPr>
          <p:cNvPr id="8" name="TextBox 7"/>
          <p:cNvSpPr txBox="1"/>
          <p:nvPr/>
        </p:nvSpPr>
        <p:spPr>
          <a:xfrm>
            <a:off x="2514600" y="1905000"/>
            <a:ext cx="40957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Model of a Compiler Front End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Introduction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Analysis is organized around the "syntax" of the language to be compiled.</a:t>
            </a:r>
          </a:p>
          <a:p>
            <a:pPr lvl="1"/>
            <a:r>
              <a:rPr lang="en-US" sz="2000" dirty="0" smtClean="0"/>
              <a:t>The syntax of a programming language describes the proper form of its programs.</a:t>
            </a:r>
          </a:p>
          <a:p>
            <a:pPr lvl="1"/>
            <a:r>
              <a:rPr lang="en-US" sz="2000" dirty="0" smtClean="0"/>
              <a:t>The semantics of the language defines what its programs mean.</a:t>
            </a:r>
          </a:p>
          <a:p>
            <a:endParaRPr lang="en-US" sz="2400" dirty="0" smtClean="0"/>
          </a:p>
          <a:p>
            <a:r>
              <a:rPr lang="en-US" sz="2400" dirty="0" smtClean="0"/>
              <a:t>For specifying syntax, Context-Free Grammars is used.</a:t>
            </a:r>
          </a:p>
          <a:p>
            <a:pPr lvl="1"/>
            <a:r>
              <a:rPr lang="en-US" sz="2000" dirty="0" smtClean="0"/>
              <a:t>Also known as BNF (Backus-Naur Form)</a:t>
            </a:r>
          </a:p>
          <a:p>
            <a:pPr lvl="1"/>
            <a:endParaRPr lang="en-US" sz="2000" dirty="0" smtClean="0"/>
          </a:p>
          <a:p>
            <a:r>
              <a:rPr lang="en-US" sz="2400" dirty="0" smtClean="0"/>
              <a:t>We start with a syntax-directed translation of an infix expression to postfix form.</a:t>
            </a:r>
          </a:p>
          <a:p>
            <a:pPr lvl="1"/>
            <a:r>
              <a:rPr lang="en-US" sz="2000" dirty="0" smtClean="0"/>
              <a:t>Infix form:  9 – 5 + 2 		to	Postfix form: 9 5 – 2 +</a:t>
            </a:r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Syntax Definition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Context Free Grammar is used to specify the syntax of the language.</a:t>
            </a:r>
          </a:p>
          <a:p>
            <a:pPr lvl="1"/>
            <a:r>
              <a:rPr lang="en-US" sz="1800" dirty="0" smtClean="0"/>
              <a:t>Shortly we can say it “Grammar”.</a:t>
            </a:r>
          </a:p>
          <a:p>
            <a:endParaRPr lang="en-US" sz="2000" dirty="0" smtClean="0"/>
          </a:p>
          <a:p>
            <a:r>
              <a:rPr lang="en-US" dirty="0" smtClean="0"/>
              <a:t>A grammar describes the hierarchical structure of most programming language constructs.</a:t>
            </a:r>
          </a:p>
          <a:p>
            <a:endParaRPr lang="en-US" dirty="0" smtClean="0"/>
          </a:p>
          <a:p>
            <a:r>
              <a:rPr lang="en-US" dirty="0" smtClean="0"/>
              <a:t>Ex.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i="1" dirty="0" smtClean="0">
                <a:solidFill>
                  <a:schemeClr val="tx2"/>
                </a:solidFill>
              </a:rPr>
              <a:t>if</a:t>
            </a:r>
            <a:r>
              <a:rPr lang="en-US" i="1" dirty="0" smtClean="0">
                <a:solidFill>
                  <a:schemeClr val="tx2"/>
                </a:solidFill>
              </a:rPr>
              <a:t> ( expression ) statement </a:t>
            </a:r>
            <a:r>
              <a:rPr lang="en-US" b="1" i="1" dirty="0" smtClean="0">
                <a:solidFill>
                  <a:schemeClr val="tx2"/>
                </a:solidFill>
              </a:rPr>
              <a:t>else</a:t>
            </a:r>
            <a:r>
              <a:rPr lang="en-US" i="1" dirty="0" smtClean="0">
                <a:solidFill>
                  <a:schemeClr val="tx2"/>
                </a:solidFill>
              </a:rPr>
              <a:t> statement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Syntax Definition..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This rule can be expressed as </a:t>
            </a:r>
            <a:r>
              <a:rPr lang="en-US" dirty="0" smtClean="0">
                <a:solidFill>
                  <a:schemeClr val="tx2"/>
                </a:solidFill>
              </a:rPr>
              <a:t>production </a:t>
            </a:r>
            <a:r>
              <a:rPr lang="en-US" dirty="0" smtClean="0"/>
              <a:t>by using the variable </a:t>
            </a:r>
            <a:r>
              <a:rPr lang="en-US" b="1" i="1" dirty="0" err="1" smtClean="0">
                <a:solidFill>
                  <a:schemeClr val="tx2"/>
                </a:solidFill>
              </a:rPr>
              <a:t>expr</a:t>
            </a:r>
            <a:r>
              <a:rPr lang="en-US" dirty="0" smtClean="0"/>
              <a:t> to denote an </a:t>
            </a:r>
            <a:r>
              <a:rPr lang="en-US" dirty="0" smtClean="0">
                <a:solidFill>
                  <a:schemeClr val="tx2"/>
                </a:solidFill>
              </a:rPr>
              <a:t>expression</a:t>
            </a:r>
            <a:r>
              <a:rPr lang="en-US" dirty="0" smtClean="0"/>
              <a:t> and the variable </a:t>
            </a:r>
            <a:r>
              <a:rPr lang="en-US" b="1" i="1" dirty="0" smtClean="0">
                <a:solidFill>
                  <a:schemeClr val="tx2"/>
                </a:solidFill>
              </a:rPr>
              <a:t>stmt</a:t>
            </a:r>
            <a:r>
              <a:rPr lang="en-US" dirty="0" smtClean="0"/>
              <a:t> to denote a </a:t>
            </a:r>
            <a:r>
              <a:rPr lang="en-US" dirty="0" smtClean="0">
                <a:solidFill>
                  <a:schemeClr val="tx2"/>
                </a:solidFill>
              </a:rPr>
              <a:t>statement</a:t>
            </a:r>
            <a:r>
              <a:rPr lang="en-US" dirty="0" smtClean="0"/>
              <a:t>.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sz="1600" dirty="0" smtClean="0"/>
              <a:t>			</a:t>
            </a:r>
            <a:r>
              <a:rPr lang="en-US" i="1" dirty="0" smtClean="0">
                <a:solidFill>
                  <a:schemeClr val="tx2"/>
                </a:solidFill>
              </a:rPr>
              <a:t>stmt  -&gt;  </a:t>
            </a:r>
            <a:r>
              <a:rPr lang="en-US" b="1" i="1" dirty="0" smtClean="0">
                <a:solidFill>
                  <a:schemeClr val="tx2"/>
                </a:solidFill>
              </a:rPr>
              <a:t>if</a:t>
            </a:r>
            <a:r>
              <a:rPr lang="en-US" i="1" dirty="0" smtClean="0">
                <a:solidFill>
                  <a:schemeClr val="tx2"/>
                </a:solidFill>
              </a:rPr>
              <a:t> ( </a:t>
            </a:r>
            <a:r>
              <a:rPr lang="en-US" i="1" dirty="0" err="1" smtClean="0">
                <a:solidFill>
                  <a:schemeClr val="tx2"/>
                </a:solidFill>
              </a:rPr>
              <a:t>expr</a:t>
            </a:r>
            <a:r>
              <a:rPr lang="en-US" i="1" dirty="0" smtClean="0">
                <a:solidFill>
                  <a:schemeClr val="tx2"/>
                </a:solidFill>
              </a:rPr>
              <a:t> ) stmt </a:t>
            </a:r>
            <a:r>
              <a:rPr lang="en-US" b="1" i="1" dirty="0" smtClean="0">
                <a:solidFill>
                  <a:schemeClr val="tx2"/>
                </a:solidFill>
              </a:rPr>
              <a:t>else</a:t>
            </a:r>
            <a:r>
              <a:rPr lang="en-US" i="1" dirty="0" smtClean="0">
                <a:solidFill>
                  <a:schemeClr val="tx2"/>
                </a:solidFill>
              </a:rPr>
              <a:t> stmt</a:t>
            </a:r>
          </a:p>
          <a:p>
            <a:endParaRPr lang="en-US" dirty="0" smtClean="0"/>
          </a:p>
          <a:p>
            <a:r>
              <a:rPr lang="en-US" dirty="0" smtClean="0"/>
              <a:t>In a production</a:t>
            </a:r>
          </a:p>
          <a:p>
            <a:pPr lvl="1"/>
            <a:r>
              <a:rPr lang="en-US" dirty="0" smtClean="0"/>
              <a:t>lexical elements like the keyword </a:t>
            </a:r>
            <a:r>
              <a:rPr lang="en-US" dirty="0" smtClean="0">
                <a:solidFill>
                  <a:schemeClr val="tx2"/>
                </a:solidFill>
              </a:rPr>
              <a:t>if, else</a:t>
            </a:r>
            <a:r>
              <a:rPr lang="en-US" dirty="0" smtClean="0"/>
              <a:t> and the parentheses are called </a:t>
            </a:r>
            <a:r>
              <a:rPr lang="en-US" dirty="0" smtClean="0">
                <a:solidFill>
                  <a:schemeClr val="tx2"/>
                </a:solidFill>
              </a:rPr>
              <a:t>terminals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Variables like </a:t>
            </a:r>
            <a:r>
              <a:rPr lang="en-US" dirty="0" err="1" smtClean="0">
                <a:solidFill>
                  <a:schemeClr val="tx2"/>
                </a:solidFill>
              </a:rPr>
              <a:t>expr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tx2"/>
                </a:solidFill>
              </a:rPr>
              <a:t>stmt</a:t>
            </a:r>
            <a:r>
              <a:rPr lang="en-US" dirty="0" smtClean="0"/>
              <a:t> represent sequences of terminals and are called </a:t>
            </a:r>
            <a:r>
              <a:rPr lang="en-US" dirty="0" err="1" smtClean="0">
                <a:solidFill>
                  <a:schemeClr val="tx2"/>
                </a:solidFill>
              </a:rPr>
              <a:t>nonterminals</a:t>
            </a:r>
            <a:r>
              <a:rPr lang="en-US" dirty="0" smtClean="0"/>
              <a:t>.</a:t>
            </a:r>
            <a:endParaRPr lang="en-US" i="1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Grammars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context-free grammar has four components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set of tokens (terminal symbols)</a:t>
            </a:r>
          </a:p>
          <a:p>
            <a:pPr lvl="1"/>
            <a:r>
              <a:rPr lang="en-US" dirty="0" smtClean="0"/>
              <a:t>A set of </a:t>
            </a:r>
            <a:r>
              <a:rPr lang="en-US" dirty="0" err="1" smtClean="0"/>
              <a:t>nonterminals</a:t>
            </a:r>
            <a:endParaRPr lang="en-US" dirty="0" smtClean="0"/>
          </a:p>
          <a:p>
            <a:pPr lvl="1"/>
            <a:r>
              <a:rPr lang="en-US" dirty="0" smtClean="0"/>
              <a:t>A set of productions</a:t>
            </a:r>
          </a:p>
          <a:p>
            <a:pPr lvl="1"/>
            <a:r>
              <a:rPr lang="en-US" dirty="0" smtClean="0"/>
              <a:t>A designated start symbol</a:t>
            </a:r>
          </a:p>
          <a:p>
            <a:pPr lvl="1"/>
            <a:endParaRPr lang="en-US" i="1" dirty="0" smtClean="0"/>
          </a:p>
          <a:p>
            <a:r>
              <a:rPr lang="en-US" i="1" dirty="0" smtClean="0"/>
              <a:t>Lets check an example that elaborates these components.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Grammars..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Expressions …</a:t>
            </a:r>
          </a:p>
          <a:p>
            <a:pPr>
              <a:buNone/>
            </a:pPr>
            <a:r>
              <a:rPr lang="en-US" dirty="0" smtClean="0"/>
              <a:t>		9 – 5 + 2 ,	5 – 4 ,	8 …</a:t>
            </a:r>
          </a:p>
          <a:p>
            <a:r>
              <a:rPr lang="en-US" dirty="0" smtClean="0"/>
              <a:t>Since a plus or minus sign must appear between two digits, we refer to such expressions as lists of digits separated by plus or minus signs.</a:t>
            </a:r>
          </a:p>
          <a:p>
            <a:endParaRPr lang="en-US" dirty="0" smtClean="0"/>
          </a:p>
          <a:p>
            <a:r>
              <a:rPr lang="en-US" dirty="0" smtClean="0"/>
              <a:t>The productions are </a:t>
            </a:r>
            <a:br>
              <a:rPr lang="en-US" dirty="0" smtClean="0"/>
            </a:br>
            <a:r>
              <a:rPr lang="en-US" dirty="0" smtClean="0"/>
              <a:t>	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tx2"/>
                </a:solidFill>
              </a:rPr>
              <a:t>		</a:t>
            </a:r>
            <a:r>
              <a:rPr lang="de-DE" b="1" dirty="0" smtClean="0">
                <a:solidFill>
                  <a:schemeClr val="tx2"/>
                </a:solidFill>
              </a:rPr>
              <a:t>List  -&gt;  list + digit				P-1</a:t>
            </a:r>
          </a:p>
          <a:p>
            <a:pPr lvl="2">
              <a:buNone/>
            </a:pPr>
            <a:r>
              <a:rPr lang="de-DE" b="1" dirty="0" smtClean="0">
                <a:solidFill>
                  <a:schemeClr val="tx2"/>
                </a:solidFill>
              </a:rPr>
              <a:t>List  -&gt;  list – digit					P-2</a:t>
            </a:r>
          </a:p>
          <a:p>
            <a:pPr lvl="2">
              <a:buNone/>
            </a:pPr>
            <a:r>
              <a:rPr lang="en-US" b="1" dirty="0" smtClean="0">
                <a:solidFill>
                  <a:schemeClr val="tx2"/>
                </a:solidFill>
              </a:rPr>
              <a:t>List  -&gt;  digit					P-3</a:t>
            </a:r>
          </a:p>
          <a:p>
            <a:pPr lvl="2">
              <a:buNone/>
            </a:pPr>
            <a:r>
              <a:rPr lang="de-DE" b="1" dirty="0" smtClean="0">
                <a:solidFill>
                  <a:schemeClr val="tx2"/>
                </a:solidFill>
              </a:rPr>
              <a:t>Digit  -&gt;  0 1 1 1 2 1 3 1 4 1 5 1 6 1 7 1 8 1 9		P-4</a:t>
            </a:r>
            <a:endParaRPr lang="en-US" b="1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Grammars..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Terminals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/>
              <a:t> </a:t>
            </a:r>
            <a:r>
              <a:rPr lang="en-US" b="1" dirty="0" smtClean="0">
                <a:solidFill>
                  <a:schemeClr val="tx2"/>
                </a:solidFill>
              </a:rPr>
              <a:t>0,1,2,3,4,5,6,7,8,9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Non-Terminals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		</a:t>
            </a:r>
            <a:r>
              <a:rPr lang="en-US" b="1" dirty="0" smtClean="0">
                <a:solidFill>
                  <a:schemeClr val="tx2"/>
                </a:solidFill>
              </a:rPr>
              <a:t>list , digit</a:t>
            </a:r>
          </a:p>
          <a:p>
            <a:pPr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dirty="0" smtClean="0"/>
              <a:t>Designated Start Symbol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		</a:t>
            </a:r>
            <a:r>
              <a:rPr lang="en-US" b="1" dirty="0" smtClean="0">
                <a:solidFill>
                  <a:schemeClr val="tx2"/>
                </a:solidFill>
              </a:rPr>
              <a:t>list</a:t>
            </a:r>
          </a:p>
          <a:p>
            <a:pPr>
              <a:buNone/>
            </a:pPr>
            <a:endParaRPr lang="en-US" b="1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Derivations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Given a CF grammar we can determine the set of all </a:t>
            </a:r>
            <a:r>
              <a:rPr lang="en-US" i="1" dirty="0" smtClean="0"/>
              <a:t>strings</a:t>
            </a:r>
            <a:r>
              <a:rPr lang="en-US" dirty="0" smtClean="0"/>
              <a:t> (sequences of tokens) generated by the grammar using </a:t>
            </a:r>
            <a:r>
              <a:rPr lang="en-US" b="1" i="1" dirty="0" smtClean="0">
                <a:solidFill>
                  <a:schemeClr val="accent1"/>
                </a:solidFill>
              </a:rPr>
              <a:t>derivation</a:t>
            </a:r>
            <a:r>
              <a:rPr lang="en-US" i="1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We begin with the start symbol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each step, we replace one </a:t>
            </a:r>
            <a:r>
              <a:rPr lang="en-US" dirty="0" err="1" smtClean="0"/>
              <a:t>nonterminal</a:t>
            </a:r>
            <a:r>
              <a:rPr lang="en-US" dirty="0" smtClean="0"/>
              <a:t> in the current </a:t>
            </a:r>
            <a:r>
              <a:rPr lang="en-US" i="1" dirty="0" smtClean="0"/>
              <a:t>sentential form</a:t>
            </a:r>
            <a:r>
              <a:rPr lang="en-US" dirty="0" smtClean="0"/>
              <a:t> with one of the right-hand sides of a production for that </a:t>
            </a:r>
            <a:r>
              <a:rPr lang="en-US" dirty="0" err="1" smtClean="0"/>
              <a:t>nonterminal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Derivations..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Derivation for our example expression.</a:t>
            </a:r>
          </a:p>
          <a:p>
            <a:pPr>
              <a:buNone/>
            </a:pP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		</a:t>
            </a:r>
            <a:r>
              <a:rPr lang="en-US" i="1" u="sng" dirty="0" smtClean="0">
                <a:solidFill>
                  <a:schemeClr val="tx2"/>
                </a:solidFill>
              </a:rPr>
              <a:t>list</a:t>
            </a:r>
            <a:r>
              <a:rPr lang="en-US" i="1" dirty="0" smtClean="0">
                <a:solidFill>
                  <a:schemeClr val="tx2"/>
                </a:solidFill>
              </a:rPr>
              <a:t>					Start Symbol	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	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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i="1" u="sng" dirty="0" smtClean="0">
                <a:solidFill>
                  <a:schemeClr val="tx2"/>
                </a:solidFill>
              </a:rPr>
              <a:t>list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+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i="1" dirty="0" smtClean="0">
                <a:solidFill>
                  <a:schemeClr val="tx2"/>
                </a:solidFill>
              </a:rPr>
              <a:t>digit				P-1</a:t>
            </a:r>
            <a:br>
              <a:rPr lang="en-US" i="1" dirty="0" smtClean="0">
                <a:solidFill>
                  <a:schemeClr val="tx2"/>
                </a:solidFill>
              </a:rPr>
            </a:br>
            <a:r>
              <a:rPr lang="en-US" i="1" dirty="0" smtClean="0">
                <a:solidFill>
                  <a:schemeClr val="tx2"/>
                </a:solidFill>
              </a:rPr>
              <a:t>	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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list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-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			P-2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-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			P-3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9 -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			P-4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9 - 5 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				P-4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9 - 5 + 2				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P-4</a:t>
            </a:r>
          </a:p>
          <a:p>
            <a:endParaRPr lang="en-US" dirty="0" smtClean="0"/>
          </a:p>
          <a:p>
            <a:r>
              <a:rPr lang="en-US" dirty="0" smtClean="0"/>
              <a:t>This is an example of </a:t>
            </a:r>
            <a:r>
              <a:rPr lang="en-US" i="1" dirty="0" smtClean="0"/>
              <a:t>leftmost derivation</a:t>
            </a:r>
            <a:r>
              <a:rPr lang="en-US" dirty="0" smtClean="0"/>
              <a:t>, because we replaced</a:t>
            </a:r>
            <a:br>
              <a:rPr lang="en-US" dirty="0" smtClean="0"/>
            </a:br>
            <a:r>
              <a:rPr lang="en-US" dirty="0" smtClean="0"/>
              <a:t>the leftmost </a:t>
            </a:r>
            <a:r>
              <a:rPr lang="en-US" dirty="0" err="1" smtClean="0"/>
              <a:t>nonterminal</a:t>
            </a:r>
            <a:r>
              <a:rPr lang="en-US" dirty="0" smtClean="0"/>
              <a:t> (underlined) in each step.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Parse Trees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Parsing</a:t>
            </a:r>
            <a:r>
              <a:rPr lang="en-US" dirty="0" smtClean="0"/>
              <a:t> is the problem of taking a string of terminals and figuring out how to derive it from the start symbol of the grammar.</a:t>
            </a:r>
          </a:p>
          <a:p>
            <a:pPr lvl="1"/>
            <a:r>
              <a:rPr lang="en-US" dirty="0" smtClean="0"/>
              <a:t>If it cannot be derived from the start symbol of the grammar, then reporting syntax errors within the string.</a:t>
            </a:r>
          </a:p>
          <a:p>
            <a:endParaRPr lang="en-US" dirty="0" smtClean="0"/>
          </a:p>
          <a:p>
            <a:r>
              <a:rPr lang="en-US" dirty="0" smtClean="0"/>
              <a:t>Given a context-free grammar, a </a:t>
            </a:r>
            <a:r>
              <a:rPr lang="en-US" b="1" dirty="0" smtClean="0">
                <a:solidFill>
                  <a:schemeClr val="accent1"/>
                </a:solidFill>
              </a:rPr>
              <a:t>parse tree </a:t>
            </a:r>
            <a:r>
              <a:rPr lang="en-US" dirty="0" smtClean="0"/>
              <a:t>according to the grammar is a tree with the following properties:</a:t>
            </a:r>
          </a:p>
          <a:p>
            <a:pPr lvl="1"/>
            <a:r>
              <a:rPr lang="en-US" dirty="0" smtClean="0"/>
              <a:t>The root is labeled by the start symbol.</a:t>
            </a:r>
          </a:p>
          <a:p>
            <a:pPr lvl="1"/>
            <a:r>
              <a:rPr lang="en-US" dirty="0" smtClean="0"/>
              <a:t>Each leaf is labeled by a terminal or by ɛ.</a:t>
            </a:r>
          </a:p>
          <a:p>
            <a:pPr lvl="1"/>
            <a:r>
              <a:rPr lang="en-US" dirty="0" smtClean="0"/>
              <a:t>Each interior node is labeled by a </a:t>
            </a:r>
            <a:r>
              <a:rPr lang="en-US" dirty="0" err="1" smtClean="0"/>
              <a:t>nonterminal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ym typeface="Symbol" pitchFamily="18" charset="2"/>
              </a:rPr>
              <a:t>If A  X1 X2 … </a:t>
            </a:r>
            <a:r>
              <a:rPr lang="en-US" dirty="0" err="1" smtClean="0">
                <a:sym typeface="Symbol" pitchFamily="18" charset="2"/>
              </a:rPr>
              <a:t>Xn</a:t>
            </a:r>
            <a:r>
              <a:rPr lang="en-US" dirty="0" smtClean="0">
                <a:sym typeface="Symbol" pitchFamily="18" charset="2"/>
              </a:rPr>
              <a:t> is a production, then node A has immediate children X1, X2, …, </a:t>
            </a:r>
            <a:r>
              <a:rPr lang="en-US" dirty="0" err="1" smtClean="0">
                <a:sym typeface="Symbol" pitchFamily="18" charset="2"/>
              </a:rPr>
              <a:t>Xn</a:t>
            </a:r>
            <a:r>
              <a:rPr lang="en-US" dirty="0" smtClean="0">
                <a:sym typeface="Symbol" pitchFamily="18" charset="2"/>
              </a:rPr>
              <a:t> where Xi is a (non)terminal or .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Parse Trees..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3400" y="1403350"/>
            <a:ext cx="55311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dirty="0"/>
              <a:t>Parse tree of the string </a:t>
            </a:r>
            <a:r>
              <a:rPr lang="en-US" sz="2200" b="1" dirty="0"/>
              <a:t>9-5+2</a:t>
            </a:r>
            <a:r>
              <a:rPr lang="en-US" sz="2200" dirty="0"/>
              <a:t> using grammar </a:t>
            </a:r>
            <a:r>
              <a:rPr lang="en-US" sz="2200" i="1" dirty="0"/>
              <a:t>G</a:t>
            </a:r>
            <a:endParaRPr lang="en-US" sz="22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72000" y="201295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list</a:t>
            </a:r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57800" y="2774950"/>
            <a:ext cx="741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digit</a:t>
            </a:r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33600" y="49847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048000" y="498475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810000" y="49847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648200" y="498475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486400" y="49847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971800" y="277495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list</a:t>
            </a:r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057400" y="353695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list</a:t>
            </a:r>
            <a:endParaRPr lang="en-US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505200" y="3536950"/>
            <a:ext cx="741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digit</a:t>
            </a:r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1905000" y="4298950"/>
            <a:ext cx="741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digit</a:t>
            </a:r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3352800" y="239395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>
            <a:off x="2438400" y="315595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3200400" y="315595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3276600" y="315595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4800600" y="239395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4953000" y="239395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638800" y="323215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2286000" y="39179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2286000" y="46799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3962400" y="399415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6111875" y="4603750"/>
            <a:ext cx="2879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The sequence of</a:t>
            </a:r>
            <a:br>
              <a:rPr lang="en-US" dirty="0"/>
            </a:br>
            <a:r>
              <a:rPr lang="en-US" dirty="0"/>
              <a:t>leafs is called the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yield</a:t>
            </a:r>
            <a:r>
              <a:rPr lang="en-US" dirty="0"/>
              <a:t> of the parse tree</a:t>
            </a: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H="1">
            <a:off x="5867400" y="5213350"/>
            <a:ext cx="53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Tree Terminology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sym typeface="Symbol" pitchFamily="18" charset="2"/>
              </a:rPr>
              <a:t>A tree consists of one or more nodes.</a:t>
            </a:r>
          </a:p>
          <a:p>
            <a:r>
              <a:rPr lang="en-US" dirty="0" smtClean="0">
                <a:sym typeface="Symbol" pitchFamily="18" charset="2"/>
              </a:rPr>
              <a:t>Exactly one is the root.</a:t>
            </a:r>
          </a:p>
          <a:p>
            <a:endParaRPr lang="en-US" dirty="0" smtClean="0"/>
          </a:p>
          <a:p>
            <a:r>
              <a:rPr lang="en-US" dirty="0" smtClean="0"/>
              <a:t>If node N is the parent of node M, then M is a child of N. </a:t>
            </a:r>
          </a:p>
          <a:p>
            <a:pPr lvl="1"/>
            <a:r>
              <a:rPr lang="en-US" dirty="0" smtClean="0"/>
              <a:t>The children of one node are called siblings. </a:t>
            </a:r>
          </a:p>
          <a:p>
            <a:pPr lvl="1"/>
            <a:r>
              <a:rPr lang="en-US" dirty="0" smtClean="0"/>
              <a:t>They have an order, from the left.</a:t>
            </a:r>
          </a:p>
          <a:p>
            <a:endParaRPr lang="en-US" dirty="0" smtClean="0"/>
          </a:p>
          <a:p>
            <a:r>
              <a:rPr lang="en-US" dirty="0" smtClean="0"/>
              <a:t>A node with no children is called a leaf.</a:t>
            </a:r>
          </a:p>
          <a:p>
            <a:r>
              <a:rPr lang="en-US" dirty="0" smtClean="0"/>
              <a:t>A descendant of a node N is either N itself, a child of N, a child of a child of N, and so on.</a:t>
            </a:r>
            <a:endParaRPr lang="en-US" dirty="0" smtClean="0"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Ambiguity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grammar can have more than one parse tree generating a given string of terminals. </a:t>
            </a:r>
          </a:p>
          <a:p>
            <a:r>
              <a:rPr lang="en-US" dirty="0" smtClean="0"/>
              <a:t>Such a grammar is said to be </a:t>
            </a:r>
            <a:r>
              <a:rPr lang="en-US" b="1" dirty="0" smtClean="0">
                <a:solidFill>
                  <a:schemeClr val="accent1"/>
                </a:solidFill>
              </a:rPr>
              <a:t>ambiguous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To show that a grammar is ambiguous, all we need to do is find a terminal string that is the yield of more than one parse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Ambiguity..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Consider the Grammar</a:t>
            </a:r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i="1" dirty="0" smtClean="0">
                <a:solidFill>
                  <a:schemeClr val="accent1"/>
                </a:solidFill>
              </a:rPr>
              <a:t>G</a:t>
            </a:r>
            <a:r>
              <a:rPr lang="en-US" dirty="0" smtClean="0">
                <a:solidFill>
                  <a:schemeClr val="accent1"/>
                </a:solidFill>
              </a:rPr>
              <a:t> = [ {</a:t>
            </a:r>
            <a:r>
              <a:rPr lang="en-US" i="1" dirty="0" smtClean="0">
                <a:solidFill>
                  <a:schemeClr val="accent1"/>
                </a:solidFill>
              </a:rPr>
              <a:t>string</a:t>
            </a:r>
            <a:r>
              <a:rPr lang="en-US" dirty="0" smtClean="0">
                <a:solidFill>
                  <a:schemeClr val="accent1"/>
                </a:solidFill>
              </a:rPr>
              <a:t>}, {</a:t>
            </a:r>
            <a:r>
              <a:rPr lang="en-US" b="1" dirty="0" smtClean="0">
                <a:solidFill>
                  <a:schemeClr val="accent1"/>
                </a:solidFill>
              </a:rPr>
              <a:t>+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-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0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1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2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3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4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5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6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7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8</a:t>
            </a:r>
            <a:r>
              <a:rPr lang="en-US" dirty="0" smtClean="0">
                <a:solidFill>
                  <a:schemeClr val="accent1"/>
                </a:solidFill>
              </a:rPr>
              <a:t>,</a:t>
            </a:r>
            <a:r>
              <a:rPr lang="en-US" b="1" dirty="0" smtClean="0">
                <a:solidFill>
                  <a:schemeClr val="accent1"/>
                </a:solidFill>
              </a:rPr>
              <a:t>9</a:t>
            </a:r>
            <a:r>
              <a:rPr lang="en-US" dirty="0" smtClean="0">
                <a:solidFill>
                  <a:schemeClr val="accent1"/>
                </a:solidFill>
              </a:rPr>
              <a:t>}, </a:t>
            </a:r>
            <a:r>
              <a:rPr lang="en-US" i="1" dirty="0" smtClean="0">
                <a:solidFill>
                  <a:schemeClr val="accent1"/>
                </a:solidFill>
              </a:rPr>
              <a:t>P</a:t>
            </a:r>
            <a:r>
              <a:rPr lang="en-US" dirty="0" smtClean="0">
                <a:solidFill>
                  <a:schemeClr val="accent1"/>
                </a:solidFill>
              </a:rPr>
              <a:t>, </a:t>
            </a:r>
            <a:r>
              <a:rPr lang="en-US" i="1" dirty="0" smtClean="0">
                <a:solidFill>
                  <a:schemeClr val="accent1"/>
                </a:solidFill>
              </a:rPr>
              <a:t>string </a:t>
            </a:r>
            <a:r>
              <a:rPr lang="en-US" dirty="0" smtClean="0">
                <a:solidFill>
                  <a:schemeClr val="accent1"/>
                </a:solidFill>
              </a:rPr>
              <a:t>]</a:t>
            </a:r>
          </a:p>
          <a:p>
            <a:endParaRPr lang="en-US" dirty="0" smtClean="0"/>
          </a:p>
          <a:p>
            <a:r>
              <a:rPr lang="en-US" dirty="0" smtClean="0"/>
              <a:t>Its productions are</a:t>
            </a:r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i="1" dirty="0" smtClean="0">
                <a:solidFill>
                  <a:schemeClr val="accent1"/>
                </a:solidFill>
              </a:rPr>
              <a:t>string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 </a:t>
            </a:r>
            <a:r>
              <a:rPr lang="en-US" i="1" dirty="0" smtClean="0">
                <a:solidFill>
                  <a:schemeClr val="accent1"/>
                </a:solidFill>
                <a:sym typeface="Symbol" pitchFamily="18" charset="2"/>
              </a:rPr>
              <a:t>string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+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accent1"/>
                </a:solidFill>
                <a:sym typeface="Symbol" pitchFamily="18" charset="2"/>
              </a:rPr>
              <a:t>string 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|</a:t>
            </a:r>
            <a:r>
              <a:rPr lang="en-US" i="1" dirty="0" smtClean="0">
                <a:solidFill>
                  <a:schemeClr val="accent1"/>
                </a:solidFill>
                <a:sym typeface="Symbol" pitchFamily="18" charset="2"/>
              </a:rPr>
              <a:t> string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-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accent1"/>
                </a:solidFill>
                <a:sym typeface="Symbol" pitchFamily="18" charset="2"/>
              </a:rPr>
              <a:t>string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|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0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|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1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| … |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9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grammar is </a:t>
            </a:r>
            <a:r>
              <a:rPr lang="en-US" i="1" dirty="0" smtClean="0"/>
              <a:t>ambiguous</a:t>
            </a:r>
            <a:r>
              <a:rPr lang="en-US" dirty="0" smtClean="0"/>
              <a:t>, because more than one parse tree</a:t>
            </a:r>
            <a:br>
              <a:rPr lang="en-US" dirty="0" smtClean="0"/>
            </a:br>
            <a:r>
              <a:rPr lang="en-US" dirty="0" smtClean="0"/>
              <a:t>represents the string </a:t>
            </a:r>
            <a:r>
              <a:rPr lang="en-US" b="1" dirty="0" smtClean="0"/>
              <a:t>9-5+2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Ambiguity…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67000" y="2286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052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10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295400" y="4648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0574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895600" y="464820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7338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9906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524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7526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1600200" y="266700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>
            <a:off x="685800" y="34290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1447800" y="3429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1524000" y="34290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3048000" y="2667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3200400" y="26670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38862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5334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2209800" y="426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791200" y="2286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80772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1054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6019800" y="4648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67818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7620000" y="464820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84582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73152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0292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64770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 flipH="1" flipV="1">
            <a:off x="6248400" y="2667000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36"/>
          <p:cNvSpPr>
            <a:spLocks noChangeShapeType="1"/>
          </p:cNvSpPr>
          <p:nvPr/>
        </p:nvSpPr>
        <p:spPr bwMode="auto">
          <a:xfrm flipH="1">
            <a:off x="5410200" y="2667000"/>
            <a:ext cx="685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7"/>
          <p:cNvSpPr>
            <a:spLocks noChangeShapeType="1"/>
          </p:cNvSpPr>
          <p:nvPr/>
        </p:nvSpPr>
        <p:spPr bwMode="auto">
          <a:xfrm>
            <a:off x="6172200" y="2667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 flipH="1">
            <a:off x="6934200" y="3429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9"/>
          <p:cNvSpPr>
            <a:spLocks noChangeShapeType="1"/>
          </p:cNvSpPr>
          <p:nvPr/>
        </p:nvSpPr>
        <p:spPr bwMode="auto">
          <a:xfrm>
            <a:off x="7772400" y="3429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>
            <a:off x="7848600" y="3429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41"/>
          <p:cNvSpPr>
            <a:spLocks noChangeShapeType="1"/>
          </p:cNvSpPr>
          <p:nvPr/>
        </p:nvSpPr>
        <p:spPr bwMode="auto">
          <a:xfrm>
            <a:off x="86106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>
            <a:off x="52578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>
            <a:off x="69342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2667000" y="5486400"/>
            <a:ext cx="378295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Two Parse Trees for 9 – 5 + 2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Associativity of Operators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dirty="0" smtClean="0"/>
              <a:t>Left-associative operators have left-recursive productions</a:t>
            </a:r>
          </a:p>
          <a:p>
            <a:r>
              <a:rPr lang="en-US" dirty="0" smtClean="0"/>
              <a:t>For instance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1"/>
                </a:solidFill>
              </a:rPr>
              <a:t>list 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 list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–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digit | digit</a:t>
            </a:r>
          </a:p>
          <a:p>
            <a:pPr>
              <a:buNone/>
            </a:pPr>
            <a:r>
              <a:rPr lang="en-US" dirty="0" smtClean="0"/>
              <a:t>	String </a:t>
            </a:r>
            <a:r>
              <a:rPr lang="en-US" b="1" dirty="0" smtClean="0">
                <a:solidFill>
                  <a:schemeClr val="accent1"/>
                </a:solidFill>
              </a:rPr>
              <a:t>9-5-2	</a:t>
            </a:r>
            <a:r>
              <a:rPr lang="en-US" dirty="0" smtClean="0"/>
              <a:t> has the same meaning as </a:t>
            </a:r>
            <a:r>
              <a:rPr lang="en-US" b="1" dirty="0" smtClean="0">
                <a:solidFill>
                  <a:schemeClr val="accent1"/>
                </a:solidFill>
              </a:rPr>
              <a:t>(9-5)-2</a:t>
            </a:r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Right-associative operators have right-recursive productions</a:t>
            </a:r>
          </a:p>
          <a:p>
            <a:r>
              <a:rPr lang="en-US" dirty="0" smtClean="0"/>
              <a:t>For Instance see the grammar below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1"/>
                </a:solidFill>
              </a:rPr>
              <a:t>right 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 letter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=</a:t>
            </a:r>
            <a:r>
              <a:rPr lang="en-US" dirty="0" smtClean="0">
                <a:solidFill>
                  <a:schemeClr val="accent1"/>
                </a:solidFill>
                <a:sym typeface="Symbol" pitchFamily="18" charset="2"/>
              </a:rPr>
              <a:t> right | letter</a:t>
            </a:r>
          </a:p>
          <a:p>
            <a:pPr>
              <a:buNone/>
            </a:pPr>
            <a:r>
              <a:rPr lang="en-US" dirty="0" smtClean="0"/>
              <a:t>	String </a:t>
            </a:r>
            <a:r>
              <a:rPr lang="en-US" b="1" dirty="0" smtClean="0">
                <a:solidFill>
                  <a:schemeClr val="accent1"/>
                </a:solidFill>
              </a:rPr>
              <a:t>a=b=c</a:t>
            </a:r>
            <a:r>
              <a:rPr lang="en-US" dirty="0" smtClean="0"/>
              <a:t> has the same meaning as </a:t>
            </a:r>
            <a:r>
              <a:rPr lang="en-US" b="1" dirty="0" smtClean="0">
                <a:solidFill>
                  <a:schemeClr val="accent1"/>
                </a:solidFill>
              </a:rPr>
              <a:t>a=(b=c)</a:t>
            </a:r>
            <a:endParaRPr lang="en-US" sz="2000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Associativity of Operators..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Lec04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1676400"/>
            <a:ext cx="7223761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Operator Precedence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Consider the expression </a:t>
            </a:r>
            <a:r>
              <a:rPr lang="en-US" b="1" dirty="0" smtClean="0">
                <a:solidFill>
                  <a:schemeClr val="accent1"/>
                </a:solidFill>
              </a:rPr>
              <a:t>9+5*2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There are two possible interpretations of this expression: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>
                <a:solidFill>
                  <a:schemeClr val="accent1"/>
                </a:solidFill>
              </a:rPr>
              <a:t>(9+5 ) *2 	 </a:t>
            </a:r>
            <a:r>
              <a:rPr lang="en-US" b="1" dirty="0" smtClean="0"/>
              <a:t>or </a:t>
            </a:r>
            <a:r>
              <a:rPr lang="en-US" b="1" dirty="0" smtClean="0">
                <a:solidFill>
                  <a:schemeClr val="accent1"/>
                </a:solidFill>
              </a:rPr>
              <a:t>	9+ ( 5*2)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associativity</a:t>
            </a:r>
            <a:r>
              <a:rPr lang="en-US" dirty="0" smtClean="0"/>
              <a:t> rules for + and * apply to occurrences of the same operator, so they do not resolve this ambiguity.</a:t>
            </a:r>
          </a:p>
          <a:p>
            <a:endParaRPr lang="en-US" sz="2400" dirty="0" smtClean="0"/>
          </a:p>
          <a:p>
            <a:r>
              <a:rPr lang="en-US" dirty="0" smtClean="0"/>
              <a:t>A grammar for arithmetic expressions can be constructed from a table showing the </a:t>
            </a:r>
            <a:r>
              <a:rPr lang="en-US" dirty="0" err="1" smtClean="0"/>
              <a:t>associativity</a:t>
            </a:r>
            <a:r>
              <a:rPr lang="en-US" dirty="0" smtClean="0"/>
              <a:t> and precedence of operators.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Operator Precedence..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Lets see an example of four common arithmetic operators and a precedence table, showing the operators in order of increasing precedence. 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left-associative:	+  - 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left-associative:	* /</a:t>
            </a:r>
          </a:p>
          <a:p>
            <a:endParaRPr lang="en-US" dirty="0" smtClean="0"/>
          </a:p>
          <a:p>
            <a:r>
              <a:rPr lang="en-US" dirty="0" smtClean="0"/>
              <a:t>Now we create two </a:t>
            </a:r>
            <a:r>
              <a:rPr lang="en-US" dirty="0" err="1" smtClean="0"/>
              <a:t>nonterminals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term</a:t>
            </a:r>
            <a:r>
              <a:rPr lang="en-US" dirty="0" smtClean="0"/>
              <a:t> for the two levels of precedence, and an extra </a:t>
            </a:r>
            <a:r>
              <a:rPr lang="en-US" dirty="0" err="1" smtClean="0"/>
              <a:t>nonterminal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factor</a:t>
            </a:r>
            <a:r>
              <a:rPr lang="en-US" dirty="0" smtClean="0"/>
              <a:t> for generating basic units in expressions. </a:t>
            </a:r>
          </a:p>
          <a:p>
            <a:endParaRPr lang="en-US" dirty="0" smtClean="0"/>
          </a:p>
          <a:p>
            <a:r>
              <a:rPr lang="en-US" dirty="0" smtClean="0"/>
              <a:t>The basic units in expressions are presently digits and parenthesized expressions.</a:t>
            </a:r>
            <a:endParaRPr lang="en-US" b="1" dirty="0" smtClean="0"/>
          </a:p>
          <a:p>
            <a:pPr lvl="4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factor  -&gt; digit I ( 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Operator Precedence..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Now consider the binary operators, </a:t>
            </a:r>
            <a:r>
              <a:rPr lang="en-US" dirty="0" smtClean="0">
                <a:solidFill>
                  <a:schemeClr val="accent1"/>
                </a:solidFill>
              </a:rPr>
              <a:t>*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chemeClr val="accent1"/>
                </a:solidFill>
              </a:rPr>
              <a:t>/</a:t>
            </a:r>
            <a:r>
              <a:rPr lang="en-US" dirty="0" smtClean="0"/>
              <a:t>, that have the highest precedence and left </a:t>
            </a:r>
            <a:r>
              <a:rPr lang="en-US" dirty="0" err="1" smtClean="0"/>
              <a:t>associativity</a:t>
            </a:r>
            <a:r>
              <a:rPr lang="en-US" dirty="0" smtClean="0"/>
              <a:t>.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2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term  - &gt; term * factor  |  term  / factor  |  factor</a:t>
            </a:r>
          </a:p>
          <a:p>
            <a:r>
              <a:rPr lang="en-US" dirty="0" smtClean="0"/>
              <a:t>Similarly, </a:t>
            </a:r>
            <a:r>
              <a:rPr lang="en-US" dirty="0" err="1" smtClean="0">
                <a:solidFill>
                  <a:schemeClr val="accent1"/>
                </a:solidFill>
              </a:rPr>
              <a:t>expr</a:t>
            </a:r>
            <a:r>
              <a:rPr lang="en-US" dirty="0" smtClean="0"/>
              <a:t> generates lists of terms separated by the additive operators.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2">
              <a:buNone/>
            </a:pP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 -&gt;  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+ term  I  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– term  I  term</a:t>
            </a:r>
          </a:p>
          <a:p>
            <a:endParaRPr lang="en-US" dirty="0" smtClean="0"/>
          </a:p>
          <a:p>
            <a:r>
              <a:rPr lang="en-US" dirty="0" smtClean="0"/>
              <a:t>Final grammar is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 -&gt;  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+ term  I  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– term  I  term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term  - &gt; term * factor  |  term  / factor  |  factor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factor  -&gt; digit  I  ( </a:t>
            </a:r>
            <a:r>
              <a:rPr lang="en-US" b="1" dirty="0" err="1" smtClean="0">
                <a:solidFill>
                  <a:schemeClr val="accent1"/>
                </a:solidFill>
              </a:rPr>
              <a:t>expr</a:t>
            </a:r>
            <a:r>
              <a:rPr lang="en-US" b="1" dirty="0" smtClean="0">
                <a:solidFill>
                  <a:schemeClr val="accent1"/>
                </a:solidFill>
              </a:rPr>
              <a:t> 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Operator Precedence..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Ex. </a:t>
            </a:r>
            <a:r>
              <a:rPr lang="en-US" dirty="0" smtClean="0"/>
              <a:t>String </a:t>
            </a:r>
            <a:r>
              <a:rPr lang="en-US" b="1" dirty="0" smtClean="0"/>
              <a:t>2+3*5</a:t>
            </a:r>
            <a:r>
              <a:rPr lang="en-US" dirty="0" smtClean="0"/>
              <a:t> has the same meaning as </a:t>
            </a:r>
            <a:r>
              <a:rPr lang="en-US" b="1" dirty="0" smtClean="0"/>
              <a:t>2+(3*5</a:t>
            </a:r>
            <a:r>
              <a:rPr lang="en-US" b="1" dirty="0" smtClean="0"/>
              <a:t>)</a:t>
            </a:r>
          </a:p>
          <a:p>
            <a:endParaRPr lang="en-US" b="1" dirty="0" smtClean="0"/>
          </a:p>
          <a:p>
            <a:endParaRPr lang="en-US" dirty="0" smtClean="0"/>
          </a:p>
          <a:p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048000" y="2438400"/>
            <a:ext cx="69435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expr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2133600" y="2971800"/>
            <a:ext cx="69435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expr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800600" y="2971800"/>
            <a:ext cx="74321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term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562600" y="3505200"/>
            <a:ext cx="88011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factor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200400" y="5105400"/>
            <a:ext cx="32573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>
                <a:solidFill>
                  <a:schemeClr val="accent2"/>
                </a:solidFill>
              </a:rPr>
              <a:t>+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286000" y="5105400"/>
            <a:ext cx="32733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114800" y="5105400"/>
            <a:ext cx="32733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029200" y="5105400"/>
            <a:ext cx="32573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>
                <a:solidFill>
                  <a:schemeClr val="accent2"/>
                </a:solidFill>
              </a:rPr>
              <a:t>*</a:t>
            </a: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5867400" y="5105400"/>
            <a:ext cx="32733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2057400" y="3505200"/>
            <a:ext cx="74321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term</a:t>
            </a: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1905000" y="4038600"/>
            <a:ext cx="88011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factor</a:t>
            </a: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3886200" y="3505200"/>
            <a:ext cx="74321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term</a:t>
            </a: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auto">
          <a:xfrm>
            <a:off x="3733800" y="4038600"/>
            <a:ext cx="88011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factor</a:t>
            </a:r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 flipH="1">
            <a:off x="2514600" y="28194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>
            <a:off x="3352800" y="28194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>
            <a:off x="2438400" y="3352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1" name="Line 23"/>
          <p:cNvSpPr>
            <a:spLocks noChangeShapeType="1"/>
          </p:cNvSpPr>
          <p:nvPr/>
        </p:nvSpPr>
        <p:spPr bwMode="auto">
          <a:xfrm>
            <a:off x="24384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2" name="Line 24"/>
          <p:cNvSpPr>
            <a:spLocks noChangeShapeType="1"/>
          </p:cNvSpPr>
          <p:nvPr/>
        </p:nvSpPr>
        <p:spPr bwMode="auto">
          <a:xfrm>
            <a:off x="2438400" y="4419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3" name="Line 25"/>
          <p:cNvSpPr>
            <a:spLocks noChangeShapeType="1"/>
          </p:cNvSpPr>
          <p:nvPr/>
        </p:nvSpPr>
        <p:spPr bwMode="auto">
          <a:xfrm>
            <a:off x="4267200" y="4419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4" name="Line 26"/>
          <p:cNvSpPr>
            <a:spLocks noChangeShapeType="1"/>
          </p:cNvSpPr>
          <p:nvPr/>
        </p:nvSpPr>
        <p:spPr bwMode="auto">
          <a:xfrm>
            <a:off x="42672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60198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>
            <a:off x="5181600" y="33528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>
            <a:off x="3429000" y="2819400"/>
            <a:ext cx="1676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 flipH="1">
            <a:off x="4343400" y="33528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>
            <a:off x="5257800" y="33528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30" name="Text Box 33"/>
          <p:cNvSpPr txBox="1">
            <a:spLocks noChangeArrowheads="1"/>
          </p:cNvSpPr>
          <p:nvPr/>
        </p:nvSpPr>
        <p:spPr bwMode="auto">
          <a:xfrm>
            <a:off x="1828800" y="4572000"/>
            <a:ext cx="10951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number</a:t>
            </a:r>
          </a:p>
        </p:txBody>
      </p:sp>
      <p:sp>
        <p:nvSpPr>
          <p:cNvPr id="31" name="Text Box 34"/>
          <p:cNvSpPr txBox="1">
            <a:spLocks noChangeArrowheads="1"/>
          </p:cNvSpPr>
          <p:nvPr/>
        </p:nvSpPr>
        <p:spPr bwMode="auto">
          <a:xfrm>
            <a:off x="5486400" y="4038600"/>
            <a:ext cx="10951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number</a:t>
            </a:r>
          </a:p>
        </p:txBody>
      </p:sp>
      <p:sp>
        <p:nvSpPr>
          <p:cNvPr id="32" name="Text Box 35"/>
          <p:cNvSpPr txBox="1">
            <a:spLocks noChangeArrowheads="1"/>
          </p:cNvSpPr>
          <p:nvPr/>
        </p:nvSpPr>
        <p:spPr bwMode="auto">
          <a:xfrm>
            <a:off x="3657600" y="4572000"/>
            <a:ext cx="109517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b="1" i="1">
                <a:solidFill>
                  <a:schemeClr val="accent2"/>
                </a:solidFill>
              </a:rPr>
              <a:t>number</a:t>
            </a:r>
          </a:p>
        </p:txBody>
      </p:sp>
      <p:sp>
        <p:nvSpPr>
          <p:cNvPr id="33" name="Line 36"/>
          <p:cNvSpPr>
            <a:spLocks noChangeShapeType="1"/>
          </p:cNvSpPr>
          <p:nvPr/>
        </p:nvSpPr>
        <p:spPr bwMode="auto">
          <a:xfrm>
            <a:off x="6019800" y="44196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34" name="Line 37"/>
          <p:cNvSpPr>
            <a:spLocks noChangeShapeType="1"/>
          </p:cNvSpPr>
          <p:nvPr/>
        </p:nvSpPr>
        <p:spPr bwMode="auto">
          <a:xfrm>
            <a:off x="24384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  <p:sp>
        <p:nvSpPr>
          <p:cNvPr id="35" name="Line 38"/>
          <p:cNvSpPr>
            <a:spLocks noChangeShapeType="1"/>
          </p:cNvSpPr>
          <p:nvPr/>
        </p:nvSpPr>
        <p:spPr bwMode="auto">
          <a:xfrm>
            <a:off x="42672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200" b="1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Associativity &amp; Precedence Table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6" name="Picture 5" descr="Lec04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684938"/>
            <a:ext cx="7086600" cy="6173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3806</TotalTime>
  <Words>1066</Words>
  <Application>Microsoft Office PowerPoint</Application>
  <PresentationFormat>On-screen Show (4:3)</PresentationFormat>
  <Paragraphs>320</Paragraphs>
  <Slides>33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Over View…</vt:lpstr>
      <vt:lpstr>Over View..</vt:lpstr>
      <vt:lpstr>Over View...</vt:lpstr>
      <vt:lpstr>Over View...</vt:lpstr>
      <vt:lpstr> Over View…</vt:lpstr>
      <vt:lpstr>Slide 8</vt:lpstr>
      <vt:lpstr>Contents</vt:lpstr>
      <vt:lpstr> Syntax Directed Translator</vt:lpstr>
      <vt:lpstr> Syntax Directed Translator..</vt:lpstr>
      <vt:lpstr> Introduction</vt:lpstr>
      <vt:lpstr> Syntax Definition</vt:lpstr>
      <vt:lpstr> Syntax Definition..</vt:lpstr>
      <vt:lpstr>Grammars</vt:lpstr>
      <vt:lpstr>Grammars..</vt:lpstr>
      <vt:lpstr>Grammars..</vt:lpstr>
      <vt:lpstr>Derivations</vt:lpstr>
      <vt:lpstr>Derivations..</vt:lpstr>
      <vt:lpstr>Parse Trees</vt:lpstr>
      <vt:lpstr>Parse Trees..</vt:lpstr>
      <vt:lpstr>Tree Terminology</vt:lpstr>
      <vt:lpstr>Ambiguity</vt:lpstr>
      <vt:lpstr>Ambiguity..</vt:lpstr>
      <vt:lpstr>Ambiguity…</vt:lpstr>
      <vt:lpstr>Associativity of Operators</vt:lpstr>
      <vt:lpstr>Associativity of Operators..</vt:lpstr>
      <vt:lpstr>Operator Precedence</vt:lpstr>
      <vt:lpstr>Operator Precedence..</vt:lpstr>
      <vt:lpstr>Operator Precedence..</vt:lpstr>
      <vt:lpstr>Operator Precedence..</vt:lpstr>
      <vt:lpstr>Associativity &amp; Precedence Table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Pie</cp:lastModifiedBy>
  <cp:revision>855</cp:revision>
  <dcterms:created xsi:type="dcterms:W3CDTF">2012-02-27T05:45:45Z</dcterms:created>
  <dcterms:modified xsi:type="dcterms:W3CDTF">2013-11-29T09:05:42Z</dcterms:modified>
  <cp:category>CS</cp:category>
</cp:coreProperties>
</file>