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34"/>
  </p:notesMasterIdLst>
  <p:handoutMasterIdLst>
    <p:handoutMasterId r:id="rId35"/>
  </p:handoutMasterIdLst>
  <p:sldIdLst>
    <p:sldId id="269" r:id="rId2"/>
    <p:sldId id="262" r:id="rId3"/>
    <p:sldId id="327" r:id="rId4"/>
    <p:sldId id="334" r:id="rId5"/>
    <p:sldId id="337" r:id="rId6"/>
    <p:sldId id="280" r:id="rId7"/>
    <p:sldId id="341" r:id="rId8"/>
    <p:sldId id="346" r:id="rId9"/>
    <p:sldId id="326" r:id="rId10"/>
    <p:sldId id="333" r:id="rId11"/>
    <p:sldId id="360" r:id="rId12"/>
    <p:sldId id="361" r:id="rId13"/>
    <p:sldId id="362" r:id="rId14"/>
    <p:sldId id="363" r:id="rId15"/>
    <p:sldId id="364" r:id="rId16"/>
    <p:sldId id="365" r:id="rId17"/>
    <p:sldId id="366" r:id="rId18"/>
    <p:sldId id="367" r:id="rId19"/>
    <p:sldId id="368" r:id="rId20"/>
    <p:sldId id="369" r:id="rId21"/>
    <p:sldId id="370" r:id="rId22"/>
    <p:sldId id="371" r:id="rId23"/>
    <p:sldId id="372" r:id="rId24"/>
    <p:sldId id="373" r:id="rId25"/>
    <p:sldId id="374" r:id="rId26"/>
    <p:sldId id="375" r:id="rId27"/>
    <p:sldId id="376" r:id="rId28"/>
    <p:sldId id="378" r:id="rId29"/>
    <p:sldId id="377" r:id="rId30"/>
    <p:sldId id="380" r:id="rId31"/>
    <p:sldId id="379" r:id="rId32"/>
    <p:sldId id="287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85763" autoAdjust="0"/>
  </p:normalViewPr>
  <p:slideViewPr>
    <p:cSldViewPr>
      <p:cViewPr>
        <p:scale>
          <a:sx n="70" d="100"/>
          <a:sy n="70" d="100"/>
        </p:scale>
        <p:origin x="-115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8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81E9AF1-8403-41E7-9D3D-CDE5072CE771}" type="datetimeFigureOut">
              <a:rPr lang="ur-PK" smtClean="0"/>
              <a:pPr/>
              <a:t>25/01/1435</a:t>
            </a:fld>
            <a:endParaRPr lang="ur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8FDF66B-D211-4805-98E1-7FEA28AF8281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A31D0AC-E463-4F28-BC2E-3E33ECB3D3E8}" type="datetimeFigureOut">
              <a:rPr lang="ur-PK" smtClean="0"/>
              <a:pPr/>
              <a:t>25/01/1435</a:t>
            </a:fld>
            <a:endParaRPr lang="ur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ur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380ABCA-AE86-43D9-980A-EAF15D237110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Functional_logic_programming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en.wikipedia.org/wiki/Logic_programming" TargetMode="External"/><Relationship Id="rId5" Type="http://schemas.openxmlformats.org/officeDocument/2006/relationships/hyperlink" Target="http://en.wikipedia.org/wiki/Declarative_programming" TargetMode="External"/><Relationship Id="rId4" Type="http://schemas.openxmlformats.org/officeDocument/2006/relationships/hyperlink" Target="http://en.wikipedia.org/wiki/Programming_language" TargetMode="Externa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symbol table, which stores information about the entire source program, is used by all phases of the compiler.</a:t>
            </a:r>
            <a:endParaRPr lang="ur-PK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Mercury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is a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 tooltip="Functional logic programming"/>
              </a:rPr>
              <a:t>functional logic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 tooltip="Programming language"/>
              </a:rPr>
              <a:t>programming language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geared towards real-world applications. Mercury is a purely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 tooltip="Declarative programming"/>
              </a:rPr>
              <a:t>declarative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6" tooltip="Logic programming"/>
              </a:rPr>
              <a:t>logic language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17C1F-6617-461D-BB78-3FA6470F31F8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0">
              <a:defRPr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l" rtl="0">
              <a:buFont typeface="Wingdings" pitchFamily="2" charset="2"/>
              <a:buChar char="Ø"/>
              <a:defRPr>
                <a:cs typeface="+mn-cs"/>
              </a:defRPr>
            </a:lvl1pPr>
            <a:lvl2pPr algn="l" rtl="0">
              <a:buFont typeface="Wingdings" pitchFamily="2" charset="2"/>
              <a:buChar char="Ø"/>
              <a:defRPr>
                <a:cs typeface="+mn-cs"/>
              </a:defRPr>
            </a:lvl2pPr>
            <a:lvl3pPr algn="l" rtl="0">
              <a:buFont typeface="Wingdings" pitchFamily="2" charset="2"/>
              <a:buChar char="Ø"/>
              <a:defRPr>
                <a:cs typeface="+mn-cs"/>
              </a:defRPr>
            </a:lvl3pPr>
            <a:lvl4pPr algn="l" rtl="0">
              <a:buFont typeface="Wingdings" pitchFamily="2" charset="2"/>
              <a:buChar char="Ø"/>
              <a:defRPr>
                <a:cs typeface="+mn-cs"/>
              </a:defRPr>
            </a:lvl4pPr>
            <a:lvl5pPr algn="l" rtl="0">
              <a:buFont typeface="Wingdings" pitchFamily="2" charset="2"/>
              <a:buChar char="Ø"/>
              <a:defRPr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AA3B9-D98F-43EB-AA4E-97DDC6366C34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33801-7B6E-47CD-9630-A2649815D7EE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56CD8-96CC-44C4-A1F4-F8C057DAC1D2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6F48F-9907-4123-81F2-4C5BE6AADBD5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CA8DC-3200-44BE-854C-7CFCB872B76A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CC558-0715-4CF3-BC93-20ED57D623D6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8E286-2A64-44DB-B1BF-E827C4B63D1C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32D44-33BD-46D5-B411-0A778E5FA823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F95C7-4DB6-496D-8FA1-BEFB9BEC715D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1104-C689-4A85-A9A0-5B3E4BBA28E9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F80F3-1BE5-4B78-99D4-3003CD22E4CC}" type="datetime1">
              <a:rPr lang="en-US" smtClean="0"/>
              <a:pPr/>
              <a:t>11/28/2013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19400" y="6356350"/>
            <a:ext cx="34290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Compiler Construction by Muhammad Bilal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itchFamily="2" charset="2"/>
        <a:buChar char="Ø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Ø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r-PK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2886670"/>
            <a:ext cx="50292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LESSON  03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2925763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4800" b="1" dirty="0" smtClean="0"/>
              <a:t>Overview </a:t>
            </a:r>
          </a:p>
          <a:p>
            <a:pPr algn="ctr" rtl="0">
              <a:buNone/>
            </a:pPr>
            <a:r>
              <a:rPr lang="en-US" sz="4800" b="1" dirty="0" smtClean="0"/>
              <a:t>of</a:t>
            </a:r>
          </a:p>
          <a:p>
            <a:pPr algn="ctr" rtl="0">
              <a:buNone/>
            </a:pPr>
            <a:r>
              <a:rPr lang="en-US" sz="4800" b="1" dirty="0" smtClean="0"/>
              <a:t>Previous Lesson(s)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algn="l" rtl="0">
              <a:buNone/>
            </a:pP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400" b="1" dirty="0" smtClean="0">
                <a:solidFill>
                  <a:schemeClr val="tx2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Compilers</a:t>
            </a: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 are the s/w systems that translated a source language program to a form in which it can be executed by a computer.</a:t>
            </a:r>
          </a:p>
          <a:p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buNone/>
            </a:pP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buNone/>
            </a:pPr>
            <a:endParaRPr lang="ur-PK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352801" y="3257490"/>
            <a:ext cx="2514600" cy="1295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>
            <a:endCxn id="5" idx="1"/>
          </p:cNvCxnSpPr>
          <p:nvPr/>
        </p:nvCxnSpPr>
        <p:spPr>
          <a:xfrm flipV="1">
            <a:off x="2286001" y="3905190"/>
            <a:ext cx="1066800" cy="381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914401" y="3461027"/>
            <a:ext cx="1295399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/>
              <a:t>Program in Source Language</a:t>
            </a:r>
            <a:endParaRPr lang="en-US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810001" y="3638490"/>
            <a:ext cx="1447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dirty="0" smtClean="0"/>
              <a:t>Compiler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010401" y="3409890"/>
            <a:ext cx="1295399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/>
              <a:t>Program in Target Language</a:t>
            </a:r>
            <a:endParaRPr lang="en-US" sz="2000" b="1" dirty="0"/>
          </a:p>
        </p:txBody>
      </p:sp>
      <p:cxnSp>
        <p:nvCxnSpPr>
          <p:cNvPr id="10" name="Straight Arrow Connector 9"/>
          <p:cNvCxnSpPr>
            <a:stCxn id="5" idx="3"/>
          </p:cNvCxnSpPr>
          <p:nvPr/>
        </p:nvCxnSpPr>
        <p:spPr>
          <a:xfrm flipV="1">
            <a:off x="5867401" y="3867090"/>
            <a:ext cx="1143000" cy="381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419601" y="4629090"/>
            <a:ext cx="0" cy="838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038601" y="5467290"/>
            <a:ext cx="91439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/>
              <a:t>Errors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An </a:t>
            </a:r>
            <a:r>
              <a:rPr lang="en-US" sz="2400" b="1" dirty="0" smtClean="0">
                <a:solidFill>
                  <a:schemeClr val="tx2"/>
                </a:solidFill>
                <a:ea typeface="Calibri" panose="020F0502020204030204" pitchFamily="34" charset="0"/>
                <a:cs typeface="Arial" panose="020B0604020202020204" pitchFamily="34" charset="0"/>
              </a:rPr>
              <a:t>Interpreter</a:t>
            </a: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 appears to directly execute the program and provide output</a:t>
            </a: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buNone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buNone/>
            </a:pPr>
            <a:endParaRPr lang="ur-PK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124199" y="3635514"/>
            <a:ext cx="2514600" cy="1295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2057399" y="3940314"/>
            <a:ext cx="1066800" cy="381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85800" y="3689628"/>
            <a:ext cx="11430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/>
              <a:t>Source  Program </a:t>
            </a:r>
            <a:endParaRPr lang="en-US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581399" y="4016514"/>
            <a:ext cx="175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dirty="0" smtClean="0"/>
              <a:t>Interpreter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781799" y="4073604"/>
            <a:ext cx="129539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/>
              <a:t>Output</a:t>
            </a:r>
            <a:endParaRPr lang="en-US" sz="2000" b="1" dirty="0"/>
          </a:p>
        </p:txBody>
      </p:sp>
      <p:cxnSp>
        <p:nvCxnSpPr>
          <p:cNvPr id="10" name="Straight Arrow Connector 9"/>
          <p:cNvCxnSpPr>
            <a:stCxn id="5" idx="3"/>
          </p:cNvCxnSpPr>
          <p:nvPr/>
        </p:nvCxnSpPr>
        <p:spPr>
          <a:xfrm flipV="1">
            <a:off x="5638799" y="4245114"/>
            <a:ext cx="1143000" cy="381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190999" y="5007114"/>
            <a:ext cx="0" cy="838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657599" y="5845314"/>
            <a:ext cx="129539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000" b="1" dirty="0" smtClean="0"/>
              <a:t>Error Messages</a:t>
            </a:r>
            <a:endParaRPr lang="en-US" sz="2000" b="1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2057399" y="4664214"/>
            <a:ext cx="1066800" cy="381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66800" y="4549914"/>
            <a:ext cx="91439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/>
              <a:t>Input 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502275"/>
          </a:xfrm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None/>
            </a:pP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Language </a:t>
            </a:r>
            <a:b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Processing </a:t>
            </a:r>
            <a:b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4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System</a:t>
            </a: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 rtl="0"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buNone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buNone/>
            </a:pPr>
            <a:endParaRPr lang="ur-PK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40475"/>
            <a:ext cx="2133600" cy="365125"/>
          </a:xfrm>
        </p:spPr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429000" y="1539876"/>
            <a:ext cx="2057400" cy="457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4419600" y="1235076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505200" y="930276"/>
            <a:ext cx="21336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/>
              <a:t>Source  Program </a:t>
            </a:r>
            <a:endParaRPr lang="en-US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657600" y="1551286"/>
            <a:ext cx="175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dirty="0" smtClean="0"/>
              <a:t>Interpreter</a:t>
            </a:r>
            <a:endParaRPr 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971800" y="2282766"/>
            <a:ext cx="31242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/>
              <a:t>Modified Source  Program </a:t>
            </a:r>
            <a:endParaRPr lang="en-US" sz="2000" b="1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419600" y="2073276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3505200" y="2971801"/>
            <a:ext cx="2057400" cy="457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733800" y="2983211"/>
            <a:ext cx="175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dirty="0" smtClean="0"/>
              <a:t>Compiler</a:t>
            </a:r>
            <a:endParaRPr lang="en-US" sz="2400" b="1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4419600" y="2590801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3505200" y="4359276"/>
            <a:ext cx="2057400" cy="457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4495800" y="4054476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048000" y="3749676"/>
            <a:ext cx="2971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/>
              <a:t>Target Assembly Program </a:t>
            </a:r>
            <a:endParaRPr lang="en-US" sz="2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3733800" y="4370686"/>
            <a:ext cx="1752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dirty="0" smtClean="0"/>
              <a:t>Assembler</a:t>
            </a:r>
            <a:endParaRPr 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048000" y="5102166"/>
            <a:ext cx="31242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err="1" smtClean="0"/>
              <a:t>Relocatable</a:t>
            </a:r>
            <a:r>
              <a:rPr lang="en-US" sz="2000" b="1" dirty="0" smtClean="0"/>
              <a:t> Machine Code</a:t>
            </a:r>
            <a:endParaRPr lang="en-US" sz="2000" b="1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4495800" y="4892676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3352800" y="5791201"/>
            <a:ext cx="2590800" cy="457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3657600" y="5807076"/>
            <a:ext cx="21336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dirty="0" smtClean="0"/>
              <a:t>Linker / Loader</a:t>
            </a:r>
            <a:endParaRPr lang="en-US" sz="2400" b="1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4495800" y="5410201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4495800" y="3521076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2895600" y="6096000"/>
            <a:ext cx="4572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81000" y="5924490"/>
            <a:ext cx="24384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/>
              <a:t>Target Machine Code </a:t>
            </a:r>
            <a:endParaRPr lang="en-US" sz="20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6248400" y="5334000"/>
            <a:ext cx="28956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 smtClean="0"/>
              <a:t>Library File</a:t>
            </a:r>
            <a:br>
              <a:rPr lang="en-US" sz="2000" b="1" dirty="0" smtClean="0"/>
            </a:br>
            <a:r>
              <a:rPr lang="en-US" sz="2000" b="1" dirty="0" err="1" smtClean="0"/>
              <a:t>Relocatable</a:t>
            </a:r>
            <a:r>
              <a:rPr lang="en-US" sz="2000" b="1" dirty="0" smtClean="0"/>
              <a:t> Object Files</a:t>
            </a:r>
            <a:endParaRPr lang="en-US" sz="2000" b="1" dirty="0"/>
          </a:p>
        </p:txBody>
      </p:sp>
      <p:cxnSp>
        <p:nvCxnSpPr>
          <p:cNvPr id="29" name="Straight Arrow Connector 28"/>
          <p:cNvCxnSpPr>
            <a:stCxn id="28" idx="1"/>
          </p:cNvCxnSpPr>
          <p:nvPr/>
        </p:nvCxnSpPr>
        <p:spPr>
          <a:xfrm flipH="1">
            <a:off x="5943600" y="5687943"/>
            <a:ext cx="304800" cy="17945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68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5029200"/>
          </a:xfrm>
        </p:spPr>
        <p:txBody>
          <a:bodyPr>
            <a:norm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Structurally, Compiler can be divided into two parts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sz="2400" b="1" dirty="0" smtClean="0">
                <a:solidFill>
                  <a:schemeClr val="accent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Analysis</a:t>
            </a: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 determines the operations implied by the source program which are recorded in a tree structure.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sz="2400" b="1" dirty="0" smtClean="0">
                <a:solidFill>
                  <a:schemeClr val="accent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Synthesis</a:t>
            </a: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 takes the tree structure and translates the operations therein into the target program.</a:t>
            </a: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229600" cy="8382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48640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A typical decomposition </a:t>
            </a:r>
            <a:br>
              <a:rPr lang="en-US" sz="2400" dirty="0" smtClean="0"/>
            </a:br>
            <a:r>
              <a:rPr lang="en-US" sz="2400" dirty="0" smtClean="0"/>
              <a:t>of a compiler </a:t>
            </a:r>
            <a:br>
              <a:rPr lang="en-US" sz="2400" dirty="0" smtClean="0"/>
            </a:br>
            <a:r>
              <a:rPr lang="en-US" sz="2400" dirty="0" smtClean="0"/>
              <a:t>can be done </a:t>
            </a:r>
            <a:br>
              <a:rPr lang="en-US" sz="2400" dirty="0" smtClean="0"/>
            </a:br>
            <a:r>
              <a:rPr lang="en-US" sz="2400" dirty="0" smtClean="0"/>
              <a:t>into several phases.</a:t>
            </a:r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22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" name="Picture 4" descr="Lec02-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43400" y="685800"/>
            <a:ext cx="3200400" cy="6172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371600" y="3257490"/>
            <a:ext cx="2057400" cy="8573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524000" y="3486090"/>
            <a:ext cx="1981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dirty="0" smtClean="0"/>
              <a:t>Symbol Table</a:t>
            </a:r>
            <a:endParaRPr lang="en-US" sz="2400" b="1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3429000" y="1371600"/>
            <a:ext cx="1143000" cy="18288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3429000" y="2209800"/>
            <a:ext cx="1143000" cy="1219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3429000" y="2971800"/>
            <a:ext cx="1143000" cy="609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3505200" y="3657600"/>
            <a:ext cx="1143000" cy="76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 flipV="1">
            <a:off x="3505200" y="3810000"/>
            <a:ext cx="1143000" cy="6858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 flipV="1">
            <a:off x="3505200" y="3962400"/>
            <a:ext cx="1143000" cy="1371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3429000" y="4191000"/>
            <a:ext cx="1219200" cy="1981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pPr rtl="0"/>
            <a:r>
              <a:rPr lang="en-US" sz="3600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sz="3600" dirty="0">
              <a:solidFill>
                <a:srgbClr val="FF0000"/>
              </a:solidFill>
              <a:cs typeface="+mn-cs"/>
            </a:endParaRPr>
          </a:p>
        </p:txBody>
      </p:sp>
      <p:pic>
        <p:nvPicPr>
          <p:cNvPr id="7" name="Content Placeholder 6" descr="Lec02-03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514601" y="762000"/>
            <a:ext cx="5181599" cy="60960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5144" y="3664803"/>
            <a:ext cx="348422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     Translation of (Ex) </a:t>
            </a:r>
            <a:br>
              <a:rPr lang="en-US" sz="2400" dirty="0" smtClean="0"/>
            </a:br>
            <a:r>
              <a:rPr lang="en-US" sz="2400" dirty="0" smtClean="0"/>
              <a:t>     Assignment Statement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71600" y="2819400"/>
            <a:ext cx="64770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TODAY’S LESSON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Contents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Programming Language Generations</a:t>
            </a:r>
            <a:endParaRPr lang="en-US" sz="20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sz="2200" dirty="0" smtClean="0"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n-US" sz="2200" baseline="30000" dirty="0" smtClean="0">
                <a:ea typeface="Calibri" panose="020F0502020204030204" pitchFamily="34" charset="0"/>
                <a:cs typeface="Arial" panose="020B0604020202020204" pitchFamily="34" charset="0"/>
              </a:rPr>
              <a:t>st</a:t>
            </a:r>
            <a:r>
              <a:rPr lang="en-US" sz="2200" dirty="0" smtClean="0">
                <a:ea typeface="Calibri" panose="020F0502020204030204" pitchFamily="34" charset="0"/>
                <a:cs typeface="Arial" panose="020B0604020202020204" pitchFamily="34" charset="0"/>
              </a:rPr>
              <a:t> - 5</a:t>
            </a:r>
            <a:r>
              <a:rPr lang="en-US" sz="2200" baseline="30000" dirty="0" smtClean="0">
                <a:ea typeface="Calibri" panose="020F0502020204030204" pitchFamily="34" charset="0"/>
                <a:cs typeface="Arial" panose="020B0604020202020204" pitchFamily="34" charset="0"/>
              </a:rPr>
              <a:t>th</a:t>
            </a:r>
            <a:r>
              <a:rPr lang="en-US" sz="2200" dirty="0" smtClean="0">
                <a:ea typeface="Calibri" panose="020F0502020204030204" pitchFamily="34" charset="0"/>
                <a:cs typeface="Arial" panose="020B0604020202020204" pitchFamily="34" charset="0"/>
              </a:rPr>
              <a:t> Generation Languages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sz="2200" dirty="0" smtClean="0">
                <a:ea typeface="Calibri" panose="020F0502020204030204" pitchFamily="34" charset="0"/>
                <a:cs typeface="Arial" panose="020B0604020202020204" pitchFamily="34" charset="0"/>
              </a:rPr>
              <a:t>Impacts on Compilers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sz="2600" dirty="0" smtClean="0">
                <a:ea typeface="Calibri" panose="020F0502020204030204" pitchFamily="34" charset="0"/>
                <a:cs typeface="Arial" panose="020B0604020202020204" pitchFamily="34" charset="0"/>
              </a:rPr>
              <a:t>Science of Building a Compiler 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sz="2200" dirty="0" smtClean="0">
                <a:ea typeface="Calibri" panose="020F0502020204030204" pitchFamily="34" charset="0"/>
                <a:cs typeface="Arial" panose="020B0604020202020204" pitchFamily="34" charset="0"/>
              </a:rPr>
              <a:t>Modeling in Compiler Design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sz="2200" dirty="0" smtClean="0">
                <a:ea typeface="Calibri" panose="020F0502020204030204" pitchFamily="34" charset="0"/>
                <a:cs typeface="Arial" panose="020B0604020202020204" pitchFamily="34" charset="0"/>
              </a:rPr>
              <a:t>Code Optimization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sz="2600" dirty="0" smtClean="0">
                <a:ea typeface="Calibri" panose="020F0502020204030204" pitchFamily="34" charset="0"/>
                <a:cs typeface="Arial" panose="020B0604020202020204" pitchFamily="34" charset="0"/>
              </a:rPr>
              <a:t>Applications of Compilers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sz="2600" dirty="0" smtClean="0">
                <a:ea typeface="Calibri" panose="020F0502020204030204" pitchFamily="34" charset="0"/>
                <a:cs typeface="Arial" panose="020B0604020202020204" pitchFamily="34" charset="0"/>
              </a:rPr>
              <a:t>Programming Language Basics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sz="2200" dirty="0" smtClean="0">
                <a:ea typeface="Calibri" panose="020F0502020204030204" pitchFamily="34" charset="0"/>
                <a:cs typeface="Arial" panose="020B0604020202020204" pitchFamily="34" charset="0"/>
              </a:rPr>
              <a:t>Static / Dynamic Distinction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sz="2200" dirty="0" smtClean="0">
                <a:ea typeface="Calibri" panose="020F0502020204030204" pitchFamily="34" charset="0"/>
                <a:cs typeface="Arial" panose="020B0604020202020204" pitchFamily="34" charset="0"/>
              </a:rPr>
              <a:t>Environment and States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sz="2200" dirty="0" smtClean="0">
                <a:ea typeface="Calibri" panose="020F0502020204030204" pitchFamily="34" charset="0"/>
                <a:cs typeface="Arial" panose="020B0604020202020204" pitchFamily="34" charset="0"/>
              </a:rPr>
              <a:t>Variables &amp; Scope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sz="2200" dirty="0" smtClean="0">
                <a:ea typeface="Calibri" panose="020F0502020204030204" pitchFamily="34" charset="0"/>
                <a:cs typeface="Arial" panose="020B0604020202020204" pitchFamily="34" charset="0"/>
              </a:rPr>
              <a:t>Structures &amp; Functions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endParaRPr lang="en-US" sz="22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</a:pPr>
            <a:endParaRPr lang="en-US" sz="22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</a:pPr>
            <a:endParaRPr lang="en-US" sz="22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cs typeface="+mn-cs"/>
              </a:rPr>
              <a:t>Programming Languages Generations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 lnSpcReduction="10000"/>
          </a:bodyPr>
          <a:lstStyle/>
          <a:p>
            <a:endParaRPr lang="en-US" sz="2400" dirty="0" smtClean="0"/>
          </a:p>
          <a:p>
            <a:r>
              <a:rPr lang="en-US" sz="2400" dirty="0" smtClean="0"/>
              <a:t>Language can also be classified using generations as well.</a:t>
            </a:r>
          </a:p>
          <a:p>
            <a:endParaRPr lang="en-US" sz="2400" dirty="0" smtClean="0"/>
          </a:p>
          <a:p>
            <a:r>
              <a:rPr lang="en-US" sz="2400" dirty="0" smtClean="0"/>
              <a:t>First-generation programming language (1GL)</a:t>
            </a:r>
          </a:p>
          <a:p>
            <a:pPr lvl="1"/>
            <a:endParaRPr lang="en-US" sz="1600" dirty="0" smtClean="0"/>
          </a:p>
          <a:p>
            <a:pPr lvl="1"/>
            <a:r>
              <a:rPr lang="en-US" sz="2200" dirty="0" smtClean="0"/>
              <a:t>Introduced in the 1940s</a:t>
            </a:r>
          </a:p>
          <a:p>
            <a:pPr lvl="1"/>
            <a:r>
              <a:rPr lang="en-US" sz="2200" dirty="0" smtClean="0"/>
              <a:t>Instructions/Data entered directly in binary</a:t>
            </a:r>
          </a:p>
          <a:p>
            <a:pPr lvl="1"/>
            <a:r>
              <a:rPr lang="en-US" sz="2200" dirty="0" smtClean="0"/>
              <a:t>Memory must be manually moved around</a:t>
            </a:r>
          </a:p>
          <a:p>
            <a:pPr lvl="1"/>
            <a:r>
              <a:rPr lang="en-US" sz="2200" dirty="0" smtClean="0"/>
              <a:t>Very difficult to edit/debug</a:t>
            </a:r>
          </a:p>
          <a:p>
            <a:pPr lvl="1"/>
            <a:r>
              <a:rPr lang="en-US" sz="2200" dirty="0" smtClean="0"/>
              <a:t>Simple programs only</a:t>
            </a:r>
          </a:p>
          <a:p>
            <a:pPr lvl="1">
              <a:buNone/>
            </a:pPr>
            <a:r>
              <a:rPr lang="en-US" sz="2200" b="1" dirty="0" smtClean="0"/>
              <a:t>	Examples:</a:t>
            </a:r>
            <a:endParaRPr lang="en-US" sz="2200" dirty="0" smtClean="0"/>
          </a:p>
          <a:p>
            <a:pPr lvl="1">
              <a:buNone/>
            </a:pPr>
            <a:r>
              <a:rPr lang="en-US" sz="2200" dirty="0" smtClean="0"/>
              <a:t>	Architecture specific binary delivered on Switches, Patch Panels and/or Tape.</a:t>
            </a:r>
          </a:p>
          <a:p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Programming Languages Generations</a:t>
            </a:r>
            <a:r>
              <a:rPr lang="en-US" dirty="0" smtClean="0">
                <a:cs typeface="+mn-cs"/>
              </a:rPr>
              <a:t>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nd</a:t>
            </a:r>
            <a:r>
              <a:rPr lang="en-US" sz="2400" dirty="0" smtClean="0"/>
              <a:t> generation programming language (2GL)</a:t>
            </a:r>
          </a:p>
          <a:p>
            <a:pPr lvl="1"/>
            <a:endParaRPr lang="en-US" sz="1600" dirty="0" smtClean="0"/>
          </a:p>
          <a:p>
            <a:pPr lvl="1"/>
            <a:r>
              <a:rPr lang="en-US" sz="2000" dirty="0" smtClean="0"/>
              <a:t>Assembly languages were introduced in 1950s to mitigate the error prone and excessively difficult nature of binary programming.  </a:t>
            </a:r>
          </a:p>
          <a:p>
            <a:pPr lvl="1"/>
            <a:r>
              <a:rPr lang="en-US" sz="2000" dirty="0" smtClean="0"/>
              <a:t>Used today for embedded systems and optimization.</a:t>
            </a:r>
          </a:p>
          <a:p>
            <a:pPr lvl="1"/>
            <a:r>
              <a:rPr lang="en-US" sz="2000" dirty="0" smtClean="0"/>
              <a:t>Specific to platform architecture</a:t>
            </a:r>
          </a:p>
          <a:p>
            <a:pPr lvl="1"/>
            <a:r>
              <a:rPr lang="en-US" sz="2000" dirty="0" smtClean="0"/>
              <a:t>Defined by three language elements:</a:t>
            </a:r>
          </a:p>
          <a:p>
            <a:pPr lvl="1">
              <a:buNone/>
            </a:pPr>
            <a:r>
              <a:rPr lang="en-US" sz="2000" dirty="0" smtClean="0"/>
              <a:t>		</a:t>
            </a:r>
            <a:r>
              <a:rPr lang="en-US" sz="2000" dirty="0" err="1" smtClean="0"/>
              <a:t>Opcodes</a:t>
            </a:r>
            <a:r>
              <a:rPr lang="en-US" sz="2000" dirty="0" smtClean="0"/>
              <a:t> (CPU Instructions)</a:t>
            </a:r>
          </a:p>
          <a:p>
            <a:pPr lvl="1">
              <a:buNone/>
            </a:pPr>
            <a:r>
              <a:rPr lang="en-US" sz="2000" dirty="0" smtClean="0"/>
              <a:t>		Data Sections (Variable Definitions)</a:t>
            </a:r>
          </a:p>
          <a:p>
            <a:pPr lvl="1">
              <a:buNone/>
            </a:pPr>
            <a:r>
              <a:rPr lang="en-US" sz="2000" dirty="0" smtClean="0"/>
              <a:t>		Directive (Macros)</a:t>
            </a:r>
          </a:p>
          <a:p>
            <a:pPr lvl="1">
              <a:buNone/>
            </a:pPr>
            <a:r>
              <a:rPr lang="en-US" sz="2000" b="1" dirty="0" smtClean="0"/>
              <a:t>Examples:</a:t>
            </a:r>
            <a:endParaRPr lang="en-US" sz="2000" dirty="0" smtClean="0"/>
          </a:p>
          <a:p>
            <a:pPr lvl="1">
              <a:buNone/>
            </a:pPr>
            <a:r>
              <a:rPr lang="en-US" sz="2000" dirty="0" smtClean="0"/>
              <a:t>	Most commonly use in RISC, CISC and x86 as that is what our embedded systems and desktop computers use.</a:t>
            </a:r>
          </a:p>
          <a:p>
            <a:pPr lvl="1"/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382000" cy="838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Programming Languages Generations</a:t>
            </a:r>
            <a:r>
              <a:rPr lang="en-US" dirty="0" smtClean="0">
                <a:cs typeface="+mn-cs"/>
              </a:rPr>
              <a:t>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3</a:t>
            </a:r>
            <a:r>
              <a:rPr lang="en-US" sz="2400" baseline="30000" dirty="0" smtClean="0"/>
              <a:t>rd</a:t>
            </a:r>
            <a:r>
              <a:rPr lang="en-US" sz="2400" dirty="0" smtClean="0"/>
              <a:t> generation programming language (3GL)</a:t>
            </a:r>
          </a:p>
          <a:p>
            <a:pPr lvl="1"/>
            <a:endParaRPr lang="en-US" sz="1600" dirty="0" smtClean="0"/>
          </a:p>
          <a:p>
            <a:pPr lvl="1"/>
            <a:r>
              <a:rPr lang="en-US" sz="2000" dirty="0" smtClean="0"/>
              <a:t>Third generation languages </a:t>
            </a:r>
            <a:r>
              <a:rPr lang="en-US" sz="2000" dirty="0" smtClean="0"/>
              <a:t>introduced in </a:t>
            </a:r>
            <a:r>
              <a:rPr lang="en-US" sz="2000" dirty="0" smtClean="0"/>
              <a:t>later 1950s </a:t>
            </a:r>
            <a:r>
              <a:rPr lang="en-US" sz="2000" dirty="0" smtClean="0"/>
              <a:t>, are </a:t>
            </a:r>
            <a:r>
              <a:rPr lang="en-US" sz="2000" dirty="0" smtClean="0"/>
              <a:t>the primary languages used in general purpose programming today.</a:t>
            </a:r>
          </a:p>
          <a:p>
            <a:pPr lvl="1"/>
            <a:r>
              <a:rPr lang="en-US" sz="2000" dirty="0" smtClean="0"/>
              <a:t>Designed for the easy use of programmer.</a:t>
            </a:r>
          </a:p>
          <a:p>
            <a:pPr lvl="1"/>
            <a:r>
              <a:rPr lang="en-US" sz="2000" dirty="0" smtClean="0"/>
              <a:t>Based on natural language.</a:t>
            </a:r>
          </a:p>
          <a:p>
            <a:pPr lvl="1"/>
            <a:r>
              <a:rPr lang="en-US" sz="2000" dirty="0" smtClean="0"/>
              <a:t>Use Structural approach.</a:t>
            </a:r>
          </a:p>
          <a:p>
            <a:pPr lvl="1">
              <a:buNone/>
            </a:pPr>
            <a:r>
              <a:rPr lang="en-US" sz="2000" dirty="0" smtClean="0"/>
              <a:t>	</a:t>
            </a:r>
          </a:p>
          <a:p>
            <a:pPr lvl="1">
              <a:buNone/>
            </a:pPr>
            <a:r>
              <a:rPr lang="en-US" sz="2000" b="1" dirty="0" smtClean="0"/>
              <a:t>	Examples:</a:t>
            </a:r>
            <a:endParaRPr lang="en-US" sz="2000" dirty="0" smtClean="0"/>
          </a:p>
          <a:p>
            <a:pPr lvl="1">
              <a:buNone/>
            </a:pPr>
            <a:r>
              <a:rPr lang="en-US" sz="2000" dirty="0" smtClean="0"/>
              <a:t>	C, C++, C#, Java, Basic, COBOL, Lisp and ML. </a:t>
            </a:r>
          </a:p>
          <a:p>
            <a:pPr lvl="1"/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838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Programming Languages Generations</a:t>
            </a:r>
            <a:r>
              <a:rPr lang="en-US" dirty="0" smtClean="0">
                <a:cs typeface="+mn-cs"/>
              </a:rPr>
              <a:t>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4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generation programming language (4GL)</a:t>
            </a:r>
          </a:p>
          <a:p>
            <a:pPr lvl="1"/>
            <a:endParaRPr lang="en-US" sz="1600" dirty="0" smtClean="0"/>
          </a:p>
          <a:p>
            <a:pPr lvl="1"/>
            <a:r>
              <a:rPr lang="en-US" sz="2000" dirty="0" smtClean="0"/>
              <a:t>A fourth generation language introduced in 1970s is designed with making problems in a specific domain simple to implement.</a:t>
            </a:r>
          </a:p>
          <a:p>
            <a:pPr lvl="1"/>
            <a:r>
              <a:rPr lang="en-US" sz="2000" dirty="0" smtClean="0"/>
              <a:t>Driven by the need to enhance developer productivity.</a:t>
            </a:r>
          </a:p>
          <a:p>
            <a:pPr lvl="1"/>
            <a:r>
              <a:rPr lang="en-US" sz="2000" dirty="0" smtClean="0"/>
              <a:t>Further from the machine.</a:t>
            </a:r>
          </a:p>
          <a:p>
            <a:pPr lvl="1">
              <a:buNone/>
            </a:pPr>
            <a:r>
              <a:rPr lang="en-US" sz="2000" dirty="0" smtClean="0"/>
              <a:t>	</a:t>
            </a:r>
          </a:p>
          <a:p>
            <a:pPr lvl="1">
              <a:buNone/>
            </a:pPr>
            <a:r>
              <a:rPr lang="en-US" sz="2000" b="1" dirty="0" smtClean="0"/>
              <a:t>	Examples:</a:t>
            </a:r>
            <a:endParaRPr lang="en-US" sz="2000" dirty="0" smtClean="0"/>
          </a:p>
          <a:p>
            <a:pPr lvl="1">
              <a:buNone/>
            </a:pPr>
            <a:r>
              <a:rPr lang="en-US" sz="2000" dirty="0" smtClean="0"/>
              <a:t>	SQL, SAS, R, MATLAB's GUIDE, ColdFusion, CSS. </a:t>
            </a:r>
          </a:p>
          <a:p>
            <a:pPr lvl="1"/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Programming Languages Generations</a:t>
            </a:r>
            <a:r>
              <a:rPr lang="en-US" dirty="0" smtClean="0">
                <a:cs typeface="+mn-cs"/>
              </a:rPr>
              <a:t>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 fontScale="92500" lnSpcReduction="20000"/>
          </a:bodyPr>
          <a:lstStyle/>
          <a:p>
            <a:endParaRPr lang="en-US" sz="2400" dirty="0" smtClean="0"/>
          </a:p>
          <a:p>
            <a:r>
              <a:rPr lang="en-US" sz="2400" dirty="0" smtClean="0"/>
              <a:t>5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generation programming language (5GL)</a:t>
            </a:r>
          </a:p>
          <a:p>
            <a:pPr lvl="1"/>
            <a:endParaRPr lang="en-US" sz="1600" dirty="0" smtClean="0"/>
          </a:p>
          <a:p>
            <a:pPr lvl="1"/>
            <a:r>
              <a:rPr lang="en-US" sz="2000" dirty="0" smtClean="0"/>
              <a:t>5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generation language introduced in 1990s is designed as constraint systems.</a:t>
            </a:r>
          </a:p>
          <a:p>
            <a:pPr lvl="1"/>
            <a:r>
              <a:rPr lang="en-US" sz="2000" dirty="0" smtClean="0"/>
              <a:t>Constraint-based instead of algorithmic.</a:t>
            </a:r>
          </a:p>
          <a:p>
            <a:pPr lvl="1"/>
            <a:r>
              <a:rPr lang="en-US" sz="2000" dirty="0" smtClean="0"/>
              <a:t>Used for AI Research, Proof solving, Logical Inference.</a:t>
            </a:r>
          </a:p>
          <a:p>
            <a:pPr lvl="1"/>
            <a:r>
              <a:rPr lang="en-US" sz="2000" dirty="0" smtClean="0"/>
              <a:t>Not in common use.</a:t>
            </a:r>
          </a:p>
          <a:p>
            <a:pPr lvl="1">
              <a:buNone/>
            </a:pPr>
            <a:r>
              <a:rPr lang="en-US" sz="2000" dirty="0" smtClean="0"/>
              <a:t>	</a:t>
            </a:r>
          </a:p>
          <a:p>
            <a:pPr lvl="1">
              <a:buNone/>
            </a:pPr>
            <a:r>
              <a:rPr lang="en-US" sz="2000" b="1" dirty="0" smtClean="0"/>
              <a:t>	Examples:</a:t>
            </a:r>
            <a:endParaRPr lang="en-US" sz="2000" dirty="0" smtClean="0"/>
          </a:p>
          <a:p>
            <a:pPr lvl="1">
              <a:buNone/>
            </a:pPr>
            <a:r>
              <a:rPr lang="en-US" sz="2000" dirty="0" smtClean="0"/>
              <a:t>	Prolog, Mercury. </a:t>
            </a:r>
            <a:endParaRPr lang="en-US" sz="2000" dirty="0" smtClean="0"/>
          </a:p>
          <a:p>
            <a:endParaRPr lang="en-US" sz="2600" dirty="0" smtClean="0"/>
          </a:p>
          <a:p>
            <a:pPr>
              <a:buNone/>
            </a:pPr>
            <a:r>
              <a:rPr lang="en-US" sz="2600" dirty="0" smtClean="0"/>
              <a:t>	</a:t>
            </a:r>
            <a:r>
              <a:rPr lang="en-US" sz="2400" dirty="0" smtClean="0"/>
              <a:t>Some </a:t>
            </a:r>
            <a:r>
              <a:rPr lang="en-US" sz="2400" dirty="0" smtClean="0"/>
              <a:t>applications of Prolog are:</a:t>
            </a:r>
          </a:p>
          <a:p>
            <a:pPr lvl="1">
              <a:buNone/>
            </a:pPr>
            <a:r>
              <a:rPr lang="en-US" sz="2200" dirty="0" smtClean="0"/>
              <a:t>	Intelligent </a:t>
            </a:r>
            <a:r>
              <a:rPr lang="en-US" sz="2200" dirty="0" smtClean="0"/>
              <a:t>data base retrieval</a:t>
            </a:r>
          </a:p>
          <a:p>
            <a:pPr lvl="1">
              <a:buNone/>
            </a:pPr>
            <a:r>
              <a:rPr lang="en-US" sz="2200" dirty="0" smtClean="0"/>
              <a:t>	Natural </a:t>
            </a:r>
            <a:r>
              <a:rPr lang="en-US" sz="2200" dirty="0" smtClean="0"/>
              <a:t>language understanding</a:t>
            </a:r>
          </a:p>
          <a:p>
            <a:pPr lvl="1">
              <a:buNone/>
            </a:pPr>
            <a:r>
              <a:rPr lang="en-US" sz="2200" dirty="0" smtClean="0"/>
              <a:t>	Expert systems</a:t>
            </a:r>
            <a:endParaRPr lang="en-US" sz="2200" dirty="0" smtClean="0"/>
          </a:p>
          <a:p>
            <a:pPr lvl="1">
              <a:buNone/>
            </a:pPr>
            <a:endParaRPr lang="en-US" sz="2000" dirty="0" smtClean="0"/>
          </a:p>
          <a:p>
            <a:pPr lvl="1"/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05800" cy="838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Programming Languages Generations</a:t>
            </a:r>
            <a:r>
              <a:rPr lang="en-US" dirty="0" smtClean="0">
                <a:cs typeface="+mn-cs"/>
              </a:rPr>
              <a:t>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Object Oriented Approach</a:t>
            </a:r>
          </a:p>
          <a:p>
            <a:pPr lvl="1"/>
            <a:endParaRPr lang="en-US" sz="1600" dirty="0" smtClean="0"/>
          </a:p>
          <a:p>
            <a:pPr lvl="1"/>
            <a:r>
              <a:rPr lang="en-US" sz="2000" dirty="0" smtClean="0"/>
              <a:t>It is a programming style in which a program consists of a collection of objects  that interact with one another.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Commonly used now a days.</a:t>
            </a:r>
          </a:p>
          <a:p>
            <a:pPr lvl="1">
              <a:buNone/>
            </a:pPr>
            <a:r>
              <a:rPr lang="en-US" sz="2000" dirty="0" smtClean="0"/>
              <a:t>	</a:t>
            </a:r>
          </a:p>
          <a:p>
            <a:pPr lvl="1">
              <a:buNone/>
            </a:pPr>
            <a:r>
              <a:rPr lang="en-US" sz="2000" b="1" dirty="0" smtClean="0"/>
              <a:t>	Examples:</a:t>
            </a:r>
            <a:endParaRPr lang="en-US" sz="2000" dirty="0" smtClean="0"/>
          </a:p>
          <a:p>
            <a:pPr lvl="1"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Simula</a:t>
            </a:r>
            <a:r>
              <a:rPr lang="en-US" sz="2000" dirty="0" smtClean="0"/>
              <a:t> 67, Smalltalk, C++, C#, Java and Ruby. </a:t>
            </a:r>
          </a:p>
          <a:p>
            <a:pPr lvl="1"/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Programming Languages Generations</a:t>
            </a:r>
            <a:r>
              <a:rPr lang="en-US" dirty="0" smtClean="0">
                <a:cs typeface="+mn-cs"/>
              </a:rPr>
              <a:t>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Scripting Languages</a:t>
            </a:r>
          </a:p>
          <a:p>
            <a:pPr lvl="1"/>
            <a:endParaRPr lang="en-US" sz="1600" dirty="0" smtClean="0"/>
          </a:p>
          <a:p>
            <a:pPr lvl="1"/>
            <a:r>
              <a:rPr lang="en-US" sz="2200" b="1" dirty="0" smtClean="0">
                <a:solidFill>
                  <a:schemeClr val="tx2"/>
                </a:solidFill>
              </a:rPr>
              <a:t>Scripting languages </a:t>
            </a:r>
            <a:r>
              <a:rPr lang="en-US" sz="2200" dirty="0" smtClean="0"/>
              <a:t>are interpreted languages with high-level operators designed for "gluing together" computations. </a:t>
            </a:r>
          </a:p>
          <a:p>
            <a:pPr lvl="1"/>
            <a:r>
              <a:rPr lang="en-US" sz="2200" dirty="0" smtClean="0"/>
              <a:t>Programs written in scripting languages are often much shorter than equivalent programs written in languages like C.</a:t>
            </a:r>
          </a:p>
          <a:p>
            <a:pPr lvl="1">
              <a:buNone/>
            </a:pPr>
            <a:r>
              <a:rPr lang="en-US" sz="2000" dirty="0" smtClean="0"/>
              <a:t>	</a:t>
            </a:r>
          </a:p>
          <a:p>
            <a:pPr lvl="1">
              <a:buNone/>
            </a:pPr>
            <a:r>
              <a:rPr lang="en-US" sz="2000" b="1" dirty="0" smtClean="0"/>
              <a:t>	Examples:</a:t>
            </a:r>
            <a:endParaRPr lang="en-US" sz="2000" dirty="0" smtClean="0"/>
          </a:p>
          <a:p>
            <a:pPr lvl="1">
              <a:buNone/>
            </a:pPr>
            <a:r>
              <a:rPr lang="en-US" sz="2000" dirty="0" smtClean="0"/>
              <a:t>	 </a:t>
            </a:r>
            <a:r>
              <a:rPr lang="en-US" sz="2000" dirty="0" err="1" smtClean="0"/>
              <a:t>Awk</a:t>
            </a:r>
            <a:r>
              <a:rPr lang="en-US" sz="2000" dirty="0" smtClean="0"/>
              <a:t>, </a:t>
            </a:r>
            <a:r>
              <a:rPr lang="en-US" sz="2000" dirty="0" err="1" smtClean="0"/>
              <a:t>JavaS</a:t>
            </a:r>
            <a:r>
              <a:rPr lang="en-US" sz="2000" dirty="0" smtClean="0"/>
              <a:t> </a:t>
            </a:r>
            <a:r>
              <a:rPr lang="en-US" sz="2000" dirty="0" err="1" smtClean="0"/>
              <a:t>cript</a:t>
            </a:r>
            <a:r>
              <a:rPr lang="en-US" sz="2000" dirty="0" smtClean="0"/>
              <a:t>, Perl, PHP, Python, Ruby, and </a:t>
            </a:r>
            <a:r>
              <a:rPr lang="en-US" sz="2000" dirty="0" err="1" smtClean="0"/>
              <a:t>TCl</a:t>
            </a:r>
            <a:r>
              <a:rPr lang="en-US" sz="2000" dirty="0" smtClean="0"/>
              <a:t>. </a:t>
            </a:r>
          </a:p>
          <a:p>
            <a:pPr lvl="1"/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Impact on Compilers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 lnSpcReduction="10000"/>
          </a:bodyPr>
          <a:lstStyle/>
          <a:p>
            <a:endParaRPr lang="en-US" sz="2400" dirty="0" smtClean="0"/>
          </a:p>
          <a:p>
            <a:r>
              <a:rPr lang="en-US" sz="2400" dirty="0" smtClean="0"/>
              <a:t>Design of programming languages and compilers are intimately related.</a:t>
            </a:r>
            <a:endParaRPr lang="en-US" sz="1600" dirty="0" smtClean="0"/>
          </a:p>
          <a:p>
            <a:pPr lvl="1"/>
            <a:r>
              <a:rPr lang="en-US" sz="2000" dirty="0" smtClean="0"/>
              <a:t>Advances </a:t>
            </a:r>
            <a:r>
              <a:rPr lang="en-US" sz="2000" dirty="0" smtClean="0"/>
              <a:t>in programming languages placed new demands on compiler writers.</a:t>
            </a:r>
          </a:p>
          <a:p>
            <a:endParaRPr lang="en-US" sz="2400" dirty="0" smtClean="0"/>
          </a:p>
          <a:p>
            <a:r>
              <a:rPr lang="en-US" sz="2400" dirty="0" smtClean="0"/>
              <a:t>Compilers can help promote the use of high-level languages by minimizing the execution overhead.</a:t>
            </a:r>
          </a:p>
          <a:p>
            <a:endParaRPr lang="en-US" sz="2400" dirty="0" smtClean="0"/>
          </a:p>
          <a:p>
            <a:r>
              <a:rPr lang="en-US" sz="2400" dirty="0" smtClean="0"/>
              <a:t>Compilers are also critical in making high-performance computer architectures.</a:t>
            </a:r>
          </a:p>
          <a:p>
            <a:pPr lvl="1"/>
            <a:r>
              <a:rPr lang="en-US" sz="2000" dirty="0" smtClean="0"/>
              <a:t>Used as a tool in evaluating architectural concepts before a computer is built.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Science of Compiler Building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A compiler must accept all source programs that conform to the specification of the language.</a:t>
            </a:r>
          </a:p>
          <a:p>
            <a:pPr lvl="1"/>
            <a:r>
              <a:rPr lang="en-US" sz="2000" dirty="0" smtClean="0"/>
              <a:t>The set of source programs is infinite and any program can be very large, consisting of possibly millions of lines of code.</a:t>
            </a:r>
          </a:p>
          <a:p>
            <a:endParaRPr lang="en-US" sz="2400" dirty="0" smtClean="0"/>
          </a:p>
          <a:p>
            <a:r>
              <a:rPr lang="en-US" sz="2400" dirty="0" smtClean="0"/>
              <a:t>Any transformation performed by the compiler must preserve the meaning of the program being compiled.</a:t>
            </a:r>
          </a:p>
          <a:p>
            <a:endParaRPr lang="en-US" sz="2400" dirty="0" smtClean="0"/>
          </a:p>
          <a:p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Modeling in Compiler Design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Most fundamental models in compiler design are:</a:t>
            </a:r>
          </a:p>
          <a:p>
            <a:pPr lvl="1"/>
            <a:r>
              <a:rPr lang="en-US" sz="2000" dirty="0" smtClean="0"/>
              <a:t>Finite State Machines</a:t>
            </a:r>
          </a:p>
          <a:p>
            <a:pPr lvl="1"/>
            <a:r>
              <a:rPr lang="en-US" sz="2000" dirty="0" smtClean="0"/>
              <a:t>Regular Expressions</a:t>
            </a:r>
          </a:p>
          <a:p>
            <a:pPr lvl="1"/>
            <a:r>
              <a:rPr lang="en-US" sz="2000" dirty="0" smtClean="0"/>
              <a:t>Context-Free Grammars</a:t>
            </a:r>
          </a:p>
          <a:p>
            <a:endParaRPr lang="en-US" sz="2400" dirty="0" smtClean="0"/>
          </a:p>
          <a:p>
            <a:r>
              <a:rPr lang="en-US" sz="2400" dirty="0" smtClean="0"/>
              <a:t>Mainly </a:t>
            </a:r>
            <a:r>
              <a:rPr lang="en-US" sz="2400" dirty="0" smtClean="0"/>
              <a:t>these are used for </a:t>
            </a:r>
          </a:p>
          <a:p>
            <a:pPr lvl="1"/>
            <a:r>
              <a:rPr lang="en-US" sz="2000" dirty="0" smtClean="0"/>
              <a:t>Describing the lexical units of programs </a:t>
            </a:r>
            <a:r>
              <a:rPr lang="en-US" sz="2000" dirty="0" err="1" smtClean="0"/>
              <a:t>i.e</a:t>
            </a:r>
            <a:r>
              <a:rPr lang="en-US" sz="2000" dirty="0" smtClean="0"/>
              <a:t> keywords, identifiers. </a:t>
            </a:r>
          </a:p>
          <a:p>
            <a:pPr lvl="1"/>
            <a:r>
              <a:rPr lang="en-US" sz="2000" dirty="0" smtClean="0"/>
              <a:t>Describing the algorithms used by the compiler to recognize those units.</a:t>
            </a:r>
          </a:p>
          <a:p>
            <a:pPr lvl="1"/>
            <a:r>
              <a:rPr lang="en-US" sz="2000" dirty="0" smtClean="0"/>
              <a:t>Describing the syntactic structure of programming languages such as the nesting of  parentheses or control constructs.</a:t>
            </a:r>
          </a:p>
          <a:p>
            <a:endParaRPr lang="en-US" sz="2400" dirty="0" smtClean="0"/>
          </a:p>
          <a:p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n-US" smtClean="0"/>
              <a:t>Code Optimization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b="1" dirty="0" smtClean="0">
                <a:solidFill>
                  <a:schemeClr val="tx2"/>
                </a:solidFill>
              </a:rPr>
              <a:t>Optimization:</a:t>
            </a:r>
            <a:r>
              <a:rPr lang="en-US" sz="2400" dirty="0" smtClean="0"/>
              <a:t> </a:t>
            </a:r>
            <a:r>
              <a:rPr lang="en-US" sz="2400" dirty="0" smtClean="0"/>
              <a:t>T</a:t>
            </a:r>
            <a:r>
              <a:rPr lang="en-US" sz="2400" dirty="0" smtClean="0"/>
              <a:t>o </a:t>
            </a:r>
            <a:r>
              <a:rPr lang="en-US" sz="2400" dirty="0" smtClean="0"/>
              <a:t>produce code that is more efficient than the obvious code.</a:t>
            </a:r>
          </a:p>
          <a:p>
            <a:endParaRPr lang="en-US" sz="2400" dirty="0" smtClean="0"/>
          </a:p>
          <a:p>
            <a:r>
              <a:rPr lang="en-US" sz="2400" dirty="0" smtClean="0"/>
              <a:t>Compiler optimizations must meet the following design objectives: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The optimization must be correct, that is, preserve the meaning of the compiled program.</a:t>
            </a:r>
          </a:p>
          <a:p>
            <a:pPr lvl="1"/>
            <a:r>
              <a:rPr lang="en-US" sz="2000" dirty="0" smtClean="0"/>
              <a:t>The optimization must improve the performance of many programs.</a:t>
            </a:r>
          </a:p>
          <a:p>
            <a:pPr lvl="1"/>
            <a:r>
              <a:rPr lang="en-US" sz="2000" dirty="0" smtClean="0"/>
              <a:t>The compilation time must be kept reasonable.</a:t>
            </a:r>
          </a:p>
          <a:p>
            <a:endParaRPr lang="en-US" sz="2400" dirty="0" smtClean="0"/>
          </a:p>
          <a:p>
            <a:endParaRPr lang="en-US" sz="2000" dirty="0" smtClean="0"/>
          </a:p>
          <a:p>
            <a:endParaRPr lang="en-US" sz="2400" dirty="0" smtClean="0"/>
          </a:p>
          <a:p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Compiler Applications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Compiler technology can be used in following ways: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Implementation of High-level languages</a:t>
            </a:r>
          </a:p>
          <a:p>
            <a:pPr lvl="1"/>
            <a:r>
              <a:rPr lang="en-US" sz="2000" dirty="0" smtClean="0"/>
              <a:t>Optimizations for computer architectures</a:t>
            </a:r>
          </a:p>
          <a:p>
            <a:pPr lvl="1"/>
            <a:r>
              <a:rPr lang="en-US" sz="2000" dirty="0" smtClean="0"/>
              <a:t>Designing in new computer architectures</a:t>
            </a:r>
          </a:p>
          <a:p>
            <a:pPr lvl="1"/>
            <a:r>
              <a:rPr lang="en-US" sz="2000" dirty="0" smtClean="0"/>
              <a:t>Program Translations</a:t>
            </a:r>
          </a:p>
          <a:p>
            <a:pPr lvl="1"/>
            <a:r>
              <a:rPr lang="en-US" sz="2000" dirty="0" smtClean="0"/>
              <a:t>S/w productivity tools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Programming Language Basics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Now </a:t>
            </a:r>
            <a:r>
              <a:rPr lang="en-US" sz="2400" dirty="0" smtClean="0"/>
              <a:t>we discuss the important terminology and distinctions  appears in the study of programming language.</a:t>
            </a:r>
          </a:p>
          <a:p>
            <a:endParaRPr lang="en-US" sz="2400" dirty="0" smtClean="0"/>
          </a:p>
          <a:p>
            <a:r>
              <a:rPr lang="en-US" sz="2400" dirty="0" smtClean="0"/>
              <a:t>Lets start it.</a:t>
            </a:r>
          </a:p>
          <a:p>
            <a:endParaRPr lang="en-US" sz="2400" dirty="0" smtClean="0"/>
          </a:p>
          <a:p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Static / Dynamic Policy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If a language uses a policy that allows the compiler to decide an issue, then we say that the language uses a </a:t>
            </a:r>
            <a:r>
              <a:rPr lang="en-US" sz="2400" b="1" dirty="0" smtClean="0">
                <a:solidFill>
                  <a:schemeClr val="tx2"/>
                </a:solidFill>
              </a:rPr>
              <a:t>static policy</a:t>
            </a:r>
            <a:r>
              <a:rPr lang="en-US" sz="2400" dirty="0" smtClean="0"/>
              <a:t>.</a:t>
            </a:r>
          </a:p>
          <a:p>
            <a:endParaRPr lang="en-US" sz="2400" dirty="0" smtClean="0"/>
          </a:p>
          <a:p>
            <a:r>
              <a:rPr lang="en-US" sz="2400" dirty="0" smtClean="0"/>
              <a:t>A policy that only allows a decision to be made when we execute the program is said to be a </a:t>
            </a:r>
            <a:r>
              <a:rPr lang="en-US" sz="2400" b="1" dirty="0" smtClean="0">
                <a:solidFill>
                  <a:schemeClr val="tx2"/>
                </a:solidFill>
              </a:rPr>
              <a:t>dynamic policy</a:t>
            </a:r>
            <a:r>
              <a:rPr lang="en-US" sz="2400" dirty="0" smtClean="0"/>
              <a:t>.</a:t>
            </a:r>
          </a:p>
          <a:p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Environment &amp; States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The </a:t>
            </a:r>
            <a:r>
              <a:rPr lang="en-US" sz="2400" b="1" dirty="0" smtClean="0">
                <a:solidFill>
                  <a:schemeClr val="tx2"/>
                </a:solidFill>
              </a:rPr>
              <a:t>environment</a:t>
            </a:r>
            <a:r>
              <a:rPr lang="en-US" sz="2400" dirty="0" smtClean="0"/>
              <a:t> is a mapping from names to locations in the store.</a:t>
            </a:r>
          </a:p>
          <a:p>
            <a:r>
              <a:rPr lang="en-US" sz="2400" dirty="0" smtClean="0"/>
              <a:t>The </a:t>
            </a:r>
            <a:r>
              <a:rPr lang="en-US" sz="2400" b="1" dirty="0" smtClean="0">
                <a:solidFill>
                  <a:schemeClr val="tx2"/>
                </a:solidFill>
              </a:rPr>
              <a:t>state</a:t>
            </a:r>
            <a:r>
              <a:rPr lang="en-US" sz="2400" dirty="0" smtClean="0"/>
              <a:t> is a mapping from locations in store to their values.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Environments change according to the scope rules of a language.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5" name="Picture 4" descr="Lec03-0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47800" y="3429000"/>
            <a:ext cx="5713226" cy="182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Identifiers &amp; Variables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An </a:t>
            </a:r>
            <a:r>
              <a:rPr lang="en-US" sz="2400" b="1" dirty="0" smtClean="0">
                <a:solidFill>
                  <a:schemeClr val="tx2"/>
                </a:solidFill>
              </a:rPr>
              <a:t>identifier</a:t>
            </a:r>
            <a:r>
              <a:rPr lang="en-US" sz="2400" dirty="0" smtClean="0"/>
              <a:t> is a string of characters, typically letters or digits, that refers to an entity, such as a data object, a procedure, a class, or a type.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000" dirty="0" smtClean="0"/>
              <a:t>Ex. </a:t>
            </a:r>
            <a:r>
              <a:rPr lang="en-US" sz="2000" dirty="0" err="1" smtClean="0"/>
              <a:t>Int</a:t>
            </a:r>
            <a:r>
              <a:rPr lang="en-US" sz="2000" dirty="0" smtClean="0"/>
              <a:t> </a:t>
            </a:r>
            <a:r>
              <a:rPr lang="en-US" sz="2000" b="1" i="1" dirty="0" smtClean="0">
                <a:solidFill>
                  <a:schemeClr val="tx2"/>
                </a:solidFill>
              </a:rPr>
              <a:t>result</a:t>
            </a:r>
            <a:r>
              <a:rPr lang="en-US" sz="2000" dirty="0" smtClean="0"/>
              <a:t>, class </a:t>
            </a:r>
            <a:r>
              <a:rPr lang="en-US" sz="2000" b="1" i="1" dirty="0" smtClean="0">
                <a:solidFill>
                  <a:schemeClr val="tx2"/>
                </a:solidFill>
              </a:rPr>
              <a:t>Box</a:t>
            </a:r>
            <a:r>
              <a:rPr lang="en-US" sz="2000" dirty="0" smtClean="0"/>
              <a:t> and soon …</a:t>
            </a:r>
          </a:p>
          <a:p>
            <a:pPr>
              <a:buNone/>
            </a:pPr>
            <a:endParaRPr lang="en-US" sz="2000" dirty="0" smtClean="0"/>
          </a:p>
          <a:p>
            <a:r>
              <a:rPr lang="en-US" sz="2400" dirty="0" smtClean="0"/>
              <a:t>A </a:t>
            </a:r>
            <a:r>
              <a:rPr lang="en-US" sz="2400" b="1" dirty="0" smtClean="0">
                <a:solidFill>
                  <a:schemeClr val="tx2"/>
                </a:solidFill>
              </a:rPr>
              <a:t>variable</a:t>
            </a:r>
            <a:r>
              <a:rPr lang="en-US" sz="2400" dirty="0" smtClean="0"/>
              <a:t> refers to a particular location of the store.</a:t>
            </a:r>
          </a:p>
          <a:p>
            <a:endParaRPr lang="en-US" sz="2400" dirty="0" smtClean="0"/>
          </a:p>
          <a:p>
            <a:r>
              <a:rPr lang="en-US" sz="2400" dirty="0" smtClean="0"/>
              <a:t>It </a:t>
            </a:r>
            <a:r>
              <a:rPr lang="en-US" sz="2400" dirty="0" smtClean="0"/>
              <a:t>is common for the same identifier to be declared more than once, each such declaration introduces a new variable.</a:t>
            </a:r>
          </a:p>
          <a:p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Scopes in PL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5" name="Content Placeholder 4" descr="Scop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219200"/>
            <a:ext cx="5943600" cy="495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</a:rPr>
              <a:t>Structures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48006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 structure is a collection of simple variables.</a:t>
            </a:r>
          </a:p>
          <a:p>
            <a:r>
              <a:rPr lang="en-US" sz="2400" dirty="0" smtClean="0"/>
              <a:t>The data items in a structure are called the members of the structure.</a:t>
            </a:r>
          </a:p>
          <a:p>
            <a:pPr lvl="1"/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5" name="Picture 2" descr="E:\Freelancing\VCIIT\Visual Programming\Helping Material\Images\Structure definati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2895600"/>
            <a:ext cx="5943600" cy="28514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 Functions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A function groups a number of program statements into a unit and gives it a name. </a:t>
            </a:r>
          </a:p>
          <a:p>
            <a:endParaRPr lang="en-US" sz="2400" dirty="0" smtClean="0"/>
          </a:p>
          <a:p>
            <a:r>
              <a:rPr lang="en-US" sz="2400" dirty="0" smtClean="0"/>
              <a:t>This unit can then be invoked from other parts of the program.</a:t>
            </a:r>
            <a:endParaRPr lang="en-US" sz="24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sz="24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2400" dirty="0" smtClean="0"/>
              <a:t>The function’s code is stored in only one place in memory, even though the function is executed many times in the course of the program.</a:t>
            </a:r>
          </a:p>
          <a:p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Passing Arguments to Function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5029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An argument is a piece of data passed from a program to the function.</a:t>
            </a:r>
          </a:p>
          <a:p>
            <a:endParaRPr lang="en-US" sz="2400" dirty="0" smtClean="0"/>
          </a:p>
          <a:p>
            <a:r>
              <a:rPr lang="en-US" sz="2400" dirty="0" smtClean="0"/>
              <a:t>Arguments allow a function to operate with different values, or even to do different things, depending on the requirements of the program calling it.</a:t>
            </a:r>
          </a:p>
          <a:p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/>
              <a:t>Parameters are passed from a calling procedure to the </a:t>
            </a:r>
            <a:r>
              <a:rPr lang="en-US" sz="2400" dirty="0" err="1" smtClean="0"/>
              <a:t>callee</a:t>
            </a:r>
            <a:r>
              <a:rPr lang="en-US" sz="2400" dirty="0" smtClean="0"/>
              <a:t> either by </a:t>
            </a:r>
            <a:r>
              <a:rPr lang="en-US" sz="2400" b="1" dirty="0" smtClean="0">
                <a:solidFill>
                  <a:schemeClr val="tx2"/>
                </a:solidFill>
              </a:rPr>
              <a:t>value</a:t>
            </a:r>
            <a:r>
              <a:rPr lang="en-US" sz="2400" dirty="0" smtClean="0"/>
              <a:t> or by </a:t>
            </a:r>
            <a:r>
              <a:rPr lang="en-US" sz="2400" b="1" dirty="0" smtClean="0">
                <a:solidFill>
                  <a:schemeClr val="tx2"/>
                </a:solidFill>
              </a:rPr>
              <a:t>reference</a:t>
            </a:r>
            <a:r>
              <a:rPr lang="en-US" sz="2400" dirty="0" smtClean="0"/>
              <a:t>. </a:t>
            </a: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Input, Processing, and Output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 algn="l" rtl="0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Three steps that a program typically performs:</a:t>
            </a:r>
          </a:p>
          <a:p>
            <a:pPr marL="990600" lvl="1" indent="-533400" algn="l" rtl="0" eaLnBrk="1" hangingPunct="1">
              <a:lnSpc>
                <a:spcPct val="90000"/>
              </a:lnSpc>
              <a:buClr>
                <a:schemeClr val="tx1"/>
              </a:buClr>
              <a:buSzPct val="90000"/>
              <a:buFont typeface="Wingdings" pitchFamily="2" charset="2"/>
              <a:buChar char="Ø"/>
              <a:defRPr/>
            </a:pP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marL="990600" lvl="1" indent="-533400" algn="l" rtl="0" eaLnBrk="1" hangingPunct="1">
              <a:lnSpc>
                <a:spcPct val="90000"/>
              </a:lnSpc>
              <a:buClr>
                <a:schemeClr val="tx1"/>
              </a:buClr>
              <a:buSzPct val="90000"/>
              <a:buFont typeface="Wingdings" pitchFamily="2" charset="2"/>
              <a:buChar char="Ø"/>
              <a:defRPr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Gather input data:</a:t>
            </a:r>
          </a:p>
          <a:p>
            <a:pPr marL="1371600" lvl="2" indent="-457200" algn="l" rtl="0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from keyboard</a:t>
            </a:r>
          </a:p>
          <a:p>
            <a:pPr marL="1371600" lvl="2" indent="-457200" algn="l" rtl="0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from files on disk drives</a:t>
            </a:r>
          </a:p>
          <a:p>
            <a:pPr marL="990600" lvl="1" indent="-533400" algn="l" rtl="0" eaLnBrk="1" hangingPunct="1">
              <a:lnSpc>
                <a:spcPct val="90000"/>
              </a:lnSpc>
              <a:buClr>
                <a:schemeClr val="tx1"/>
              </a:buClr>
              <a:buSzPct val="90000"/>
              <a:buFont typeface="Wingdings" pitchFamily="2" charset="2"/>
              <a:buChar char="Ø"/>
              <a:defRPr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990600" lvl="1" indent="-533400" algn="l" rtl="0" eaLnBrk="1" hangingPunct="1">
              <a:lnSpc>
                <a:spcPct val="90000"/>
              </a:lnSpc>
              <a:buClr>
                <a:schemeClr val="tx1"/>
              </a:buClr>
              <a:buSzPct val="90000"/>
              <a:buFont typeface="Wingdings" pitchFamily="2" charset="2"/>
              <a:buChar char="Ø"/>
              <a:defRPr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Process the input data</a:t>
            </a:r>
          </a:p>
          <a:p>
            <a:pPr marL="990600" lvl="1" indent="-533400" algn="l" rtl="0" eaLnBrk="1" hangingPunct="1">
              <a:lnSpc>
                <a:spcPct val="90000"/>
              </a:lnSpc>
              <a:buClr>
                <a:schemeClr val="tx1"/>
              </a:buClr>
              <a:buSzPct val="90000"/>
              <a:buFont typeface="Wingdings" pitchFamily="2" charset="2"/>
              <a:buChar char="Ø"/>
              <a:defRPr/>
            </a:pP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marL="990600" lvl="1" indent="-533400" algn="l" rtl="0" eaLnBrk="1" hangingPunct="1">
              <a:lnSpc>
                <a:spcPct val="90000"/>
              </a:lnSpc>
              <a:buClr>
                <a:schemeClr val="tx1"/>
              </a:buClr>
              <a:buSzPct val="90000"/>
              <a:buFont typeface="Wingdings" pitchFamily="2" charset="2"/>
              <a:buChar char="Ø"/>
              <a:defRPr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Display the results as output:</a:t>
            </a:r>
          </a:p>
          <a:p>
            <a:pPr marL="1371600" lvl="2" indent="-457200" algn="l" rtl="0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send it to the screen</a:t>
            </a:r>
          </a:p>
          <a:p>
            <a:pPr marL="1371600" lvl="2" indent="-457200" algn="l" rtl="0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write to a file </a:t>
            </a:r>
          </a:p>
          <a:p>
            <a:pPr eaLnBrk="1" hangingPunct="1"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ur-PK" sz="4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3305</TotalTime>
  <Words>1117</Words>
  <Application>Microsoft Office PowerPoint</Application>
  <PresentationFormat>On-screen Show (4:3)</PresentationFormat>
  <Paragraphs>299</Paragraphs>
  <Slides>32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Slide 1</vt:lpstr>
      <vt:lpstr>Slide 2</vt:lpstr>
      <vt:lpstr>Over View</vt:lpstr>
      <vt:lpstr>Over View..</vt:lpstr>
      <vt:lpstr>Over View…</vt:lpstr>
      <vt:lpstr>Over View…</vt:lpstr>
      <vt:lpstr>Over View…</vt:lpstr>
      <vt:lpstr>Over View…</vt:lpstr>
      <vt:lpstr>Slide 9</vt:lpstr>
      <vt:lpstr>Contents</vt:lpstr>
      <vt:lpstr>Programming Languages Generations</vt:lpstr>
      <vt:lpstr>Programming Languages Generations..</vt:lpstr>
      <vt:lpstr>Programming Languages Generations...</vt:lpstr>
      <vt:lpstr>Programming Languages Generations...</vt:lpstr>
      <vt:lpstr>Programming Languages Generations...</vt:lpstr>
      <vt:lpstr>Programming Languages Generations...</vt:lpstr>
      <vt:lpstr>Programming Languages Generations...</vt:lpstr>
      <vt:lpstr>Impact on Compilers</vt:lpstr>
      <vt:lpstr> Science of Compiler Building</vt:lpstr>
      <vt:lpstr> Modeling in Compiler Design</vt:lpstr>
      <vt:lpstr> Code Optimization</vt:lpstr>
      <vt:lpstr> Compiler Applications</vt:lpstr>
      <vt:lpstr> Programming Language Basics</vt:lpstr>
      <vt:lpstr> Static / Dynamic Policy</vt:lpstr>
      <vt:lpstr> Environment &amp; States</vt:lpstr>
      <vt:lpstr> Identifiers &amp; Variables</vt:lpstr>
      <vt:lpstr> Scopes in PL</vt:lpstr>
      <vt:lpstr>Structures</vt:lpstr>
      <vt:lpstr> Functions</vt:lpstr>
      <vt:lpstr>Passing Arguments to Function</vt:lpstr>
      <vt:lpstr>Input, Processing, and Output</vt:lpstr>
      <vt:lpstr>Slide 32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02</dc:title>
  <dc:subject>Compiler Construction</dc:subject>
  <dc:creator>Bilal Zafar</dc:creator>
  <cp:keywords>Compilers</cp:keywords>
  <cp:lastModifiedBy>Pie</cp:lastModifiedBy>
  <cp:revision>712</cp:revision>
  <dcterms:created xsi:type="dcterms:W3CDTF">2012-02-27T05:45:45Z</dcterms:created>
  <dcterms:modified xsi:type="dcterms:W3CDTF">2013-11-28T08:58:12Z</dcterms:modified>
  <cp:category>CS</cp:category>
</cp:coreProperties>
</file>