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s/slide29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s/slide27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3.xml" ContentType="application/vnd.openxmlformats-officedocument.theme+xml"/>
  <Override PartName="/ppt/notesSlides/notesSlide29.xml" ContentType="application/vnd.openxmlformats-officedocument.presentationml.notesSlide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slides/slide34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Override PartName="/ppt/notesSlides/notesSlide27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slides/slide32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notesSlides/notesSlide25.xml" ContentType="application/vnd.openxmlformats-officedocument.presentationml.notesSlide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s/slide21.xml" ContentType="application/vnd.openxmlformats-officedocument.presentationml.slide+xml"/>
  <Override PartName="/ppt/slides/slide30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4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5.xml" ContentType="application/vnd.openxmlformats-officedocument.presentationml.notesSlide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s/slide28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notesSlides/notesSlide19.xml" ContentType="application/vnd.openxmlformats-officedocument.presentationml.notesSlid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Override PartName="/ppt/slides/slide33.xml" ContentType="application/vnd.openxmlformats-officedocument.presentationml.slide+xml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notesSlides/notesSlide28.xml" ContentType="application/vnd.openxmlformats-officedocument.presentationml.notesSlide+xml"/>
  <Default Extension="jpeg" ContentType="image/jpeg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s/slide31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6.xml" ContentType="application/vnd.openxmlformats-officedocument.presentationml.notesSlide+xml"/>
  <Override PartName="/docProps/app.xml" ContentType="application/vnd.openxmlformats-officedocument.extended-properties+xml"/>
  <Override PartName="/ppt/slides/slide11.xml" ContentType="application/vnd.openxmlformats-officedocument.presentationml.slide+xml"/>
  <Override PartName="/ppt/slides/slide20.xml" ContentType="application/vnd.openxmlformats-officedocument.presentationml.slide+xml"/>
  <Override PartName="/ppt/notesSlides/notesSlide13.xml" ContentType="application/vnd.openxmlformats-officedocument.presentationml.notesSlide+xml"/>
  <Override PartName="/ppt/notesSlides/notesSlide22.xml" ContentType="application/vnd.openxmlformats-officedocument.presentationml.notesSlide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6.xml" ContentType="application/vnd.openxmlformats-officedocument.presentationml.notesSlide+xml"/>
  <Override PartName="/ppt/slides/slide8.xml" ContentType="application/vnd.openxmlformats-officedocument.presentationml.slide+xml"/>
  <Override PartName="/ppt/handoutMasters/handoutMaster1.xml" ContentType="application/vnd.openxmlformats-officedocument.presentationml.handoutMaster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84" r:id="rId1"/>
  </p:sldMasterIdLst>
  <p:notesMasterIdLst>
    <p:notesMasterId r:id="rId36"/>
  </p:notesMasterIdLst>
  <p:handoutMasterIdLst>
    <p:handoutMasterId r:id="rId37"/>
  </p:handoutMasterIdLst>
  <p:sldIdLst>
    <p:sldId id="269" r:id="rId2"/>
    <p:sldId id="262" r:id="rId3"/>
    <p:sldId id="706" r:id="rId4"/>
    <p:sldId id="712" r:id="rId5"/>
    <p:sldId id="713" r:id="rId6"/>
    <p:sldId id="722" r:id="rId7"/>
    <p:sldId id="749" r:id="rId8"/>
    <p:sldId id="750" r:id="rId9"/>
    <p:sldId id="754" r:id="rId10"/>
    <p:sldId id="755" r:id="rId11"/>
    <p:sldId id="756" r:id="rId12"/>
    <p:sldId id="757" r:id="rId13"/>
    <p:sldId id="763" r:id="rId14"/>
    <p:sldId id="559" r:id="rId15"/>
    <p:sldId id="560" r:id="rId16"/>
    <p:sldId id="729" r:id="rId17"/>
    <p:sldId id="764" r:id="rId18"/>
    <p:sldId id="765" r:id="rId19"/>
    <p:sldId id="766" r:id="rId20"/>
    <p:sldId id="767" r:id="rId21"/>
    <p:sldId id="768" r:id="rId22"/>
    <p:sldId id="769" r:id="rId23"/>
    <p:sldId id="770" r:id="rId24"/>
    <p:sldId id="771" r:id="rId25"/>
    <p:sldId id="772" r:id="rId26"/>
    <p:sldId id="773" r:id="rId27"/>
    <p:sldId id="774" r:id="rId28"/>
    <p:sldId id="775" r:id="rId29"/>
    <p:sldId id="776" r:id="rId30"/>
    <p:sldId id="777" r:id="rId31"/>
    <p:sldId id="778" r:id="rId32"/>
    <p:sldId id="779" r:id="rId33"/>
    <p:sldId id="780" r:id="rId34"/>
    <p:sldId id="287" r:id="rId35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</p:showPr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8FB837D-C827-4EFA-A057-4D05807E0F7C}" styleName="Themed Style 1 - Accent 6">
    <a:tblBg>
      <a:fillRef idx="2">
        <a:schemeClr val="accent6"/>
      </a:fillRef>
      <a:effectRef idx="1">
        <a:schemeClr val="accent6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Ref idx="1">
              <a:schemeClr val="accent6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  <a:fill>
          <a:solidFill>
            <a:schemeClr val="accent6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6"/>
            </a:lnRef>
          </a:left>
          <a:right>
            <a:lnRef idx="2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Ref idx="1">
              <a:schemeClr val="accent6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2">
              <a:schemeClr val="accent6"/>
            </a:lnRef>
          </a:top>
          <a:bottom>
            <a:lnRef idx="2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327" autoAdjust="0"/>
    <p:restoredTop sz="85763" autoAdjust="0"/>
  </p:normalViewPr>
  <p:slideViewPr>
    <p:cSldViewPr>
      <p:cViewPr>
        <p:scale>
          <a:sx n="60" d="100"/>
          <a:sy n="60" d="100"/>
        </p:scale>
        <p:origin x="-878" y="104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10572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59" d="100"/>
          <a:sy n="59" d="100"/>
        </p:scale>
        <p:origin x="-2508" y="-78"/>
      </p:cViewPr>
      <p:guideLst>
        <p:guide orient="horz" pos="2880"/>
        <p:guide pos="2160"/>
      </p:guideLst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handoutMaster" Target="handoutMasters/handoutMaster1.xml"/><Relationship Id="rId40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881E9AF1-8403-41E7-9D3D-CDE5072CE771}" type="datetimeFigureOut">
              <a:rPr lang="ur-PK" smtClean="0"/>
              <a:pPr/>
              <a:t>17/02/1435</a:t>
            </a:fld>
            <a:endParaRPr lang="ur-PK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C8FDF66B-D211-4805-98E1-7FEA28AF8281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388620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1588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/>
          <a:lstStyle>
            <a:lvl1pPr algn="l">
              <a:defRPr sz="1200"/>
            </a:lvl1pPr>
          </a:lstStyle>
          <a:p>
            <a:fld id="{BA31D0AC-E463-4F28-BC2E-3E33ECB3D3E8}" type="datetimeFigureOut">
              <a:rPr lang="ur-PK" smtClean="0"/>
              <a:pPr/>
              <a:t>17/02/1435</a:t>
            </a:fld>
            <a:endParaRPr lang="ur-PK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1" anchor="ctr"/>
          <a:lstStyle/>
          <a:p>
            <a:endParaRPr lang="ur-PK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388620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r">
              <a:defRPr sz="1200"/>
            </a:lvl1pPr>
          </a:lstStyle>
          <a:p>
            <a:endParaRPr lang="ur-PK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1588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1" anchor="b"/>
          <a:lstStyle>
            <a:lvl1pPr algn="l">
              <a:defRPr sz="1200"/>
            </a:lvl1pPr>
          </a:lstStyle>
          <a:p>
            <a:fld id="{E380ABCA-AE86-43D9-980A-EAF15D237110}" type="slidenum">
              <a:rPr lang="ur-PK" smtClean="0"/>
              <a:pPr/>
              <a:t>‹#›</a:t>
            </a:fld>
            <a:endParaRPr lang="ur-PK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algn="l"/>
            <a:endParaRPr lang="ur-PK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ur-PK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517C1F-6617-461D-BB78-3FA6470F31F8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SC44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914400"/>
          </a:xfrm>
        </p:spPr>
        <p:txBody>
          <a:bodyPr/>
          <a:lstStyle>
            <a:lvl1pPr rtl="0">
              <a:defRPr>
                <a:solidFill>
                  <a:srgbClr val="FF0000"/>
                </a:solidFill>
              </a:defRPr>
            </a:lvl1pPr>
          </a:lstStyle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28600" y="1219200"/>
            <a:ext cx="8686800" cy="4953000"/>
          </a:xfrm>
        </p:spPr>
        <p:txBody>
          <a:bodyPr/>
          <a:lstStyle>
            <a:lvl1pPr algn="l" rtl="0">
              <a:buFont typeface="Wingdings" pitchFamily="2" charset="2"/>
              <a:buChar char="Ø"/>
              <a:defRPr sz="2400">
                <a:cs typeface="+mn-cs"/>
              </a:defRPr>
            </a:lvl1pPr>
            <a:lvl2pPr algn="l" rtl="0">
              <a:buFont typeface="Wingdings" pitchFamily="2" charset="2"/>
              <a:buChar char="Ø"/>
              <a:defRPr sz="2200">
                <a:cs typeface="+mn-cs"/>
              </a:defRPr>
            </a:lvl2pPr>
            <a:lvl3pPr algn="l" rtl="0">
              <a:buFont typeface="Wingdings" pitchFamily="2" charset="2"/>
              <a:buChar char="Ø"/>
              <a:defRPr sz="2000">
                <a:cs typeface="+mn-cs"/>
              </a:defRPr>
            </a:lvl3pPr>
            <a:lvl4pPr algn="l" rtl="0">
              <a:buFont typeface="Wingdings" pitchFamily="2" charset="2"/>
              <a:buChar char="Ø"/>
              <a:defRPr>
                <a:cs typeface="+mn-cs"/>
              </a:defRPr>
            </a:lvl4pPr>
            <a:lvl5pPr algn="l" rtl="0">
              <a:buFont typeface="Wingdings" pitchFamily="2" charset="2"/>
              <a:buChar char="Ø"/>
              <a:defRPr>
                <a:cs typeface="+mn-cs"/>
              </a:defRPr>
            </a:lvl5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9AA3B9-D98F-43EB-AA4E-97DDC6366C34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r>
              <a:rPr lang="en-US" dirty="0" smtClean="0"/>
              <a:t>Visual Programming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accent2"/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024187"/>
            <a:ext cx="7772400" cy="1362075"/>
          </a:xfrm>
        </p:spPr>
        <p:txBody>
          <a:bodyPr anchor="t"/>
          <a:lstStyle>
            <a:lvl1pPr algn="r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15240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533801-7B6E-47CD-9630-A2649815D7EE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A56CD8-96CC-44C4-A1F4-F8C057DAC1D2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C6F48F-9907-4123-81F2-4C5BE6AADBD5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9CA8DC-3200-44BE-854C-7CFCB872B76A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BCC558-0715-4CF3-BC93-20ED57D623D6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838E286-2A64-44DB-B1BF-E827C4B63D1C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r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ur-PK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2032D44-33BD-46D5-B411-0A778E5FA823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6F95C7-4DB6-496D-8FA1-BEFB9BEC715D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ur-PK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ur-PK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80F1104-C689-4A85-A9A0-5B3E4BBA28E9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smtClean="0"/>
              <a:t>Visual Programming by Muhammad Bilal Zafar</a:t>
            </a: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en-US" dirty="0" smtClean="0"/>
              <a:t>Click to edit Master title style</a:t>
            </a:r>
            <a:endParaRPr lang="ur-PK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ur-PK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AF80F3-1BE5-4B78-99D4-3003CD22E4CC}" type="datetime1">
              <a:rPr lang="en-US" smtClean="0"/>
              <a:pPr/>
              <a:t>12/20/2013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819400" y="6356350"/>
            <a:ext cx="34290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 smtClean="0"/>
              <a:t>Compiler Construction by Muhammad Bilal Zafar</a:t>
            </a:r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D2A1D3-94CF-4BE8-B9A0-75EFE4C74F95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rgbClr val="FF0000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Wingdings" pitchFamily="2" charset="2"/>
        <a:buChar char="Ø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Wingdings" pitchFamily="2" charset="2"/>
        <a:buChar char="Ø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Wingdings" pitchFamily="2" charset="2"/>
        <a:buChar char="Ø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ur-PK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2057400" y="2886670"/>
            <a:ext cx="50292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LESSON  20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798637"/>
            <a:ext cx="8229600" cy="2925763"/>
          </a:xfrm>
        </p:spPr>
        <p:txBody>
          <a:bodyPr>
            <a:normAutofit/>
          </a:bodyPr>
          <a:lstStyle/>
          <a:p>
            <a:pPr algn="ctr" rtl="0">
              <a:buNone/>
            </a:pPr>
            <a:r>
              <a:rPr lang="en-US" sz="4800" b="1" dirty="0" smtClean="0"/>
              <a:t>Overview </a:t>
            </a:r>
          </a:p>
          <a:p>
            <a:pPr algn="ctr" rtl="0">
              <a:buNone/>
            </a:pPr>
            <a:r>
              <a:rPr lang="en-US" sz="4800" b="1" dirty="0" smtClean="0"/>
              <a:t>of</a:t>
            </a:r>
          </a:p>
          <a:p>
            <a:pPr algn="ctr" rtl="0">
              <a:buNone/>
            </a:pPr>
            <a:r>
              <a:rPr lang="en-US" sz="4800" b="1" dirty="0" smtClean="0"/>
              <a:t>Previous Lesson(s)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Left Recursion elimination method: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A →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dirty="0" smtClean="0">
                <a:solidFill>
                  <a:schemeClr val="accent1"/>
                </a:solidFill>
              </a:rPr>
              <a:t> | … | A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m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 </a:t>
            </a:r>
            <a:r>
              <a:rPr lang="en-US" b="1" dirty="0" smtClean="0">
                <a:solidFill>
                  <a:schemeClr val="accent1"/>
                </a:solidFill>
              </a:rPr>
              <a:t>| …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n</a:t>
            </a:r>
          </a:p>
          <a:p>
            <a:pPr>
              <a:buNone/>
            </a:pPr>
            <a:endParaRPr lang="en-US" b="1" baseline="-25000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Then the equivalent non-recursive grammar is</a:t>
            </a:r>
          </a:p>
          <a:p>
            <a:endParaRPr lang="en-US" dirty="0" smtClean="0"/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A →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</a:t>
            </a:r>
            <a:r>
              <a:rPr lang="el-GR" b="1" dirty="0" smtClean="0">
                <a:solidFill>
                  <a:schemeClr val="accent1"/>
                </a:solidFill>
              </a:rPr>
              <a:t> 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 …  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n</a:t>
            </a:r>
            <a:r>
              <a:rPr lang="en-US" b="1" i="1" dirty="0" err="1" smtClean="0">
                <a:solidFill>
                  <a:schemeClr val="accent1"/>
                </a:solidFill>
              </a:rPr>
              <a:t>A</a:t>
            </a:r>
            <a:r>
              <a:rPr lang="en-US" b="1" i="1" dirty="0" smtClean="0">
                <a:solidFill>
                  <a:schemeClr val="accent1"/>
                </a:solidFill>
              </a:rPr>
              <a:t>’ 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→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</a:t>
            </a:r>
            <a:r>
              <a:rPr lang="el-GR" b="1" dirty="0" smtClean="0">
                <a:solidFill>
                  <a:schemeClr val="accent1"/>
                </a:solidFill>
              </a:rPr>
              <a:t> α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b="1" i="1" dirty="0" smtClean="0">
                <a:solidFill>
                  <a:schemeClr val="accent1"/>
                </a:solidFill>
              </a:rPr>
              <a:t>A’</a:t>
            </a:r>
            <a:r>
              <a:rPr lang="en-US" b="1" dirty="0" smtClean="0">
                <a:solidFill>
                  <a:schemeClr val="accent1"/>
                </a:solidFill>
              </a:rPr>
              <a:t> | …  |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baseline="-25000" dirty="0" err="1" smtClean="0">
                <a:solidFill>
                  <a:schemeClr val="accent1"/>
                </a:solidFill>
              </a:rPr>
              <a:t>m</a:t>
            </a:r>
            <a:r>
              <a:rPr lang="en-US" b="1" i="1" dirty="0" err="1" smtClean="0">
                <a:solidFill>
                  <a:schemeClr val="accent1"/>
                </a:solidFill>
              </a:rPr>
              <a:t>A</a:t>
            </a:r>
            <a:r>
              <a:rPr lang="en-US" b="1" i="1" dirty="0" smtClean="0">
                <a:solidFill>
                  <a:schemeClr val="accent1"/>
                </a:solidFill>
              </a:rPr>
              <a:t>’ </a:t>
            </a:r>
            <a:r>
              <a:rPr lang="en-US" b="1" dirty="0" smtClean="0">
                <a:solidFill>
                  <a:schemeClr val="accent1"/>
                </a:solidFill>
              </a:rPr>
              <a:t>|</a:t>
            </a:r>
            <a:r>
              <a:rPr lang="en-US" b="1" i="1" dirty="0" smtClean="0">
                <a:solidFill>
                  <a:schemeClr val="accent1"/>
                </a:solidFill>
              </a:rPr>
              <a:t> ɛ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non-terminal A generates the same strings as before but is no longer left recursive.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Left factoring </a:t>
            </a:r>
            <a:r>
              <a:rPr lang="en-US" dirty="0" smtClean="0"/>
              <a:t>is a grammar transformation that is useful for producing a grammar suitable for predictive or top-down, parsing.</a:t>
            </a:r>
          </a:p>
          <a:p>
            <a:endParaRPr lang="en-US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If two productions with the same LHS have their RHS beginning with the same symbol (terminal or non-terminal), then the FIRST sets will not be disjoint so predictive parsing will be impossible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Top down parsing will be more difficult as a longer </a:t>
            </a:r>
            <a:r>
              <a:rPr lang="en-US" dirty="0" err="1" smtClean="0"/>
              <a:t>lookahead</a:t>
            </a:r>
            <a:r>
              <a:rPr lang="en-US" dirty="0" smtClean="0"/>
              <a:t> will be needed to decide which production to use.</a:t>
            </a:r>
            <a:endParaRPr lang="en-US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/>
              <a:t>Ex.</a:t>
            </a: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4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52600" y="5105400"/>
            <a:ext cx="5374960" cy="9953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A →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 |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l-GR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are two A-productions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Input begins with a nonempty string derived from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/>
            <a:r>
              <a:rPr lang="en-US" dirty="0" smtClean="0"/>
              <a:t>We do not know whether to expand </a:t>
            </a:r>
            <a:r>
              <a:rPr lang="en-US" b="1" dirty="0" smtClean="0"/>
              <a:t>A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dirty="0" smtClean="0"/>
              <a:t> or </a:t>
            </a:r>
            <a:r>
              <a:rPr lang="el-GR" b="1" dirty="0" smtClean="0">
                <a:solidFill>
                  <a:schemeClr val="accent1"/>
                </a:solidFill>
              </a:rPr>
              <a:t>αβ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However , we may defer the decision by expanding A to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A'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After seeing the input derived from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we expand 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A'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  </a:t>
            </a:r>
            <a:r>
              <a:rPr lang="en-US" dirty="0" smtClean="0"/>
              <a:t>or  </a:t>
            </a:r>
            <a:r>
              <a:rPr lang="en-US" b="1" dirty="0" smtClean="0">
                <a:solidFill>
                  <a:schemeClr val="accent1"/>
                </a:solidFill>
              </a:rPr>
              <a:t>A'</a:t>
            </a:r>
            <a:r>
              <a:rPr lang="en-US" dirty="0" smtClean="0"/>
              <a:t> to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After removing left-factoring.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 	A   → 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b="1" dirty="0" smtClean="0">
                <a:solidFill>
                  <a:schemeClr val="accent1"/>
                </a:solidFill>
              </a:rPr>
              <a:t> A’</a:t>
            </a:r>
          </a:p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A'  → 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1</a:t>
            </a:r>
            <a:r>
              <a:rPr lang="en-US" b="1" dirty="0" smtClean="0">
                <a:solidFill>
                  <a:schemeClr val="accent1"/>
                </a:solidFill>
              </a:rPr>
              <a:t>|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b="1" baseline="-25000" dirty="0" smtClean="0">
                <a:solidFill>
                  <a:schemeClr val="accent1"/>
                </a:solidFill>
              </a:rPr>
              <a:t>2</a:t>
            </a:r>
            <a:r>
              <a:rPr lang="el-GR" b="1" dirty="0" smtClean="0">
                <a:solidFill>
                  <a:schemeClr val="accent1"/>
                </a:solidFill>
              </a:rPr>
              <a:t> </a:t>
            </a: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pPr>
              <a:buNone/>
            </a:pPr>
            <a:endParaRPr lang="en-US" b="1" dirty="0" smtClean="0">
              <a:solidFill>
                <a:schemeClr val="accent1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Recursive Descent Parsing</a:t>
            </a:r>
            <a:r>
              <a:rPr lang="en-US" b="1" dirty="0" smtClean="0"/>
              <a:t>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It is a </a:t>
            </a:r>
            <a:r>
              <a:rPr lang="en-US" b="1" dirty="0" smtClean="0">
                <a:solidFill>
                  <a:schemeClr val="accent1"/>
                </a:solidFill>
              </a:rPr>
              <a:t>top-down process </a:t>
            </a:r>
            <a:r>
              <a:rPr lang="en-US" dirty="0" smtClean="0"/>
              <a:t>in which the parser attempts to verify that the syntax of the input stream is correct as it is read from left to right.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 basic operation necessary for this involves reading characters from the input stream and matching then with terminals from the grammar that describes the syntax of the input.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Recursive descent parsers will look ahead one character and advance the input stream reading pointer when proper matches occur. 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i="1" dirty="0" smtClean="0"/>
              <a:t>FIRST(</a:t>
            </a:r>
            <a:r>
              <a:rPr lang="en-US" b="1" dirty="0" smtClean="0">
                <a:solidFill>
                  <a:schemeClr val="accent1"/>
                </a:solidFill>
              </a:rPr>
              <a:t>A → α</a:t>
            </a:r>
            <a:r>
              <a:rPr lang="en-US" i="1" dirty="0" smtClean="0"/>
              <a:t>) is the set of all terminal symbols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i="1" dirty="0" smtClean="0"/>
              <a:t> such that some string of the form </a:t>
            </a:r>
            <a:r>
              <a:rPr lang="en-US" b="1" dirty="0" err="1" smtClean="0">
                <a:solidFill>
                  <a:schemeClr val="accent1"/>
                </a:solidFill>
              </a:rPr>
              <a:t>xβ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i="1" dirty="0" smtClean="0"/>
              <a:t> can be derived from 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FIRST</a:t>
            </a:r>
            <a:r>
              <a:rPr lang="en-US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 any string 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of grammar symbols, we define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 to be the set of terminals that occur as the first symbol in a string derived from 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So, if </a:t>
            </a:r>
            <a:r>
              <a:rPr lang="en-US" b="1" dirty="0" smtClean="0">
                <a:solidFill>
                  <a:schemeClr val="accent1"/>
                </a:solidFill>
              </a:rPr>
              <a:t>α⇒*</a:t>
            </a:r>
            <a:r>
              <a:rPr lang="en-US" b="1" dirty="0" err="1" smtClean="0">
                <a:solidFill>
                  <a:schemeClr val="accent1"/>
                </a:solidFill>
              </a:rPr>
              <a:t>xβ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dirty="0" smtClean="0"/>
              <a:t>for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a terminal and </a:t>
            </a:r>
            <a:r>
              <a:rPr lang="en-US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a string, then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addition if </a:t>
            </a:r>
            <a:r>
              <a:rPr lang="en-US" b="1" dirty="0" smtClean="0">
                <a:solidFill>
                  <a:schemeClr val="accent1"/>
                </a:solidFill>
              </a:rPr>
              <a:t>α⇒*ε</a:t>
            </a:r>
            <a:r>
              <a:rPr lang="en-US" dirty="0" smtClean="0"/>
              <a:t> then </a:t>
            </a:r>
            <a:r>
              <a:rPr lang="en-US" b="1" dirty="0" smtClean="0">
                <a:solidFill>
                  <a:schemeClr val="accent1"/>
                </a:solidFill>
              </a:rPr>
              <a:t>ε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FIRST(α)</a:t>
            </a:r>
            <a:r>
              <a:rPr lang="en-US" dirty="0" smtClean="0"/>
              <a:t>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i="1" dirty="0" smtClean="0"/>
              <a:t>The </a:t>
            </a:r>
            <a:r>
              <a:rPr lang="en-US" b="1" i="1" dirty="0" smtClean="0"/>
              <a:t>follow set</a:t>
            </a:r>
            <a:r>
              <a:rPr lang="en-US" i="1" dirty="0" smtClean="0"/>
              <a:t> for the non-terminal </a:t>
            </a:r>
            <a:r>
              <a:rPr lang="en-US" b="1" i="1" dirty="0" smtClean="0">
                <a:solidFill>
                  <a:schemeClr val="accent1"/>
                </a:solidFill>
              </a:rPr>
              <a:t>A</a:t>
            </a:r>
            <a:r>
              <a:rPr lang="en-US" i="1" dirty="0" smtClean="0"/>
              <a:t> is the set of all 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i="1" dirty="0" smtClean="0"/>
              <a:t> for which some string </a:t>
            </a:r>
            <a:r>
              <a:rPr lang="en-US" b="1" dirty="0" smtClean="0">
                <a:solidFill>
                  <a:schemeClr val="accent1"/>
                </a:solidFill>
              </a:rPr>
              <a:t> </a:t>
            </a:r>
            <a:r>
              <a:rPr lang="en-US" b="1" dirty="0" err="1" smtClean="0">
                <a:solidFill>
                  <a:schemeClr val="accent1"/>
                </a:solidFill>
              </a:rPr>
              <a:t>αAxβ</a:t>
            </a:r>
            <a:r>
              <a:rPr lang="en-US" i="1" dirty="0" smtClean="0"/>
              <a:t> can be derived from the starting symbol </a:t>
            </a:r>
            <a:r>
              <a:rPr lang="en-US" b="1" i="1" dirty="0" smtClean="0">
                <a:solidFill>
                  <a:schemeClr val="accent1"/>
                </a:solidFill>
              </a:rPr>
              <a:t>S</a:t>
            </a:r>
            <a:r>
              <a:rPr lang="en-US" i="1" dirty="0" smtClean="0"/>
              <a:t> 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FOLLOW</a:t>
            </a:r>
            <a:r>
              <a:rPr lang="en-US" dirty="0" smtClean="0">
                <a:solidFill>
                  <a:schemeClr val="accent1"/>
                </a:solidFill>
              </a:rPr>
              <a:t>:</a:t>
            </a:r>
          </a:p>
          <a:p>
            <a:pPr lvl="1"/>
            <a:r>
              <a:rPr lang="en-US" dirty="0" smtClean="0"/>
              <a:t>For any non-terminal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is the set of 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that can appear immediately to the right of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in a sentential form.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Formally, it is the set of terminals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such that </a:t>
            </a:r>
            <a:r>
              <a:rPr lang="en-US" b="1" dirty="0" smtClean="0">
                <a:solidFill>
                  <a:schemeClr val="accent1"/>
                </a:solidFill>
              </a:rPr>
              <a:t>S⇒*</a:t>
            </a:r>
            <a:r>
              <a:rPr lang="en-US" b="1" dirty="0" err="1" smtClean="0">
                <a:solidFill>
                  <a:schemeClr val="accent1"/>
                </a:solidFill>
              </a:rPr>
              <a:t>αAxβ</a:t>
            </a:r>
            <a:r>
              <a:rPr lang="en-US" dirty="0" smtClean="0"/>
              <a:t>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In addition, if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can be the rightmost symbol in a sentential form, the end marker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Ex:		</a:t>
            </a:r>
            <a:r>
              <a:rPr lang="en-US" b="1" dirty="0" smtClean="0">
                <a:solidFill>
                  <a:schemeClr val="accent1"/>
                </a:solidFill>
              </a:rPr>
              <a:t>E  → T E’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E’ → + T E’ | ɛ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  → F T’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T’ → *FT’ | ɛ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F  → (E) | id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FIRST(F) = FIRST(T) = FIRST(E) = { ( , id }</a:t>
            </a:r>
            <a:r>
              <a:rPr lang="en-US" dirty="0" smtClean="0"/>
              <a:t> </a:t>
            </a:r>
          </a:p>
          <a:p>
            <a:pPr lvl="2"/>
            <a:r>
              <a:rPr lang="en-US" dirty="0" smtClean="0"/>
              <a:t>Two productions for </a:t>
            </a:r>
            <a:r>
              <a:rPr lang="en-US" b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/>
              <a:t> have bodies that start with these two terminal symbols, </a:t>
            </a:r>
            <a:r>
              <a:rPr lang="en-US" b="1" dirty="0" smtClean="0">
                <a:solidFill>
                  <a:schemeClr val="accent1"/>
                </a:solidFill>
              </a:rPr>
              <a:t>id</a:t>
            </a:r>
            <a:r>
              <a:rPr lang="en-US" dirty="0" smtClean="0"/>
              <a:t> and the </a:t>
            </a:r>
            <a:r>
              <a:rPr lang="en-US" b="1" dirty="0" smtClean="0">
                <a:solidFill>
                  <a:schemeClr val="accent1"/>
                </a:solidFill>
              </a:rPr>
              <a:t>left parenthesis</a:t>
            </a:r>
            <a:endParaRPr lang="en-US" dirty="0" smtClean="0"/>
          </a:p>
          <a:p>
            <a:pPr lvl="2"/>
            <a:r>
              <a:rPr lang="en-US" b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has only one production, and its body starts with </a:t>
            </a:r>
            <a:r>
              <a:rPr lang="en-US" b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/>
              <a:t>. Since </a:t>
            </a:r>
            <a:r>
              <a:rPr lang="en-US" b="1" dirty="0" smtClean="0">
                <a:solidFill>
                  <a:schemeClr val="accent1"/>
                </a:solidFill>
              </a:rPr>
              <a:t>F</a:t>
            </a:r>
            <a:r>
              <a:rPr lang="en-US" dirty="0" smtClean="0"/>
              <a:t> does not derive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, </a:t>
            </a:r>
            <a:r>
              <a:rPr lang="en-US" b="1" dirty="0" smtClean="0">
                <a:solidFill>
                  <a:schemeClr val="accent1"/>
                </a:solidFill>
              </a:rPr>
              <a:t>FIRST(T)</a:t>
            </a:r>
            <a:r>
              <a:rPr lang="en-US" dirty="0" smtClean="0"/>
              <a:t> must be the same as </a:t>
            </a:r>
            <a:r>
              <a:rPr lang="en-US" b="1" dirty="0" smtClean="0">
                <a:solidFill>
                  <a:schemeClr val="accent1"/>
                </a:solidFill>
              </a:rPr>
              <a:t>FIRST(F)</a:t>
            </a:r>
          </a:p>
          <a:p>
            <a:pPr lvl="2"/>
            <a:r>
              <a:rPr lang="en-US" dirty="0" smtClean="0"/>
              <a:t>The same argument covers </a:t>
            </a:r>
            <a:r>
              <a:rPr lang="en-US" b="1" dirty="0" smtClean="0">
                <a:solidFill>
                  <a:schemeClr val="accent1"/>
                </a:solidFill>
              </a:rPr>
              <a:t>FIRST(E)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fontScale="92500" lnSpcReduction="10000"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FIRST(E’) = {+, ɛ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}</a:t>
            </a:r>
          </a:p>
          <a:p>
            <a:pPr lvl="1"/>
            <a:r>
              <a:rPr lang="en-US" dirty="0" smtClean="0"/>
              <a:t>The reason is that one of the two productions for </a:t>
            </a:r>
            <a:r>
              <a:rPr lang="en-US" b="1" dirty="0" smtClean="0">
                <a:solidFill>
                  <a:schemeClr val="accent1"/>
                </a:solidFill>
              </a:rPr>
              <a:t>E‘</a:t>
            </a:r>
            <a:r>
              <a:rPr lang="en-US" dirty="0" smtClean="0"/>
              <a:t> has a body that begins with terminal </a:t>
            </a:r>
            <a:r>
              <a:rPr lang="en-US" b="1" dirty="0" smtClean="0">
                <a:solidFill>
                  <a:schemeClr val="accent1"/>
                </a:solidFill>
              </a:rPr>
              <a:t>+</a:t>
            </a:r>
            <a:r>
              <a:rPr lang="en-US" dirty="0" smtClean="0"/>
              <a:t> and the other's body is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Whenever a non-terminal derives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we place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in FIRST for that non-terminal.</a:t>
            </a:r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FIRST(T’) = {*, ɛ</a:t>
            </a:r>
            <a:r>
              <a:rPr lang="en-US" dirty="0" smtClean="0"/>
              <a:t> </a:t>
            </a:r>
            <a:r>
              <a:rPr lang="en-US" b="1" dirty="0" smtClean="0">
                <a:solidFill>
                  <a:schemeClr val="accent1"/>
                </a:solidFill>
              </a:rPr>
              <a:t>}</a:t>
            </a:r>
          </a:p>
          <a:p>
            <a:pPr lvl="1"/>
            <a:r>
              <a:rPr lang="en-US" dirty="0" smtClean="0"/>
              <a:t>The reasoning is analogous to that for </a:t>
            </a:r>
            <a:r>
              <a:rPr lang="en-US" b="1" dirty="0" smtClean="0">
                <a:solidFill>
                  <a:schemeClr val="accent1"/>
                </a:solidFill>
              </a:rPr>
              <a:t>FIRST(E’)</a:t>
            </a:r>
            <a:endParaRPr lang="en-US" dirty="0" smtClean="0"/>
          </a:p>
          <a:p>
            <a:pPr lvl="1"/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FOLLOW(E) = FOLLOW(E') = {), $}</a:t>
            </a:r>
          </a:p>
          <a:p>
            <a:pPr lvl="1"/>
            <a:r>
              <a:rPr lang="en-US" dirty="0" smtClean="0"/>
              <a:t>Since </a:t>
            </a:r>
            <a:r>
              <a:rPr lang="en-US" b="1" dirty="0" smtClean="0">
                <a:solidFill>
                  <a:schemeClr val="accent1"/>
                </a:solidFill>
              </a:rPr>
              <a:t>E</a:t>
            </a:r>
            <a:r>
              <a:rPr lang="en-US" dirty="0" smtClean="0"/>
              <a:t> is the start symbol,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  <a:r>
              <a:rPr lang="en-US" dirty="0" smtClean="0"/>
              <a:t> must contain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The production body </a:t>
            </a:r>
            <a:r>
              <a:rPr lang="en-US" b="1" dirty="0" smtClean="0">
                <a:solidFill>
                  <a:schemeClr val="accent1"/>
                </a:solidFill>
              </a:rPr>
              <a:t>(E)</a:t>
            </a:r>
            <a:r>
              <a:rPr lang="en-US" dirty="0" smtClean="0"/>
              <a:t> explains why the right parenthesis is in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  <a:r>
              <a:rPr lang="en-US" dirty="0" smtClean="0"/>
              <a:t> For </a:t>
            </a:r>
            <a:r>
              <a:rPr lang="en-US" b="1" dirty="0" smtClean="0">
                <a:solidFill>
                  <a:schemeClr val="accent1"/>
                </a:solidFill>
              </a:rPr>
              <a:t>E‘</a:t>
            </a:r>
            <a:r>
              <a:rPr lang="en-US" dirty="0" smtClean="0"/>
              <a:t> this non-terminal appears only at the ends of bodies of </a:t>
            </a:r>
            <a:r>
              <a:rPr lang="en-US" b="1" dirty="0" smtClean="0">
                <a:solidFill>
                  <a:schemeClr val="accent1"/>
                </a:solidFill>
              </a:rPr>
              <a:t>ɛ-productions</a:t>
            </a:r>
          </a:p>
          <a:p>
            <a:pPr lvl="1"/>
            <a:r>
              <a:rPr lang="en-US" dirty="0" smtClean="0"/>
              <a:t>Thus, </a:t>
            </a:r>
            <a:r>
              <a:rPr lang="en-US" b="1" dirty="0" smtClean="0">
                <a:solidFill>
                  <a:schemeClr val="accent1"/>
                </a:solidFill>
              </a:rPr>
              <a:t>FOLLOW(E’)</a:t>
            </a:r>
            <a:r>
              <a:rPr lang="en-US" dirty="0" smtClean="0"/>
              <a:t> must be the same as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FOLLOW(T) = FOLLOW(T') = {+, ) , $}</a:t>
            </a:r>
          </a:p>
          <a:p>
            <a:pPr lvl="1"/>
            <a:r>
              <a:rPr lang="en-US" dirty="0" smtClean="0"/>
              <a:t>T appears in bodies only followed by </a:t>
            </a:r>
            <a:r>
              <a:rPr lang="en-US" b="1" dirty="0" smtClean="0">
                <a:solidFill>
                  <a:schemeClr val="accent1"/>
                </a:solidFill>
              </a:rPr>
              <a:t>E’</a:t>
            </a:r>
            <a:r>
              <a:rPr lang="en-US" dirty="0" smtClean="0"/>
              <a:t> Thus, everything except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that is in </a:t>
            </a:r>
            <a:r>
              <a:rPr lang="en-US" b="1" dirty="0" smtClean="0">
                <a:solidFill>
                  <a:schemeClr val="accent1"/>
                </a:solidFill>
              </a:rPr>
              <a:t>FIRST(E')</a:t>
            </a:r>
            <a:r>
              <a:rPr lang="en-US" dirty="0" smtClean="0"/>
              <a:t> must be in </a:t>
            </a:r>
            <a:r>
              <a:rPr lang="en-US" b="1" dirty="0" smtClean="0">
                <a:solidFill>
                  <a:schemeClr val="accent1"/>
                </a:solidFill>
              </a:rPr>
              <a:t>FOLLOW(T)</a:t>
            </a:r>
            <a:r>
              <a:rPr lang="en-US" dirty="0" smtClean="0"/>
              <a:t> that explains the symbol </a:t>
            </a:r>
            <a:r>
              <a:rPr lang="en-US" b="1" dirty="0" smtClean="0">
                <a:solidFill>
                  <a:schemeClr val="accent1"/>
                </a:solidFill>
              </a:rPr>
              <a:t>+</a:t>
            </a:r>
            <a:r>
              <a:rPr lang="en-US" dirty="0" smtClean="0"/>
              <a:t>. </a:t>
            </a:r>
          </a:p>
          <a:p>
            <a:pPr lvl="1"/>
            <a:r>
              <a:rPr lang="en-US" dirty="0" smtClean="0"/>
              <a:t>However, since </a:t>
            </a:r>
            <a:r>
              <a:rPr lang="en-US" b="1" dirty="0" smtClean="0">
                <a:solidFill>
                  <a:schemeClr val="accent1"/>
                </a:solidFill>
              </a:rPr>
              <a:t>FIRST(E')</a:t>
            </a:r>
            <a:r>
              <a:rPr lang="en-US" dirty="0" smtClean="0"/>
              <a:t> contains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(i.e. , E' =* t), and </a:t>
            </a:r>
            <a:r>
              <a:rPr lang="en-US" b="1" dirty="0" smtClean="0">
                <a:solidFill>
                  <a:schemeClr val="accent1"/>
                </a:solidFill>
              </a:rPr>
              <a:t>E'</a:t>
            </a:r>
            <a:r>
              <a:rPr lang="en-US" dirty="0" smtClean="0"/>
              <a:t> is the entire string following </a:t>
            </a:r>
            <a:r>
              <a:rPr lang="en-US" b="1" dirty="0" smtClean="0">
                <a:solidFill>
                  <a:schemeClr val="accent1"/>
                </a:solidFill>
              </a:rPr>
              <a:t>T</a:t>
            </a:r>
            <a:r>
              <a:rPr lang="en-US" dirty="0" smtClean="0"/>
              <a:t> in the bodies of the </a:t>
            </a:r>
            <a:r>
              <a:rPr lang="en-US" b="1" dirty="0" smtClean="0">
                <a:solidFill>
                  <a:schemeClr val="accent1"/>
                </a:solidFill>
              </a:rPr>
              <a:t>ɛ-productions</a:t>
            </a:r>
            <a:r>
              <a:rPr lang="en-US" dirty="0" smtClean="0"/>
              <a:t>, everything in </a:t>
            </a:r>
            <a:r>
              <a:rPr lang="en-US" b="1" dirty="0" smtClean="0">
                <a:solidFill>
                  <a:schemeClr val="accent1"/>
                </a:solidFill>
              </a:rPr>
              <a:t>FOLLOW(E)</a:t>
            </a:r>
            <a:r>
              <a:rPr lang="en-US" dirty="0" smtClean="0"/>
              <a:t> must also be in </a:t>
            </a:r>
            <a:r>
              <a:rPr lang="en-US" b="1" dirty="0" smtClean="0">
                <a:solidFill>
                  <a:schemeClr val="accent1"/>
                </a:solidFill>
              </a:rPr>
              <a:t>FOLLOW(T)</a:t>
            </a:r>
            <a:r>
              <a:rPr lang="en-US" dirty="0" smtClean="0"/>
              <a:t> </a:t>
            </a:r>
          </a:p>
          <a:p>
            <a:pPr lvl="1"/>
            <a:r>
              <a:rPr lang="en-US" dirty="0" smtClean="0"/>
              <a:t>That explains the symbols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 and the right parenthesis. </a:t>
            </a:r>
          </a:p>
          <a:p>
            <a:pPr lvl="1"/>
            <a:r>
              <a:rPr lang="en-US" dirty="0" smtClean="0"/>
              <a:t>As for </a:t>
            </a:r>
            <a:r>
              <a:rPr lang="en-US" b="1" dirty="0" smtClean="0">
                <a:solidFill>
                  <a:schemeClr val="accent1"/>
                </a:solidFill>
              </a:rPr>
              <a:t>T'</a:t>
            </a:r>
            <a:r>
              <a:rPr lang="en-US" dirty="0" smtClean="0"/>
              <a:t> since it appears only at the ends of the </a:t>
            </a:r>
            <a:r>
              <a:rPr lang="en-US" b="1" dirty="0" smtClean="0">
                <a:solidFill>
                  <a:schemeClr val="accent1"/>
                </a:solidFill>
              </a:rPr>
              <a:t>T-productions</a:t>
            </a:r>
            <a:r>
              <a:rPr lang="en-US" dirty="0" smtClean="0"/>
              <a:t> it must be that </a:t>
            </a:r>
            <a:r>
              <a:rPr lang="en-US" b="1" dirty="0" smtClean="0">
                <a:solidFill>
                  <a:schemeClr val="accent1"/>
                </a:solidFill>
              </a:rPr>
              <a:t>FOLLOW(T') = FOLLOW(T)</a:t>
            </a:r>
          </a:p>
          <a:p>
            <a:pPr lvl="1"/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FOLLOW(F) = {+, *, ), $}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11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LL(1</a:t>
            </a:r>
            <a:r>
              <a:rPr lang="en-US" b="1" smtClean="0">
                <a:solidFill>
                  <a:schemeClr val="accent1"/>
                </a:solidFill>
              </a:rPr>
              <a:t>) Grammars</a:t>
            </a: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Predictive parsers</a:t>
            </a:r>
            <a:r>
              <a:rPr lang="en-US" dirty="0" smtClean="0"/>
              <a:t> that is </a:t>
            </a:r>
            <a:r>
              <a:rPr lang="en-US" b="1" dirty="0" smtClean="0">
                <a:solidFill>
                  <a:schemeClr val="accent1"/>
                </a:solidFill>
              </a:rPr>
              <a:t>recursive-descent parsers</a:t>
            </a:r>
            <a:r>
              <a:rPr lang="en-US" dirty="0" smtClean="0"/>
              <a:t> needing no backtracking, can be constructed for a class of grammars called LL(1).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first </a:t>
            </a:r>
            <a:r>
              <a:rPr lang="en-US" b="1" dirty="0" smtClean="0">
                <a:solidFill>
                  <a:schemeClr val="accent1"/>
                </a:solidFill>
              </a:rPr>
              <a:t>"L"</a:t>
            </a:r>
            <a:r>
              <a:rPr lang="en-US" dirty="0" smtClean="0"/>
              <a:t> in LL(1) stands for scanning the input from left to right.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second </a:t>
            </a:r>
            <a:r>
              <a:rPr lang="en-US" b="1" dirty="0" smtClean="0">
                <a:solidFill>
                  <a:schemeClr val="accent1"/>
                </a:solidFill>
              </a:rPr>
              <a:t>"L"</a:t>
            </a:r>
            <a:r>
              <a:rPr lang="en-US" dirty="0" smtClean="0"/>
              <a:t> for producing a leftmost derivation.</a:t>
            </a:r>
          </a:p>
          <a:p>
            <a:pPr lvl="1"/>
            <a:endParaRPr lang="en-US" dirty="0" smtClean="0"/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“1"</a:t>
            </a:r>
            <a:r>
              <a:rPr lang="en-US" dirty="0" smtClean="0"/>
              <a:t> for using one input symbol of look ahead at each step to make parsing action decisions.</a:t>
            </a:r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12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838200"/>
          </a:xfrm>
        </p:spPr>
        <p:txBody>
          <a:bodyPr>
            <a:normAutofit/>
          </a:bodyPr>
          <a:lstStyle/>
          <a:p>
            <a:r>
              <a:rPr lang="en-US" dirty="0" smtClean="0"/>
              <a:t>Over View...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066800"/>
            <a:ext cx="8839200" cy="5029200"/>
          </a:xfrm>
        </p:spPr>
        <p:txBody>
          <a:bodyPr>
            <a:normAutofit/>
          </a:bodyPr>
          <a:lstStyle/>
          <a:p>
            <a:pPr marL="342900" lvl="1" indent="-342900"/>
            <a:r>
              <a:rPr lang="en-US" dirty="0" smtClean="0"/>
              <a:t>Ex.		</a:t>
            </a:r>
            <a:r>
              <a:rPr lang="en-US" b="1" dirty="0" smtClean="0">
                <a:solidFill>
                  <a:schemeClr val="accent1"/>
                </a:solidFill>
              </a:rPr>
              <a:t>E  → T E’	</a:t>
            </a:r>
            <a:r>
              <a:rPr lang="en-US" b="1" dirty="0" smtClean="0"/>
              <a:t>FIRST(F) = FIRST(T) = FIRST(E) = { ( , id }</a:t>
            </a:r>
            <a:r>
              <a:rPr lang="en-US" dirty="0" smtClean="0"/>
              <a:t> </a:t>
            </a:r>
            <a:endParaRPr lang="en-US" b="1" dirty="0" smtClean="0"/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E’ → + T E’ | ɛ	</a:t>
            </a:r>
            <a:r>
              <a:rPr lang="en-US" b="1" dirty="0" smtClean="0"/>
              <a:t>FIRST(E’) = {+,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b="1" dirty="0" smtClean="0"/>
              <a:t>}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  → F T’	</a:t>
            </a:r>
            <a:r>
              <a:rPr lang="en-US" b="1" dirty="0" smtClean="0"/>
              <a:t>FIRST(T’) = {*,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b="1" dirty="0" smtClean="0"/>
              <a:t>}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T’ → *FT’ | ɛ	</a:t>
            </a:r>
            <a:r>
              <a:rPr lang="en-US" b="1" dirty="0" smtClean="0"/>
              <a:t>FOLLOW(E) = FOLLOW(E') = {), $}</a:t>
            </a:r>
          </a:p>
          <a:p>
            <a:pPr lvl="1">
              <a:buNone/>
            </a:pPr>
            <a:r>
              <a:rPr lang="en-US" b="1" dirty="0" smtClean="0">
                <a:solidFill>
                  <a:schemeClr val="accent1"/>
                </a:solidFill>
              </a:rPr>
              <a:t>			F  → (E) | id	</a:t>
            </a:r>
            <a:r>
              <a:rPr lang="en-US" b="1" dirty="0" smtClean="0"/>
              <a:t>FOLLOW(T) = FOLLOW(T') = {+, ) , $}</a:t>
            </a:r>
          </a:p>
          <a:p>
            <a:pPr lvl="4">
              <a:buNone/>
            </a:pPr>
            <a:r>
              <a:rPr lang="en-US" dirty="0" smtClean="0"/>
              <a:t>			</a:t>
            </a:r>
            <a:r>
              <a:rPr lang="en-US" b="1" dirty="0" smtClean="0"/>
              <a:t>FOLLOW(F) = {+, *, ), $}</a:t>
            </a:r>
          </a:p>
          <a:p>
            <a:pPr lvl="4">
              <a:buNone/>
            </a:pP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13</a:t>
            </a:fld>
            <a:endParaRPr lang="en-US" dirty="0"/>
          </a:p>
        </p:txBody>
      </p:sp>
      <p:pic>
        <p:nvPicPr>
          <p:cNvPr id="6" name="Picture 5" descr="Lec19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3657600"/>
            <a:ext cx="8322339" cy="2743339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371600" y="2819400"/>
            <a:ext cx="6477000" cy="923330"/>
          </a:xfrm>
          <a:prstGeom prst="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5400" b="1" cap="none" spc="0" dirty="0" smtClean="0">
                <a:ln w="10541" cmpd="sng">
                  <a:solidFill>
                    <a:schemeClr val="accent1">
                      <a:shade val="88000"/>
                      <a:satMod val="110000"/>
                    </a:schemeClr>
                  </a:solidFill>
                  <a:prstDash val="solid"/>
                </a:ln>
                <a:gradFill>
                  <a:gsLst>
                    <a:gs pos="0">
                      <a:schemeClr val="accent1">
                        <a:tint val="40000"/>
                        <a:satMod val="250000"/>
                      </a:schemeClr>
                    </a:gs>
                    <a:gs pos="9000">
                      <a:schemeClr val="accent1">
                        <a:tint val="52000"/>
                        <a:satMod val="300000"/>
                      </a:schemeClr>
                    </a:gs>
                    <a:gs pos="50000">
                      <a:schemeClr val="accent1">
                        <a:shade val="20000"/>
                        <a:satMod val="300000"/>
                      </a:schemeClr>
                    </a:gs>
                    <a:gs pos="79000">
                      <a:schemeClr val="accent1">
                        <a:tint val="52000"/>
                        <a:satMod val="300000"/>
                      </a:schemeClr>
                    </a:gs>
                    <a:gs pos="100000">
                      <a:schemeClr val="accent1">
                        <a:tint val="40000"/>
                        <a:satMod val="250000"/>
                      </a:schemeClr>
                    </a:gs>
                  </a:gsLst>
                  <a:lin ang="5400000"/>
                </a:gradFill>
                <a:effectLst/>
              </a:rPr>
              <a:t>TODAY’S LESSON</a:t>
            </a:r>
            <a:endParaRPr lang="en-US" sz="5400" b="1" cap="none" spc="0" dirty="0">
              <a:ln w="10541" cmpd="sng">
                <a:solidFill>
                  <a:schemeClr val="accent1">
                    <a:shade val="88000"/>
                    <a:satMod val="110000"/>
                  </a:schemeClr>
                </a:solidFill>
                <a:prstDash val="solid"/>
              </a:ln>
              <a:gradFill>
                <a:gsLst>
                  <a:gs pos="0">
                    <a:schemeClr val="accent1">
                      <a:tint val="40000"/>
                      <a:satMod val="250000"/>
                    </a:schemeClr>
                  </a:gs>
                  <a:gs pos="9000">
                    <a:schemeClr val="accent1">
                      <a:tint val="52000"/>
                      <a:satMod val="300000"/>
                    </a:schemeClr>
                  </a:gs>
                  <a:gs pos="50000">
                    <a:schemeClr val="accent1">
                      <a:shade val="20000"/>
                      <a:satMod val="300000"/>
                    </a:schemeClr>
                  </a:gs>
                  <a:gs pos="79000">
                    <a:schemeClr val="accent1">
                      <a:tint val="52000"/>
                      <a:satMod val="300000"/>
                    </a:schemeClr>
                  </a:gs>
                  <a:gs pos="100000">
                    <a:schemeClr val="accent1">
                      <a:tint val="40000"/>
                      <a:satMod val="250000"/>
                    </a:schemeClr>
                  </a:gs>
                </a:gsLst>
                <a:lin ang="5400000"/>
              </a:gradFill>
              <a:effectLst/>
            </a:endParaRP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14</a:t>
            </a:fld>
            <a:endParaRPr lang="en-US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pPr rtl="0"/>
            <a:r>
              <a:rPr lang="en-US" dirty="0" smtClean="0">
                <a:solidFill>
                  <a:srgbClr val="FF0000"/>
                </a:solidFill>
                <a:cs typeface="+mn-cs"/>
              </a:rPr>
              <a:t>Contents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Top Down Parsing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Recursive Decent Parsing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FIRST &amp; FOLLOW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LL(1) Grammars</a:t>
            </a:r>
          </a:p>
          <a:p>
            <a:pPr lvl="1"/>
            <a:r>
              <a:rPr lang="en-US" dirty="0" smtClean="0"/>
              <a:t>Non-recursive Predictive Parsing</a:t>
            </a:r>
          </a:p>
          <a:p>
            <a:pPr lvl="1"/>
            <a:r>
              <a:rPr lang="en-US" dirty="0" smtClean="0"/>
              <a:t>Error Recovery in Predictive Parsing</a:t>
            </a:r>
          </a:p>
          <a:p>
            <a:r>
              <a:rPr lang="en-US" dirty="0" smtClean="0"/>
              <a:t>Bottom Up Parsing</a:t>
            </a:r>
          </a:p>
          <a:p>
            <a:pPr lvl="1"/>
            <a:r>
              <a:rPr lang="en-US" dirty="0" smtClean="0"/>
              <a:t>Reductions</a:t>
            </a:r>
          </a:p>
          <a:p>
            <a:pPr lvl="1"/>
            <a:r>
              <a:rPr lang="en-US" dirty="0" smtClean="0"/>
              <a:t>Handle Pruning</a:t>
            </a:r>
          </a:p>
          <a:p>
            <a:pPr lvl="1"/>
            <a:r>
              <a:rPr lang="en-US" dirty="0" smtClean="0"/>
              <a:t>Shift-Reduce Parsing</a:t>
            </a:r>
          </a:p>
          <a:p>
            <a:pPr lvl="1"/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Conflicts During Shift-Reduce Parsing</a:t>
            </a:r>
          </a:p>
          <a:p>
            <a:r>
              <a:rPr lang="en-US" dirty="0" smtClean="0">
                <a:solidFill>
                  <a:schemeClr val="bg1">
                    <a:lumMod val="75000"/>
                  </a:schemeClr>
                </a:solidFill>
              </a:rPr>
              <a:t>Introduction to LR Parsing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Nonrecursive Predictive Parsing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non recursive predictive parser </a:t>
            </a:r>
            <a:r>
              <a:rPr lang="en-US" dirty="0" smtClean="0"/>
              <a:t>can be built by maintaining a stack explicitly, rather than implicitly via recursive calls.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If </a:t>
            </a:r>
            <a:r>
              <a:rPr lang="en-US" b="1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is the input that has been </a:t>
            </a:r>
            <a:r>
              <a:rPr lang="en-US" b="1" dirty="0" smtClean="0">
                <a:solidFill>
                  <a:schemeClr val="accent1"/>
                </a:solidFill>
              </a:rPr>
              <a:t>matched</a:t>
            </a:r>
            <a:r>
              <a:rPr lang="en-US" dirty="0" smtClean="0"/>
              <a:t> so far, then the </a:t>
            </a:r>
            <a:r>
              <a:rPr lang="en-US" b="1" dirty="0" smtClean="0">
                <a:solidFill>
                  <a:schemeClr val="accent1"/>
                </a:solidFill>
              </a:rPr>
              <a:t>stack</a:t>
            </a:r>
            <a:r>
              <a:rPr lang="en-US" dirty="0" smtClean="0"/>
              <a:t> holds a sequence of grammar symbols </a:t>
            </a:r>
            <a:r>
              <a:rPr lang="el-GR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such that</a:t>
            </a:r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dirty="0" smtClean="0">
                <a:solidFill>
                  <a:schemeClr val="accent1"/>
                </a:solidFill>
              </a:rPr>
              <a:t>table-driven parser </a:t>
            </a:r>
            <a:r>
              <a:rPr lang="en-US" dirty="0" smtClean="0"/>
              <a:t>(next slide</a:t>
            </a:r>
            <a:r>
              <a:rPr lang="en-US" smtClean="0"/>
              <a:t>) has </a:t>
            </a:r>
            <a:r>
              <a:rPr lang="en-US" dirty="0" smtClean="0"/>
              <a:t>an </a:t>
            </a:r>
            <a:r>
              <a:rPr lang="en-US" dirty="0" smtClean="0">
                <a:solidFill>
                  <a:schemeClr val="accent1"/>
                </a:solidFill>
              </a:rPr>
              <a:t>input buffer</a:t>
            </a:r>
            <a:r>
              <a:rPr lang="en-US" dirty="0" smtClean="0"/>
              <a:t> a </a:t>
            </a:r>
            <a:r>
              <a:rPr lang="en-US" dirty="0" smtClean="0">
                <a:solidFill>
                  <a:schemeClr val="accent1"/>
                </a:solidFill>
              </a:rPr>
              <a:t>stack</a:t>
            </a:r>
            <a:r>
              <a:rPr lang="en-US" dirty="0" smtClean="0"/>
              <a:t> containing a sequence of grammar symbols, a </a:t>
            </a:r>
            <a:r>
              <a:rPr lang="en-US" dirty="0" smtClean="0">
                <a:solidFill>
                  <a:schemeClr val="accent1"/>
                </a:solidFill>
              </a:rPr>
              <a:t>parsing table </a:t>
            </a:r>
            <a:r>
              <a:rPr lang="en-US" dirty="0" smtClean="0"/>
              <a:t>and an </a:t>
            </a:r>
            <a:r>
              <a:rPr lang="en-US" dirty="0" smtClean="0">
                <a:solidFill>
                  <a:schemeClr val="accent1"/>
                </a:solidFill>
              </a:rPr>
              <a:t>output stream</a:t>
            </a:r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16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29000" y="3581400"/>
            <a:ext cx="1457854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676400" y="1295400"/>
            <a:ext cx="5257800" cy="303664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Nonrecursive Predictive Parsing..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The </a:t>
            </a:r>
            <a:r>
              <a:rPr lang="en-US" b="1" dirty="0" smtClean="0">
                <a:solidFill>
                  <a:schemeClr val="accent1"/>
                </a:solidFill>
              </a:rPr>
              <a:t>input buffer </a:t>
            </a:r>
            <a:r>
              <a:rPr lang="en-US" dirty="0" smtClean="0"/>
              <a:t>contains the string to be parsed, followed by the end marker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</a:p>
          <a:p>
            <a:pPr lvl="1"/>
            <a:r>
              <a:rPr lang="en-US" dirty="0" smtClean="0"/>
              <a:t>The parser is controlled by a program that considers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, the symbol on top of the stack, and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, the current input symbol.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Nonrecursive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The parser is controlled by a program that considers 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the symbol on top of the stack</a:t>
            </a:r>
          </a:p>
          <a:p>
            <a:pPr lvl="1"/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the current input symbol</a:t>
            </a:r>
          </a:p>
          <a:p>
            <a:endParaRPr lang="en-US" dirty="0" smtClean="0"/>
          </a:p>
          <a:p>
            <a:r>
              <a:rPr lang="en-US" dirty="0" smtClean="0"/>
              <a:t>If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is a non-terminal , the parser chooses an </a:t>
            </a:r>
            <a:r>
              <a:rPr lang="en-US" b="1" dirty="0" smtClean="0">
                <a:solidFill>
                  <a:schemeClr val="accent1"/>
                </a:solidFill>
              </a:rPr>
              <a:t>X-production</a:t>
            </a:r>
            <a:r>
              <a:rPr lang="en-US" dirty="0" smtClean="0"/>
              <a:t> by consulting entry </a:t>
            </a:r>
            <a:r>
              <a:rPr lang="en-US" b="1" dirty="0" smtClean="0">
                <a:solidFill>
                  <a:schemeClr val="accent1"/>
                </a:solidFill>
              </a:rPr>
              <a:t>M[</a:t>
            </a:r>
            <a:r>
              <a:rPr lang="en-US" b="1" dirty="0" err="1" smtClean="0">
                <a:solidFill>
                  <a:schemeClr val="accent1"/>
                </a:solidFill>
              </a:rPr>
              <a:t>X,a</a:t>
            </a:r>
            <a:r>
              <a:rPr lang="en-US" b="1" dirty="0" smtClean="0">
                <a:solidFill>
                  <a:schemeClr val="accent1"/>
                </a:solidFill>
              </a:rPr>
              <a:t>]</a:t>
            </a:r>
            <a:r>
              <a:rPr lang="en-US" dirty="0" smtClean="0"/>
              <a:t> of the parsing table </a:t>
            </a:r>
            <a:r>
              <a:rPr lang="en-US" b="1" dirty="0" smtClean="0">
                <a:solidFill>
                  <a:schemeClr val="accent1"/>
                </a:solidFill>
              </a:rPr>
              <a:t>M</a:t>
            </a:r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Otherwise, it checks for a match between the terminal </a:t>
            </a:r>
            <a:r>
              <a:rPr lang="en-US" b="1" dirty="0" smtClean="0">
                <a:solidFill>
                  <a:schemeClr val="accent1"/>
                </a:solidFill>
              </a:rPr>
              <a:t>X</a:t>
            </a:r>
            <a:r>
              <a:rPr lang="en-US" dirty="0" smtClean="0"/>
              <a:t> and current input symbol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</a:p>
          <a:p>
            <a:endParaRPr lang="en-US" dirty="0" smtClean="0"/>
          </a:p>
          <a:p>
            <a:r>
              <a:rPr lang="en-US" dirty="0" smtClean="0"/>
              <a:t>The behavior of the parser can be described in terms of its </a:t>
            </a:r>
            <a:r>
              <a:rPr lang="en-US" b="1" dirty="0" smtClean="0">
                <a:solidFill>
                  <a:schemeClr val="accent1"/>
                </a:solidFill>
              </a:rPr>
              <a:t>configurations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18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Nonrecursive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Table-driven predictive parsing algorithm </a:t>
            </a:r>
            <a:r>
              <a:rPr lang="en-US" dirty="0" smtClean="0"/>
              <a:t>describes how </a:t>
            </a:r>
            <a:r>
              <a:rPr lang="en-US" b="1" dirty="0" smtClean="0">
                <a:solidFill>
                  <a:schemeClr val="accent1"/>
                </a:solidFill>
              </a:rPr>
              <a:t>configurations</a:t>
            </a:r>
            <a:r>
              <a:rPr lang="en-US" dirty="0" smtClean="0"/>
              <a:t> are manipulated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INPUT:</a:t>
            </a:r>
            <a:r>
              <a:rPr lang="en-US" dirty="0" smtClean="0"/>
              <a:t> 	A string </a:t>
            </a:r>
            <a:r>
              <a:rPr lang="en-US" i="1" dirty="0" smtClean="0"/>
              <a:t>w</a:t>
            </a:r>
            <a:r>
              <a:rPr lang="en-US" dirty="0" smtClean="0"/>
              <a:t> and a parsing table M for grammar G.</a:t>
            </a:r>
          </a:p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OUTPUT:</a:t>
            </a:r>
            <a:r>
              <a:rPr lang="en-US" dirty="0" smtClean="0"/>
              <a:t>	If </a:t>
            </a:r>
            <a:r>
              <a:rPr lang="en-US" b="1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is in </a:t>
            </a:r>
            <a:r>
              <a:rPr lang="en-US" b="1" dirty="0" smtClean="0">
                <a:solidFill>
                  <a:schemeClr val="accent1"/>
                </a:solidFill>
              </a:rPr>
              <a:t>L(G) </a:t>
            </a:r>
            <a:r>
              <a:rPr lang="en-US" dirty="0" smtClean="0"/>
              <a:t>a leftmost derivation of </a:t>
            </a:r>
            <a:r>
              <a:rPr lang="en-US" b="1" i="1" dirty="0" smtClean="0">
                <a:solidFill>
                  <a:schemeClr val="accent1"/>
                </a:solidFill>
              </a:rPr>
              <a:t>W,</a:t>
            </a:r>
            <a:r>
              <a:rPr lang="en-US" dirty="0" smtClean="0"/>
              <a:t> otherwise,  		an error indication.</a:t>
            </a:r>
          </a:p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METHOD:</a:t>
            </a:r>
            <a:r>
              <a:rPr lang="en-US" dirty="0" smtClean="0"/>
              <a:t>	Initially, the parser is in a configuration with </a:t>
            </a:r>
            <a:r>
              <a:rPr lang="en-US" b="1" i="1" dirty="0" smtClean="0">
                <a:solidFill>
                  <a:schemeClr val="accent1"/>
                </a:solidFill>
              </a:rPr>
              <a:t>w$</a:t>
            </a:r>
            <a:r>
              <a:rPr lang="en-US" dirty="0" smtClean="0"/>
              <a:t> in the 		input buffer and the start symbol </a:t>
            </a:r>
            <a:r>
              <a:rPr lang="en-US" b="1" dirty="0" smtClean="0">
                <a:solidFill>
                  <a:schemeClr val="accent1"/>
                </a:solidFill>
              </a:rPr>
              <a:t>S</a:t>
            </a:r>
            <a:r>
              <a:rPr lang="en-US" dirty="0" smtClean="0"/>
              <a:t> of </a:t>
            </a:r>
            <a:r>
              <a:rPr lang="en-US" b="1" dirty="0" smtClean="0">
                <a:solidFill>
                  <a:schemeClr val="accent1"/>
                </a:solidFill>
              </a:rPr>
              <a:t>G</a:t>
            </a:r>
            <a:r>
              <a:rPr lang="en-US" dirty="0" smtClean="0"/>
              <a:t> on top of the 		stack, above </a:t>
            </a:r>
            <a:r>
              <a:rPr lang="en-US" b="1" i="1" dirty="0" smtClean="0">
                <a:solidFill>
                  <a:schemeClr val="accent1"/>
                </a:solidFill>
              </a:rPr>
              <a:t>$</a:t>
            </a: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19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Nonrecursive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Ex. Our same grammar.	 Input String </a:t>
            </a:r>
            <a:r>
              <a:rPr lang="en-US" b="1" dirty="0" smtClean="0">
                <a:solidFill>
                  <a:schemeClr val="accent1"/>
                </a:solidFill>
              </a:rPr>
              <a:t>id + id * id</a:t>
            </a:r>
          </a:p>
          <a:p>
            <a:pPr lvl="1"/>
            <a:r>
              <a:rPr lang="en-US" dirty="0" smtClean="0"/>
              <a:t>Already have its Parsing table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20</a:t>
            </a:fld>
            <a:endParaRPr lang="en-US" dirty="0"/>
          </a:p>
        </p:txBody>
      </p:sp>
      <p:pic>
        <p:nvPicPr>
          <p:cNvPr id="5" name="Picture 4" descr="Lec20-03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228600" y="1295400"/>
            <a:ext cx="6576405" cy="3572076"/>
          </a:xfrm>
          <a:prstGeom prst="rect">
            <a:avLst/>
          </a:prstGeom>
        </p:spPr>
      </p:pic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486400" y="1219200"/>
            <a:ext cx="329841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Nonrecursive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21</a:t>
            </a:fld>
            <a:endParaRPr lang="en-US" dirty="0"/>
          </a:p>
        </p:txBody>
      </p:sp>
      <p:pic>
        <p:nvPicPr>
          <p:cNvPr id="5" name="Picture 4" descr="Lec19-02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381000" y="1219200"/>
            <a:ext cx="8322339" cy="2743339"/>
          </a:xfrm>
          <a:prstGeom prst="rect">
            <a:avLst/>
          </a:prstGeom>
        </p:spPr>
      </p:pic>
      <p:pic>
        <p:nvPicPr>
          <p:cNvPr id="6" name="Picture 5" descr="Lec20-04.PN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838200" y="4191000"/>
            <a:ext cx="7700962" cy="205740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Nonrecursive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22</a:t>
            </a:fld>
            <a:endParaRPr lang="en-US" dirty="0"/>
          </a:p>
        </p:txBody>
      </p:sp>
      <p:pic>
        <p:nvPicPr>
          <p:cNvPr id="5" name="Picture 4" descr="Lec20-05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1600200" y="1371600"/>
            <a:ext cx="6148746" cy="506501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Error Recover in Predictive Parsing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An </a:t>
            </a:r>
            <a:r>
              <a:rPr lang="en-US" b="1" i="1" dirty="0" smtClean="0">
                <a:solidFill>
                  <a:schemeClr val="accent1"/>
                </a:solidFill>
              </a:rPr>
              <a:t>error</a:t>
            </a:r>
            <a:r>
              <a:rPr lang="en-US" dirty="0" smtClean="0"/>
              <a:t> is detected during predictive parsing when the terminal on top of the stack </a:t>
            </a:r>
            <a:r>
              <a:rPr lang="en-US" b="1" dirty="0" smtClean="0">
                <a:solidFill>
                  <a:schemeClr val="accent1"/>
                </a:solidFill>
              </a:rPr>
              <a:t>does not match </a:t>
            </a:r>
            <a:r>
              <a:rPr lang="en-US" dirty="0" smtClean="0"/>
              <a:t>the next input symbol.</a:t>
            </a:r>
          </a:p>
          <a:p>
            <a:endParaRPr lang="en-US" dirty="0" smtClean="0"/>
          </a:p>
          <a:p>
            <a:r>
              <a:rPr lang="en-US" dirty="0" smtClean="0"/>
              <a:t>Or we can say that when non-terminal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is on top of the stack,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is the next input symbol, and </a:t>
            </a:r>
            <a:r>
              <a:rPr lang="en-US" b="1" dirty="0" smtClean="0">
                <a:solidFill>
                  <a:schemeClr val="accent1"/>
                </a:solidFill>
              </a:rPr>
              <a:t>M[</a:t>
            </a:r>
            <a:r>
              <a:rPr lang="en-US" b="1" dirty="0" err="1" smtClean="0">
                <a:solidFill>
                  <a:schemeClr val="accent1"/>
                </a:solidFill>
              </a:rPr>
              <a:t>A,a</a:t>
            </a:r>
            <a:r>
              <a:rPr lang="en-US" b="1" dirty="0" smtClean="0">
                <a:solidFill>
                  <a:schemeClr val="accent1"/>
                </a:solidFill>
              </a:rPr>
              <a:t>] </a:t>
            </a:r>
            <a:r>
              <a:rPr lang="en-US" dirty="0" smtClean="0"/>
              <a:t>is error.</a:t>
            </a:r>
          </a:p>
          <a:p>
            <a:endParaRPr lang="en-US" dirty="0" smtClean="0"/>
          </a:p>
          <a:p>
            <a:r>
              <a:rPr lang="en-US" dirty="0" smtClean="0"/>
              <a:t>Two types of error recoveries we will discuss</a:t>
            </a:r>
          </a:p>
          <a:p>
            <a:pPr lvl="1"/>
            <a:r>
              <a:rPr lang="en-US" dirty="0" smtClean="0"/>
              <a:t>Panic Mode Recovery</a:t>
            </a:r>
          </a:p>
          <a:p>
            <a:pPr lvl="1"/>
            <a:r>
              <a:rPr lang="en-US" dirty="0" smtClean="0"/>
              <a:t>Phrase Level Recovery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23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 in Predictive Parsing..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b="1" dirty="0" smtClean="0">
                <a:solidFill>
                  <a:schemeClr val="accent1"/>
                </a:solidFill>
              </a:rPr>
              <a:t>Panic Mode Recovery</a:t>
            </a:r>
          </a:p>
          <a:p>
            <a:pPr lvl="1"/>
            <a:r>
              <a:rPr lang="en-US" dirty="0" smtClean="0"/>
              <a:t>Panic-mode error recovery is based on the idea of skipping symbols on the input until a token in a selected set of synchronizing tokens appears.</a:t>
            </a:r>
          </a:p>
          <a:p>
            <a:endParaRPr lang="en-US" dirty="0" smtClean="0"/>
          </a:p>
          <a:p>
            <a:r>
              <a:rPr lang="en-US" dirty="0" smtClean="0"/>
              <a:t>Its effectiveness depends on the choice of synchronizing set.</a:t>
            </a:r>
          </a:p>
          <a:p>
            <a:endParaRPr lang="en-US" dirty="0" smtClean="0"/>
          </a:p>
          <a:p>
            <a:r>
              <a:rPr lang="en-US" dirty="0" smtClean="0"/>
              <a:t>The sets should be chosen so that the parser recovers quickly from errors that are likely to occur in practice.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24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 in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Some heuristics are: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As a starting point, place all symbols in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into the synchronizing set for non-terminal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. If we skip tokens until an element of </a:t>
            </a:r>
            <a:r>
              <a:rPr lang="en-US" b="1" dirty="0" smtClean="0">
                <a:solidFill>
                  <a:schemeClr val="accent1"/>
                </a:solidFill>
              </a:rPr>
              <a:t>FOLLOW(A)</a:t>
            </a:r>
            <a:r>
              <a:rPr lang="en-US" dirty="0" smtClean="0"/>
              <a:t> is seen and pop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from the stack, it is likely that parsing can continue.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If we add symbols in </a:t>
            </a:r>
            <a:r>
              <a:rPr lang="en-US" b="1" dirty="0" smtClean="0">
                <a:solidFill>
                  <a:schemeClr val="accent1"/>
                </a:solidFill>
              </a:rPr>
              <a:t>FIRST(A)</a:t>
            </a:r>
            <a:r>
              <a:rPr lang="en-US" dirty="0" smtClean="0"/>
              <a:t> to the synchronizing set for non-terminal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then it may be possible to resume parsing according to </a:t>
            </a:r>
            <a:r>
              <a:rPr lang="en-US" b="1" dirty="0" smtClean="0">
                <a:solidFill>
                  <a:schemeClr val="accent1"/>
                </a:solidFill>
              </a:rPr>
              <a:t>A</a:t>
            </a:r>
            <a:r>
              <a:rPr lang="en-US" dirty="0" smtClean="0"/>
              <a:t> if a symbol in </a:t>
            </a:r>
            <a:r>
              <a:rPr lang="en-US" b="1" dirty="0" smtClean="0">
                <a:solidFill>
                  <a:schemeClr val="accent1"/>
                </a:solidFill>
              </a:rPr>
              <a:t>FIRST(A)</a:t>
            </a:r>
            <a:r>
              <a:rPr lang="en-US" dirty="0" smtClean="0"/>
              <a:t> appears in the input.</a:t>
            </a:r>
          </a:p>
          <a:p>
            <a:pPr lvl="1"/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25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 in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pPr lvl="1"/>
            <a:r>
              <a:rPr lang="en-US" dirty="0" smtClean="0"/>
              <a:t>If a non-terminal can generate the empty string, then the production deriving </a:t>
            </a:r>
            <a:r>
              <a:rPr lang="en-US" b="1" dirty="0" smtClean="0">
                <a:solidFill>
                  <a:schemeClr val="accent1"/>
                </a:solidFill>
              </a:rPr>
              <a:t>ɛ</a:t>
            </a:r>
            <a:r>
              <a:rPr lang="en-US" dirty="0" smtClean="0"/>
              <a:t> can be used as a default. Doing so may postpone some error detection, but cannot cause an error to be missed. This approach reduces the number of non-terminals that have to be considered during error recovery.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If a terminal on top of the stack cannot be matched, a simple idea is to pop the terminal, issue a message saying that the terminal was inserted, and continue parsing.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26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 fontScale="90000"/>
          </a:bodyPr>
          <a:lstStyle/>
          <a:p>
            <a:r>
              <a:rPr lang="en-US" dirty="0" smtClean="0"/>
              <a:t>Error Recover in Predictive Parsing...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b="1" dirty="0" smtClean="0">
                <a:solidFill>
                  <a:schemeClr val="accent1"/>
                </a:solidFill>
              </a:rPr>
              <a:t>Phrase-level Recovery</a:t>
            </a:r>
          </a:p>
          <a:p>
            <a:pPr lvl="1"/>
            <a:r>
              <a:rPr lang="en-US" dirty="0" smtClean="0"/>
              <a:t>Phrase-level error recovery is implemented by filling in the blank entries in the predictive parsing table with pointers to error routines.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These routines may change, insert, or delete symbols on the input and issue appropriate error messages.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They may also pop from the stack. Alteration of stack symbols or the pushing of new symbols onto the stack is questionable for several reasons. </a:t>
            </a:r>
          </a:p>
          <a:p>
            <a:pPr lvl="2"/>
            <a:r>
              <a:rPr lang="en-US" dirty="0" smtClean="0"/>
              <a:t>First, the steps carried out by the parser might then not correspond to the derivation of any word in the language at all. </a:t>
            </a:r>
          </a:p>
          <a:p>
            <a:pPr lvl="2"/>
            <a:r>
              <a:rPr lang="en-US" dirty="0" smtClean="0"/>
              <a:t>Second, we must ensure that there is no possibility of an infinite loop.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27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Bottom-up Parsing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A </a:t>
            </a:r>
            <a:r>
              <a:rPr lang="en-US" b="1" dirty="0" smtClean="0">
                <a:solidFill>
                  <a:schemeClr val="accent1"/>
                </a:solidFill>
              </a:rPr>
              <a:t>bottom-up parse </a:t>
            </a:r>
            <a:r>
              <a:rPr lang="en-US" dirty="0" smtClean="0"/>
              <a:t>corresponds to the construction of a parse tree for an input string beginning at the </a:t>
            </a:r>
            <a:r>
              <a:rPr lang="en-US" b="1" dirty="0" smtClean="0">
                <a:solidFill>
                  <a:schemeClr val="accent1"/>
                </a:solidFill>
              </a:rPr>
              <a:t>leaves</a:t>
            </a:r>
            <a:r>
              <a:rPr lang="en-US" dirty="0" smtClean="0"/>
              <a:t> (the bottom) and working up towards the </a:t>
            </a:r>
            <a:r>
              <a:rPr lang="en-US" b="1" dirty="0" smtClean="0">
                <a:solidFill>
                  <a:schemeClr val="accent1"/>
                </a:solidFill>
              </a:rPr>
              <a:t>root</a:t>
            </a:r>
            <a:r>
              <a:rPr lang="en-US" dirty="0" smtClean="0"/>
              <a:t> (the top)</a:t>
            </a:r>
          </a:p>
          <a:p>
            <a:endParaRPr lang="en-US" dirty="0" smtClean="0"/>
          </a:p>
          <a:p>
            <a:r>
              <a:rPr lang="en-US" dirty="0" smtClean="0"/>
              <a:t>A bottom-up parse for </a:t>
            </a:r>
            <a:r>
              <a:rPr lang="en-US" b="1" dirty="0" smtClean="0"/>
              <a:t>id * id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28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3962400"/>
            <a:ext cx="8001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Reductions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dirty="0" smtClean="0"/>
              <a:t>Bottom-up parsing is the process of "</a:t>
            </a:r>
            <a:r>
              <a:rPr lang="en-US" b="1" dirty="0" smtClean="0">
                <a:solidFill>
                  <a:schemeClr val="accent1"/>
                </a:solidFill>
              </a:rPr>
              <a:t>reducing</a:t>
            </a:r>
            <a:r>
              <a:rPr lang="en-US" dirty="0" smtClean="0"/>
              <a:t>" a string </a:t>
            </a:r>
            <a:r>
              <a:rPr lang="en-US" b="1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to the start symbol of the grammar.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At each reduction step, a specific substring matching the body of a production is replaced by the non-terminal at the head of that production.</a:t>
            </a:r>
          </a:p>
          <a:p>
            <a:endParaRPr lang="en-US" dirty="0" smtClean="0"/>
          </a:p>
          <a:p>
            <a:pPr lvl="1"/>
            <a:r>
              <a:rPr lang="en-US" dirty="0" smtClean="0"/>
              <a:t>The key decisions during bottom-up parsing are about when to reduce and about what production to apply, as the parse proceeds.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29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57200" y="1295400"/>
            <a:ext cx="8001000" cy="1981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Reductions..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A sequence of reductions are shown.</a:t>
            </a:r>
          </a:p>
          <a:p>
            <a:pPr>
              <a:buNone/>
            </a:pPr>
            <a:r>
              <a:rPr lang="de-DE" b="1" dirty="0" smtClean="0">
                <a:solidFill>
                  <a:schemeClr val="accent1"/>
                </a:solidFill>
              </a:rPr>
              <a:t>		id * id, F * id, T * id, T * F,  T,  E</a:t>
            </a:r>
            <a:endParaRPr lang="en-US" b="1" dirty="0" smtClean="0">
              <a:solidFill>
                <a:schemeClr val="accent1"/>
              </a:solidFill>
            </a:endParaRPr>
          </a:p>
          <a:p>
            <a:endParaRPr lang="en-US" dirty="0" smtClean="0"/>
          </a:p>
          <a:p>
            <a:r>
              <a:rPr lang="en-US" dirty="0" smtClean="0"/>
              <a:t>By definition, a </a:t>
            </a:r>
            <a:r>
              <a:rPr lang="en-US" b="1" dirty="0" smtClean="0">
                <a:solidFill>
                  <a:schemeClr val="accent1"/>
                </a:solidFill>
              </a:rPr>
              <a:t>reduction</a:t>
            </a:r>
            <a:r>
              <a:rPr lang="en-US" dirty="0" smtClean="0"/>
              <a:t> is the reverse of a step in a derivation. 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The goal of bottom-up parsing is to construct a derivation in reverse.</a:t>
            </a:r>
          </a:p>
          <a:p>
            <a:endParaRPr lang="en-US" dirty="0" smtClean="0"/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30</a:t>
            </a:fld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Handle Pruning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 lnSpcReduction="10000"/>
          </a:bodyPr>
          <a:lstStyle/>
          <a:p>
            <a:r>
              <a:rPr lang="en-US" dirty="0" smtClean="0"/>
              <a:t>The strings that are reduced during the reverse of a rightmost derivation are called the </a:t>
            </a:r>
            <a:r>
              <a:rPr lang="en-US" b="1" i="1" dirty="0" smtClean="0">
                <a:solidFill>
                  <a:schemeClr val="accent1"/>
                </a:solidFill>
              </a:rPr>
              <a:t>handles</a:t>
            </a:r>
            <a:r>
              <a:rPr lang="en-US" dirty="0" smtClean="0"/>
              <a:t>.</a:t>
            </a:r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  <a:p>
            <a:r>
              <a:rPr lang="en-US" dirty="0" smtClean="0"/>
              <a:t>Informally, a "</a:t>
            </a:r>
            <a:r>
              <a:rPr lang="en-US" b="1" dirty="0" smtClean="0">
                <a:solidFill>
                  <a:schemeClr val="accent1"/>
                </a:solidFill>
              </a:rPr>
              <a:t>handle</a:t>
            </a:r>
            <a:r>
              <a:rPr lang="en-US" dirty="0" smtClean="0"/>
              <a:t>" is a substring that matches the body of a production, and whose reduction represents one step along the reverse of a rightmost derivation.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31</a:t>
            </a:fld>
            <a:endParaRPr lang="en-US" dirty="0"/>
          </a:p>
        </p:txBody>
      </p:sp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1600200" y="2133600"/>
          <a:ext cx="6096000" cy="2397760"/>
        </p:xfrm>
        <a:graphic>
          <a:graphicData uri="http://schemas.openxmlformats.org/drawingml/2006/table">
            <a:tbl>
              <a:tblPr rtl="1" firstRow="1" bandRow="1">
                <a:tableStyleId>{08FB837D-C827-4EFA-A057-4D05807E0F7C}</a:tableStyleId>
              </a:tblPr>
              <a:tblGrid>
                <a:gridCol w="2032000"/>
                <a:gridCol w="2032000"/>
                <a:gridCol w="2032000"/>
              </a:tblGrid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Reduction Production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Handle</a:t>
                      </a:r>
                      <a:r>
                        <a:rPr lang="en-US" baseline="0" dirty="0" smtClean="0"/>
                        <a:t> </a:t>
                      </a:r>
                      <a:endParaRPr lang="en-US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sz="1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Right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sz="1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Sentential</a:t>
                      </a:r>
                      <a:r>
                        <a:rPr lang="en-US" dirty="0" smtClean="0"/>
                        <a:t/>
                      </a:r>
                      <a:br>
                        <a:rPr lang="en-US" dirty="0" smtClean="0"/>
                      </a:br>
                      <a:r>
                        <a:rPr lang="en-US" sz="1800" b="1" i="0" kern="1200" dirty="0" smtClean="0">
                          <a:solidFill>
                            <a:schemeClr val="lt1"/>
                          </a:solidFill>
                          <a:latin typeface="+mn-lt"/>
                          <a:ea typeface="+mn-ea"/>
                          <a:cs typeface="+mn-cs"/>
                        </a:rPr>
                        <a:t>Form</a:t>
                      </a:r>
                      <a:endParaRPr lang="en-US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F → 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Id</a:t>
                      </a:r>
                      <a:r>
                        <a:rPr lang="en-US" baseline="-25000" dirty="0" smtClean="0"/>
                        <a:t>1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Id</a:t>
                      </a:r>
                      <a:r>
                        <a:rPr lang="en-US" baseline="-25000" dirty="0" smtClean="0"/>
                        <a:t>1 </a:t>
                      </a:r>
                      <a:r>
                        <a:rPr lang="en-US" baseline="0" dirty="0" smtClean="0"/>
                        <a:t>* id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T → 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F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F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baseline="0" dirty="0" smtClean="0"/>
                        <a:t>* id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F → id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baseline="0" dirty="0" smtClean="0"/>
                        <a:t>id</a:t>
                      </a:r>
                      <a:r>
                        <a:rPr lang="en-US" baseline="-25000" dirty="0" smtClean="0"/>
                        <a:t>2</a:t>
                      </a:r>
                      <a:endParaRPr lang="en-US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T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baseline="0" dirty="0" smtClean="0"/>
                        <a:t>* id</a:t>
                      </a:r>
                      <a:r>
                        <a:rPr lang="en-US" baseline="-25000" dirty="0" smtClean="0"/>
                        <a:t>2</a:t>
                      </a:r>
                      <a:endParaRPr lang="en-US" baseline="-25000" dirty="0"/>
                    </a:p>
                  </a:txBody>
                  <a:tcPr/>
                </a:tc>
              </a:tr>
              <a:tr h="3708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dirty="0" smtClean="0"/>
                        <a:t>E → T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baseline="0" dirty="0" smtClean="0"/>
                        <a:t>* F</a:t>
                      </a:r>
                      <a:endParaRPr lang="en-US" baseline="-25000" dirty="0" smtClean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T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baseline="0" dirty="0" smtClean="0"/>
                        <a:t>* F</a:t>
                      </a:r>
                      <a:endParaRPr lang="en-US" baseline="-25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/>
                      <a:r>
                        <a:rPr lang="en-US" dirty="0" smtClean="0"/>
                        <a:t>T</a:t>
                      </a:r>
                      <a:r>
                        <a:rPr lang="en-US" baseline="-25000" dirty="0" smtClean="0"/>
                        <a:t> </a:t>
                      </a:r>
                      <a:r>
                        <a:rPr lang="en-US" baseline="0" dirty="0" smtClean="0"/>
                        <a:t>* F</a:t>
                      </a:r>
                      <a:endParaRPr lang="en-US" baseline="-25000" dirty="0"/>
                    </a:p>
                  </a:txBody>
                  <a:tcPr/>
                </a:tc>
              </a:tr>
            </a:tbl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Handle Pruning..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r>
              <a:rPr lang="en-US" dirty="0" smtClean="0"/>
              <a:t>Formally</a:t>
            </a:r>
          </a:p>
          <a:p>
            <a:pPr lvl="1">
              <a:buNone/>
            </a:pPr>
            <a:r>
              <a:rPr lang="en-US" dirty="0" smtClean="0"/>
              <a:t>	if </a:t>
            </a:r>
            <a:r>
              <a:rPr lang="en-US" b="1" dirty="0" smtClean="0">
                <a:solidFill>
                  <a:schemeClr val="accent1"/>
                </a:solidFill>
              </a:rPr>
              <a:t>S ⇒* </a:t>
            </a:r>
            <a:r>
              <a:rPr lang="en-US" b="1" dirty="0" err="1" smtClean="0">
                <a:solidFill>
                  <a:schemeClr val="accent1"/>
                </a:solidFill>
              </a:rPr>
              <a:t>αAw</a:t>
            </a:r>
            <a:r>
              <a:rPr lang="en-US" dirty="0" smtClean="0"/>
              <a:t> then production </a:t>
            </a:r>
            <a:r>
              <a:rPr lang="en-US" b="1" dirty="0" smtClean="0">
                <a:solidFill>
                  <a:schemeClr val="accent1"/>
                </a:solidFill>
              </a:rPr>
              <a:t>A → </a:t>
            </a:r>
            <a:r>
              <a:rPr lang="el-GR" b="1" dirty="0" smtClean="0">
                <a:solidFill>
                  <a:schemeClr val="accent1"/>
                </a:solidFill>
              </a:rPr>
              <a:t>β</a:t>
            </a:r>
            <a:r>
              <a:rPr lang="en-US" dirty="0" smtClean="0"/>
              <a:t> in the position following </a:t>
            </a:r>
            <a:r>
              <a:rPr lang="en-US" b="1" dirty="0" smtClean="0">
                <a:solidFill>
                  <a:schemeClr val="accent1"/>
                </a:solidFill>
              </a:rPr>
              <a:t>α</a:t>
            </a:r>
            <a:r>
              <a:rPr lang="en-US" dirty="0" smtClean="0"/>
              <a:t> is a handle of </a:t>
            </a:r>
            <a:r>
              <a:rPr lang="en-US" b="1" dirty="0" err="1" smtClean="0">
                <a:solidFill>
                  <a:schemeClr val="accent1"/>
                </a:solidFill>
              </a:rPr>
              <a:t>αAw</a:t>
            </a: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pPr lvl="1">
              <a:buNone/>
            </a:pPr>
            <a:endParaRPr lang="en-US" b="1" dirty="0" smtClean="0">
              <a:solidFill>
                <a:schemeClr val="accent1"/>
              </a:solidFill>
            </a:endParaRPr>
          </a:p>
          <a:p>
            <a:r>
              <a:rPr lang="en-US" dirty="0" smtClean="0"/>
              <a:t>The string </a:t>
            </a:r>
            <a:r>
              <a:rPr lang="en-US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to the right of the handle must contain only terminal symbols</a:t>
            </a:r>
          </a:p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32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971800" y="2743200"/>
            <a:ext cx="3319895" cy="2028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28600"/>
            <a:ext cx="8229600" cy="914400"/>
          </a:xfrm>
        </p:spPr>
        <p:txBody>
          <a:bodyPr>
            <a:normAutofit/>
          </a:bodyPr>
          <a:lstStyle/>
          <a:p>
            <a:r>
              <a:rPr lang="en-US" dirty="0" smtClean="0"/>
              <a:t>Shift-Reduce Parsing</a:t>
            </a:r>
            <a:endParaRPr lang="ur-PK" dirty="0">
              <a:solidFill>
                <a:srgbClr val="FF0000"/>
              </a:solidFill>
              <a:cs typeface="+mn-cs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2400" y="1219200"/>
            <a:ext cx="8839200" cy="5029200"/>
          </a:xfrm>
        </p:spPr>
        <p:txBody>
          <a:bodyPr>
            <a:normAutofit/>
          </a:bodyPr>
          <a:lstStyle/>
          <a:p>
            <a:endParaRPr lang="en-US" dirty="0" smtClean="0"/>
          </a:p>
          <a:p>
            <a:r>
              <a:rPr lang="en-US" b="1" dirty="0" smtClean="0">
                <a:solidFill>
                  <a:schemeClr val="accent1"/>
                </a:solidFill>
              </a:rPr>
              <a:t>Shift-reduce parsing </a:t>
            </a:r>
            <a:r>
              <a:rPr lang="en-US" dirty="0" smtClean="0"/>
              <a:t>is a form of bottom-up parsing in which a stack holds grammar symbols and an input buffer holds the rest of the string to be parsed.</a:t>
            </a:r>
          </a:p>
          <a:p>
            <a:pPr lvl="1"/>
            <a:endParaRPr lang="en-US" dirty="0" smtClean="0"/>
          </a:p>
          <a:p>
            <a:pPr lvl="1"/>
            <a:r>
              <a:rPr lang="en-US" dirty="0" smtClean="0"/>
              <a:t>Handle will always appears at the </a:t>
            </a:r>
            <a:r>
              <a:rPr lang="en-US" b="1" dirty="0" smtClean="0">
                <a:solidFill>
                  <a:schemeClr val="accent1"/>
                </a:solidFill>
              </a:rPr>
              <a:t>top of the stack </a:t>
            </a:r>
            <a:r>
              <a:rPr lang="en-US" dirty="0" smtClean="0"/>
              <a:t>just before it is identified as the handle</a:t>
            </a:r>
          </a:p>
          <a:p>
            <a:endParaRPr lang="en-US" dirty="0" smtClean="0"/>
          </a:p>
          <a:p>
            <a:r>
              <a:rPr lang="en-US" dirty="0" smtClean="0"/>
              <a:t>We use </a:t>
            </a:r>
            <a:r>
              <a:rPr lang="en-US" b="1" dirty="0" smtClean="0">
                <a:solidFill>
                  <a:schemeClr val="accent1"/>
                </a:solidFill>
              </a:rPr>
              <a:t>$</a:t>
            </a:r>
            <a:r>
              <a:rPr lang="en-US" dirty="0" smtClean="0"/>
              <a:t> to mark the bottom of the stack and also the right end of the input.</a:t>
            </a:r>
          </a:p>
          <a:p>
            <a:pPr lvl="1"/>
            <a:r>
              <a:rPr lang="en-US" dirty="0" smtClean="0"/>
              <a:t>Initially, the </a:t>
            </a:r>
            <a:r>
              <a:rPr lang="en-US" b="1" dirty="0" smtClean="0">
                <a:solidFill>
                  <a:schemeClr val="accent1"/>
                </a:solidFill>
              </a:rPr>
              <a:t>stack is empty</a:t>
            </a:r>
            <a:r>
              <a:rPr lang="en-US" dirty="0" smtClean="0"/>
              <a:t> and the string </a:t>
            </a:r>
            <a:r>
              <a:rPr lang="en-US" b="1" i="1" dirty="0" smtClean="0">
                <a:solidFill>
                  <a:schemeClr val="accent1"/>
                </a:solidFill>
              </a:rPr>
              <a:t>w</a:t>
            </a:r>
            <a:r>
              <a:rPr lang="en-US" dirty="0" smtClean="0"/>
              <a:t> is on the </a:t>
            </a:r>
            <a:r>
              <a:rPr lang="en-US" b="1" dirty="0" smtClean="0">
                <a:solidFill>
                  <a:schemeClr val="accent1"/>
                </a:solidFill>
              </a:rPr>
              <a:t>input</a:t>
            </a:r>
            <a:endParaRPr lang="en-US" dirty="0" smtClean="0"/>
          </a:p>
          <a:p>
            <a:pPr lvl="1"/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AD2A1D3-94CF-4BE8-B9A0-75EFE4C74F95}" type="slidenum">
              <a:rPr lang="en-US" smtClean="0"/>
              <a:pPr/>
              <a:t>33</a:t>
            </a:fld>
            <a:endParaRPr lang="en-US" dirty="0"/>
          </a:p>
        </p:txBody>
      </p:sp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590800" y="5715000"/>
            <a:ext cx="2581275" cy="5524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3837"/>
            <a:ext cx="8229600" cy="4525963"/>
          </a:xfrm>
        </p:spPr>
        <p:txBody>
          <a:bodyPr/>
          <a:lstStyle/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l" rtl="0"/>
            <a:endParaRPr lang="en-US" dirty="0" smtClean="0">
              <a:solidFill>
                <a:srgbClr val="FF0000"/>
              </a:solidFill>
            </a:endParaRPr>
          </a:p>
          <a:p>
            <a:pPr algn="ctr" rtl="0">
              <a:buNone/>
            </a:pPr>
            <a:r>
              <a:rPr lang="en-US" sz="4400" b="1" dirty="0" smtClean="0">
                <a:solidFill>
                  <a:srgbClr val="FF0000"/>
                </a:solidFill>
                <a:latin typeface="Arial" pitchFamily="34" charset="0"/>
                <a:cs typeface="Arial" pitchFamily="34" charset="0"/>
              </a:rPr>
              <a:t>Thank You</a:t>
            </a:r>
            <a:endParaRPr lang="ur-PK" sz="4400" b="1" dirty="0"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Aspect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satMod val="270000"/>
              </a:schemeClr>
            </a:gs>
            <a:gs pos="25000">
              <a:schemeClr val="phClr">
                <a:tint val="60000"/>
                <a:satMod val="300000"/>
              </a:schemeClr>
            </a:gs>
            <a:gs pos="100000">
              <a:schemeClr val="phClr">
                <a:tint val="29000"/>
                <a:satMod val="40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5000"/>
                <a:satMod val="155000"/>
              </a:schemeClr>
            </a:gs>
            <a:gs pos="60000">
              <a:schemeClr val="phClr">
                <a:shade val="95000"/>
                <a:satMod val="150000"/>
              </a:schemeClr>
            </a:gs>
            <a:gs pos="100000">
              <a:schemeClr val="phClr">
                <a:tint val="87000"/>
                <a:satMod val="2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atMod val="150000"/>
            </a:schemeClr>
          </a:solidFill>
          <a:prstDash val="solid"/>
        </a:ln>
        <a:ln w="425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65500" dist="38100" dir="5400000" rotWithShape="0">
              <a:srgbClr val="000000">
                <a:alpha val="4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12000000"/>
            </a:lightRig>
          </a:scene3d>
          <a:sp3d prstMaterial="powder">
            <a:bevelT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15329</TotalTime>
  <Words>1603</Words>
  <Application>Microsoft Office PowerPoint</Application>
  <PresentationFormat>On-screen Show (4:3)</PresentationFormat>
  <Paragraphs>361</Paragraphs>
  <Slides>34</Slides>
  <Notes>31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35" baseType="lpstr">
      <vt:lpstr>Office Theme</vt:lpstr>
      <vt:lpstr>Slide 1</vt:lpstr>
      <vt:lpstr>Slide 2</vt:lpstr>
      <vt:lpstr>Over View</vt:lpstr>
      <vt:lpstr>Over View..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Over View...</vt:lpstr>
      <vt:lpstr>Slide 14</vt:lpstr>
      <vt:lpstr>Contents</vt:lpstr>
      <vt:lpstr>Nonrecursive Predictive Parsing</vt:lpstr>
      <vt:lpstr>Nonrecursive Predictive Parsing..</vt:lpstr>
      <vt:lpstr>Nonrecursive Predictive Parsing...</vt:lpstr>
      <vt:lpstr>Nonrecursive Predictive Parsing...</vt:lpstr>
      <vt:lpstr>Nonrecursive Predictive Parsing...</vt:lpstr>
      <vt:lpstr>Nonrecursive Predictive Parsing...</vt:lpstr>
      <vt:lpstr>Nonrecursive Predictive Parsing...</vt:lpstr>
      <vt:lpstr>Error Recover in Predictive Parsing</vt:lpstr>
      <vt:lpstr>Error Recover in Predictive Parsing..</vt:lpstr>
      <vt:lpstr>Error Recover in Predictive Parsing...</vt:lpstr>
      <vt:lpstr>Error Recover in Predictive Parsing...</vt:lpstr>
      <vt:lpstr>Error Recover in Predictive Parsing...</vt:lpstr>
      <vt:lpstr>Bottom-up Parsing</vt:lpstr>
      <vt:lpstr>Reductions</vt:lpstr>
      <vt:lpstr>Reductions..</vt:lpstr>
      <vt:lpstr>Handle Pruning</vt:lpstr>
      <vt:lpstr>Handle Pruning..</vt:lpstr>
      <vt:lpstr>Shift-Reduce Parsing</vt:lpstr>
      <vt:lpstr>Slide 34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Lesson 02</dc:title>
  <dc:subject>Compiler Construction</dc:subject>
  <dc:creator>Bilal Zafar</dc:creator>
  <cp:keywords>Compilers</cp:keywords>
  <cp:lastModifiedBy>NTS</cp:lastModifiedBy>
  <cp:revision>3356</cp:revision>
  <dcterms:created xsi:type="dcterms:W3CDTF">2012-02-27T05:45:45Z</dcterms:created>
  <dcterms:modified xsi:type="dcterms:W3CDTF">2013-12-20T13:41:41Z</dcterms:modified>
  <cp:category>CS</cp:category>
</cp:coreProperties>
</file>