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69" r:id="rId2"/>
    <p:sldId id="262" r:id="rId3"/>
    <p:sldId id="327" r:id="rId4"/>
    <p:sldId id="335" r:id="rId5"/>
    <p:sldId id="334" r:id="rId6"/>
    <p:sldId id="338" r:id="rId7"/>
    <p:sldId id="337" r:id="rId8"/>
    <p:sldId id="326" r:id="rId9"/>
    <p:sldId id="333" r:id="rId10"/>
    <p:sldId id="280" r:id="rId11"/>
    <p:sldId id="340" r:id="rId12"/>
    <p:sldId id="339" r:id="rId13"/>
    <p:sldId id="341" r:id="rId14"/>
    <p:sldId id="343" r:id="rId15"/>
    <p:sldId id="342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1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24/01/1435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24/01/1435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symbol table, which stores information about the entire source program, is used by all phases of the compiler.</a:t>
            </a:r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14</a:t>
            </a:fld>
            <a:endParaRPr lang="ur-P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>
                <a:cs typeface="+mn-cs"/>
              </a:defRPr>
            </a:lvl1pPr>
            <a:lvl2pPr algn="l" rtl="0">
              <a:buFont typeface="Wingdings" pitchFamily="2" charset="2"/>
              <a:buChar char="Ø"/>
              <a:defRPr>
                <a:cs typeface="+mn-cs"/>
              </a:defRPr>
            </a:lvl2pPr>
            <a:lvl3pPr algn="l" rtl="0">
              <a:buFont typeface="Wingdings" pitchFamily="2" charset="2"/>
              <a:buChar char="Ø"/>
              <a:defRPr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02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 program must be translated into a form in which it can be executed by a computer.</a:t>
            </a:r>
          </a:p>
          <a:p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The software systems that do this translation are called </a:t>
            </a:r>
            <a:r>
              <a:rPr lang="en-US" sz="2400" b="1" dirty="0" smtClean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compilers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2800" y="2438400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 flipV="1">
            <a:off x="2286000" y="3086100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2641937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Source Language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0" y="281940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10400" y="2590800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Target Language</a:t>
            </a:r>
            <a:endParaRPr lang="en-US" sz="2000" b="1" dirty="0"/>
          </a:p>
        </p:txBody>
      </p:sp>
      <p:cxnSp>
        <p:nvCxnSpPr>
          <p:cNvPr id="17" name="Straight Arrow Connector 16"/>
          <p:cNvCxnSpPr>
            <a:stCxn id="6" idx="3"/>
          </p:cNvCxnSpPr>
          <p:nvPr/>
        </p:nvCxnSpPr>
        <p:spPr>
          <a:xfrm flipV="1">
            <a:off x="5867400" y="3048000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9600" y="381000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38600" y="4648200"/>
            <a:ext cx="1295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Errors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Interpreters are the common kind of language processor.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smtClean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Interpreter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appears to directly execute the program and provide output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199" y="3635514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57399" y="39403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5800" y="3689628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81399" y="4016514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1799" y="4073604"/>
            <a:ext cx="1295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Output</a:t>
            </a:r>
            <a:endParaRPr lang="en-US" sz="2000" b="1" dirty="0"/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5638799" y="4245114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90999" y="5007114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7599" y="5845314"/>
            <a:ext cx="12953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Error Messages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057399" y="46642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4549914"/>
            <a:ext cx="914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Input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Compiler 		Vs 		Interpreter</a:t>
            </a:r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Pros</a:t>
            </a:r>
          </a:p>
          <a:p>
            <a:pPr lvl="1"/>
            <a:r>
              <a:rPr lang="en-US" altLang="zh-CN" sz="2000" dirty="0" smtClean="0"/>
              <a:t>Less space</a:t>
            </a:r>
          </a:p>
          <a:p>
            <a:pPr lvl="1"/>
            <a:r>
              <a:rPr lang="en-US" altLang="zh-CN" sz="2000" dirty="0" smtClean="0"/>
              <a:t>Fast execution</a:t>
            </a:r>
          </a:p>
          <a:p>
            <a:pPr lvl="1"/>
            <a:endParaRPr lang="en-US" altLang="zh-CN" sz="2000" dirty="0" smtClean="0"/>
          </a:p>
          <a:p>
            <a:r>
              <a:rPr lang="en-US" altLang="zh-CN" sz="2400" dirty="0" smtClean="0"/>
              <a:t>Cons</a:t>
            </a:r>
          </a:p>
          <a:p>
            <a:pPr lvl="1"/>
            <a:r>
              <a:rPr lang="en-US" altLang="zh-CN" sz="2000" dirty="0" smtClean="0"/>
              <a:t>Slow processing</a:t>
            </a:r>
          </a:p>
          <a:p>
            <a:pPr lvl="2"/>
            <a:r>
              <a:rPr lang="en-US" altLang="zh-CN" sz="1800" dirty="0" smtClean="0"/>
              <a:t>Partly Solved</a:t>
            </a:r>
            <a:br>
              <a:rPr lang="en-US" altLang="zh-CN" sz="1800" dirty="0" smtClean="0"/>
            </a:br>
            <a:r>
              <a:rPr lang="en-US" altLang="zh-CN" sz="1800" dirty="0" smtClean="0"/>
              <a:t>(Separate compilation)</a:t>
            </a:r>
          </a:p>
          <a:p>
            <a:pPr lvl="1"/>
            <a:r>
              <a:rPr lang="en-US" altLang="zh-CN" sz="2000" dirty="0" smtClean="0"/>
              <a:t>Debugging</a:t>
            </a:r>
          </a:p>
          <a:p>
            <a:pPr lvl="2"/>
            <a:r>
              <a:rPr lang="en-US" altLang="zh-CN" sz="1800" dirty="0" smtClean="0"/>
              <a:t>Improved thru IDEs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495800" y="2362200"/>
            <a:ext cx="4038600" cy="4267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Easy debugging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Fast Development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for large projects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Requires more space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Slower execution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Interpreter in memory all the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502275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Language </a:t>
            </a:r>
            <a:b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Processing </a:t>
            </a:r>
            <a:b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404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29000" y="15398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19600" y="1235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200" y="930276"/>
            <a:ext cx="2133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15512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22827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Modified Source  Program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419600" y="20732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05200" y="2971801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33800" y="2983211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419600" y="25908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05200" y="43592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95800" y="40544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0" y="3749676"/>
            <a:ext cx="297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Assembly Program 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33800" y="43706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Assembler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0" y="51021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err="1" smtClean="0"/>
              <a:t>Relocatable</a:t>
            </a:r>
            <a:r>
              <a:rPr lang="en-US" sz="2000" b="1" dirty="0" smtClean="0"/>
              <a:t> Machine Code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495800" y="48926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52800" y="5791201"/>
            <a:ext cx="2590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657600" y="5807076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Linker / Loader</a:t>
            </a:r>
            <a:endParaRPr lang="en-US" sz="2400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95800" y="54102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495800" y="3521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895600" y="60960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5924490"/>
            <a:ext cx="2438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Machine Code 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248400" y="5334000"/>
            <a:ext cx="2895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Library File</a:t>
            </a:r>
            <a:br>
              <a:rPr lang="en-US" sz="2000" b="1" dirty="0" smtClean="0"/>
            </a:br>
            <a:r>
              <a:rPr lang="en-US" sz="2000" b="1" dirty="0" err="1" smtClean="0"/>
              <a:t>Relocatable</a:t>
            </a:r>
            <a:r>
              <a:rPr lang="en-US" sz="2000" b="1" dirty="0" smtClean="0"/>
              <a:t> Object Files</a:t>
            </a:r>
            <a:endParaRPr lang="en-US" sz="2000" b="1" dirty="0"/>
          </a:p>
        </p:txBody>
      </p:sp>
      <p:cxnSp>
        <p:nvCxnSpPr>
          <p:cNvPr id="29" name="Straight Arrow Connector 28"/>
          <p:cNvCxnSpPr>
            <a:stCxn id="28" idx="1"/>
          </p:cNvCxnSpPr>
          <p:nvPr/>
        </p:nvCxnSpPr>
        <p:spPr>
          <a:xfrm flipH="1">
            <a:off x="5943600" y="5687943"/>
            <a:ext cx="304800" cy="1794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The Structure of a Compiler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Lexical Analysis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Syntax Analysis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Semantic Analysis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Intermediate  Code Generation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Code Optimization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Code Generation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Symbol-Table Management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Compiler Construction Tools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Evolution of Programming Languages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 of a Compiler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If we open the Compiler Box a little, There are two parts to this mapping.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determines the operations implied by the source program which are recorded in a tree structure.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Synthesis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takes the tree structure and translates the operations therein into the target program.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Analysis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Operations performed</a:t>
            </a:r>
          </a:p>
          <a:p>
            <a:pPr lvl="1"/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Breaks up the source program into pieces </a:t>
            </a: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Imposes a grammatical structure on these pieces</a:t>
            </a: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Then an intermediate representation is created using this structure</a:t>
            </a: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Display error messages (If any)</a:t>
            </a:r>
          </a:p>
          <a:p>
            <a:pPr lvl="1"/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It also collects information about the source program &amp; stores in a data structure called </a:t>
            </a:r>
            <a:r>
              <a:rPr lang="en-US" sz="22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Symbol Table</a:t>
            </a:r>
          </a:p>
          <a:p>
            <a:pPr lvl="1"/>
            <a:endParaRPr lang="en-US" sz="2200" b="1" dirty="0" smtClean="0">
              <a:solidFill>
                <a:schemeClr val="accent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Front End of a Compiler</a:t>
            </a: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Synthes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Operations performed</a:t>
            </a:r>
          </a:p>
          <a:p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It takes the intermediate representation and information from the symbol table as input.</a:t>
            </a:r>
          </a:p>
          <a:p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Constructs the desired target program.</a:t>
            </a:r>
          </a:p>
          <a:p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Back End of a Compiler.</a:t>
            </a: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Compilation Phases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 typical decomposition </a:t>
            </a:r>
            <a:br>
              <a:rPr lang="en-US" sz="2400" dirty="0" smtClean="0"/>
            </a:br>
            <a:r>
              <a:rPr lang="en-US" sz="2400" dirty="0" smtClean="0"/>
              <a:t>of a compiler </a:t>
            </a:r>
            <a:br>
              <a:rPr lang="en-US" sz="2400" dirty="0" smtClean="0"/>
            </a:br>
            <a:r>
              <a:rPr lang="en-US" sz="2400" dirty="0" smtClean="0"/>
              <a:t>can be done </a:t>
            </a:r>
            <a:br>
              <a:rPr lang="en-US" sz="2400" dirty="0" smtClean="0"/>
            </a:br>
            <a:r>
              <a:rPr lang="en-US" sz="2400" dirty="0" smtClean="0"/>
              <a:t>into several phases.</a:t>
            </a: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Lec02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685800"/>
            <a:ext cx="3200400" cy="617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71600" y="3257490"/>
            <a:ext cx="2057400" cy="8573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0" y="348609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Symbol Table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29000" y="1371600"/>
            <a:ext cx="1143000" cy="1828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429000" y="2209800"/>
            <a:ext cx="11430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00" y="2971800"/>
            <a:ext cx="11430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3505200" y="3657600"/>
            <a:ext cx="1143000" cy="76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505200" y="3810000"/>
            <a:ext cx="11430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505200" y="3962400"/>
            <a:ext cx="11430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429000" y="4191000"/>
            <a:ext cx="1219200" cy="1981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Each phase one by one !!!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ets St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18512">
            <a:off x="3581400" y="3200400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Lexical Analysis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Calibri" panose="020F0502020204030204" pitchFamily="34" charset="0"/>
              </a:rPr>
              <a:t>1</a:t>
            </a:r>
            <a:r>
              <a:rPr lang="en-US" sz="2400" baseline="30000" dirty="0" smtClean="0">
                <a:ea typeface="Calibri" panose="020F0502020204030204" pitchFamily="34" charset="0"/>
              </a:rPr>
              <a:t>st</a:t>
            </a:r>
            <a:r>
              <a:rPr lang="en-US" sz="2400" dirty="0" smtClean="0">
                <a:ea typeface="Calibri" panose="020F0502020204030204" pitchFamily="34" charset="0"/>
              </a:rPr>
              <a:t> phase of Compiler, also known as </a:t>
            </a:r>
            <a:r>
              <a:rPr lang="en-US" sz="2200" b="1" dirty="0" smtClean="0">
                <a:solidFill>
                  <a:schemeClr val="tx2"/>
                </a:solidFill>
                <a:ea typeface="Calibri" panose="020F0502020204030204" pitchFamily="34" charset="0"/>
              </a:rPr>
              <a:t>Scanner</a:t>
            </a:r>
            <a:r>
              <a:rPr lang="en-US" sz="2200" dirty="0" smtClean="0">
                <a:ea typeface="Calibri" panose="020F0502020204030204" pitchFamily="34" charset="0"/>
              </a:rPr>
              <a:t>.</a:t>
            </a:r>
          </a:p>
          <a:p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It verifies that input character sequence is lexically valid.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Group characters into meaningful sequence of lexemes.</a:t>
            </a:r>
          </a:p>
          <a:p>
            <a:pPr lvl="1"/>
            <a:endParaRPr lang="en-US" sz="20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For each lexeme, the lexical analyzer produces as output a token of the form</a:t>
            </a:r>
          </a:p>
          <a:p>
            <a:pPr lvl="2"/>
            <a:r>
              <a:rPr lang="en-US" sz="2000" dirty="0" smtClean="0">
                <a:ea typeface="Calibri" panose="020F0502020204030204" pitchFamily="34" charset="0"/>
              </a:rPr>
              <a:t>(token-name, attribute-value)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Discards white space and comments.</a:t>
            </a: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Lexical Analysis..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marL="342900" lvl="2" indent="-342900"/>
            <a:r>
              <a:rPr lang="en-US" sz="2800" dirty="0" smtClean="0">
                <a:ea typeface="Calibri" panose="020F0502020204030204" pitchFamily="34" charset="0"/>
              </a:rPr>
              <a:t>Tokens </a:t>
            </a:r>
            <a:r>
              <a:rPr lang="en-US" sz="1800" dirty="0" smtClean="0">
                <a:ea typeface="Calibri" panose="020F0502020204030204" pitchFamily="34" charset="0"/>
              </a:rPr>
              <a:t>(token-name, attribute-value)</a:t>
            </a:r>
          </a:p>
          <a:p>
            <a:endParaRPr lang="en-US" sz="2800" dirty="0" smtClean="0">
              <a:ea typeface="Calibri" panose="020F0502020204030204" pitchFamily="34" charset="0"/>
            </a:endParaRPr>
          </a:p>
          <a:p>
            <a:pPr lvl="1"/>
            <a:r>
              <a:rPr lang="en-US" sz="2400" dirty="0" smtClean="0"/>
              <a:t>These tokens are passes on to the subsequent phase </a:t>
            </a:r>
            <a:r>
              <a:rPr lang="en-US" sz="2400" dirty="0" err="1" smtClean="0"/>
              <a:t>i.e</a:t>
            </a:r>
            <a:r>
              <a:rPr lang="en-US" sz="2400" dirty="0" smtClean="0"/>
              <a:t> syntax analysis.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Token comprises of following components</a:t>
            </a:r>
            <a:endParaRPr lang="en-US" sz="2200" b="1" dirty="0" smtClean="0">
              <a:solidFill>
                <a:schemeClr val="tx2"/>
              </a:solidFill>
            </a:endParaRPr>
          </a:p>
          <a:p>
            <a:pPr lvl="2"/>
            <a:r>
              <a:rPr lang="en-US" sz="2200" b="1" dirty="0" smtClean="0">
                <a:solidFill>
                  <a:schemeClr val="tx2"/>
                </a:solidFill>
              </a:rPr>
              <a:t>Token- name </a:t>
            </a:r>
            <a:r>
              <a:rPr lang="en-US" sz="2200" dirty="0" smtClean="0"/>
              <a:t>is an abstract symbol that is used during syntax analysis.</a:t>
            </a:r>
          </a:p>
          <a:p>
            <a:pPr lvl="2"/>
            <a:r>
              <a:rPr lang="en-US" sz="2200" b="1" dirty="0" smtClean="0">
                <a:solidFill>
                  <a:schemeClr val="tx2"/>
                </a:solidFill>
              </a:rPr>
              <a:t>Attribute-value</a:t>
            </a:r>
            <a:r>
              <a:rPr lang="en-US" sz="2200" dirty="0" smtClean="0"/>
              <a:t> points to an entry in the symbol table for this token. Information from the symbol-table entry is needed for semantic analysis and code generation.</a:t>
            </a:r>
            <a:endParaRPr lang="en-US" sz="2200" dirty="0" smtClean="0"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Lexical Analysis...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marL="342900" lvl="2" indent="-342900"/>
            <a:r>
              <a:rPr lang="en-US" sz="2800" dirty="0" smtClean="0">
                <a:ea typeface="Calibri" panose="020F0502020204030204" pitchFamily="34" charset="0"/>
              </a:rPr>
              <a:t>Example</a:t>
            </a:r>
          </a:p>
          <a:p>
            <a:pPr lvl="1">
              <a:buNone/>
            </a:pPr>
            <a:r>
              <a:rPr lang="en-US" sz="2400" dirty="0" smtClean="0"/>
              <a:t>			position = initial + rate * 60</a:t>
            </a:r>
          </a:p>
          <a:p>
            <a:pPr lvl="1">
              <a:buNone/>
            </a:pPr>
            <a:endParaRPr lang="en-US" sz="2400" dirty="0" smtClean="0"/>
          </a:p>
          <a:p>
            <a:pPr lvl="2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2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</a:rPr>
              <a:t>			</a:t>
            </a:r>
          </a:p>
          <a:p>
            <a:pPr>
              <a:buNone/>
            </a:pPr>
            <a:r>
              <a:rPr lang="en-US" sz="1000" dirty="0" smtClean="0">
                <a:latin typeface="Arial" panose="020B0604020202020204" pitchFamily="34" charset="0"/>
                <a:ea typeface="Calibri" panose="020F0502020204030204" pitchFamily="34" charset="0"/>
              </a:rPr>
              <a:t>		</a:t>
            </a:r>
          </a:p>
          <a:p>
            <a:r>
              <a:rPr lang="en-US" sz="2400" dirty="0" smtClean="0"/>
              <a:t>After lexical analysis</a:t>
            </a:r>
            <a:r>
              <a:rPr lang="en-US" sz="2000" dirty="0" smtClean="0"/>
              <a:t>	</a:t>
            </a:r>
            <a:r>
              <a:rPr lang="en-US" sz="2800" b="1" dirty="0" smtClean="0">
                <a:solidFill>
                  <a:schemeClr val="tx2"/>
                </a:solidFill>
              </a:rPr>
              <a:t> (</a:t>
            </a:r>
            <a:r>
              <a:rPr lang="en-US" sz="2000" b="1" dirty="0" smtClean="0">
                <a:solidFill>
                  <a:schemeClr val="tx2"/>
                </a:solidFill>
              </a:rPr>
              <a:t>id,1) (=) (id,2) (+) (id,3) (*) (60)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838200" y="2286000"/>
            <a:ext cx="4191000" cy="2971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Lexemes 	</a:t>
            </a:r>
            <a:r>
              <a:rPr kumimoji="0" lang="en-US" altLang="zh-CN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mapped into</a:t>
            </a:r>
            <a:endParaRPr lang="en-US" altLang="zh-CN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		</a:t>
            </a:r>
            <a:r>
              <a:rPr lang="en-US" b="1" dirty="0" smtClean="0">
                <a:solidFill>
                  <a:schemeClr val="tx2"/>
                </a:solidFill>
              </a:rPr>
              <a:t>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=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initial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+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rate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*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60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800600" y="2286000"/>
            <a:ext cx="3200400" cy="2971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Tokens </a:t>
            </a:r>
            <a:endParaRPr lang="en-US" altLang="zh-CN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solidFill>
                  <a:schemeClr val="tx2"/>
                </a:solidFill>
              </a:rPr>
              <a:t>		(</a:t>
            </a:r>
            <a:r>
              <a:rPr lang="en-US" b="1" dirty="0" smtClean="0">
                <a:solidFill>
                  <a:schemeClr val="tx2"/>
                </a:solidFill>
              </a:rPr>
              <a:t>id,1)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(=)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(id,2)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(+)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(id,3)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(*)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>
                <a:solidFill>
                  <a:schemeClr val="tx2"/>
                </a:solidFill>
              </a:rPr>
              <a:t>		(60)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rtl="0"/>
            <a:r>
              <a:rPr lang="en-US" sz="3600" dirty="0" smtClean="0">
                <a:cs typeface="+mn-cs"/>
              </a:rPr>
              <a:t>Translation of (Ex) Assignment Statement</a:t>
            </a:r>
            <a:endParaRPr lang="ur-PK" sz="3600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7" name="Content Placeholder 6" descr="Lec02-03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76400" y="762000"/>
            <a:ext cx="5181599" cy="609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Syntax Analysis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ea typeface="Calibri" panose="020F0502020204030204" pitchFamily="34" charset="0"/>
              </a:rPr>
              <a:t>2</a:t>
            </a:r>
            <a:r>
              <a:rPr lang="en-US" sz="2400" baseline="30000" dirty="0" smtClean="0">
                <a:ea typeface="Calibri" panose="020F0502020204030204" pitchFamily="34" charset="0"/>
              </a:rPr>
              <a:t>nd</a:t>
            </a:r>
            <a:r>
              <a:rPr lang="en-US" sz="2400" dirty="0" smtClean="0">
                <a:ea typeface="Calibri" panose="020F0502020204030204" pitchFamily="34" charset="0"/>
              </a:rPr>
              <a:t> phase of Compiler, also known as </a:t>
            </a:r>
            <a:r>
              <a:rPr lang="en-US" sz="2200" b="1" dirty="0" smtClean="0">
                <a:solidFill>
                  <a:schemeClr val="tx2"/>
                </a:solidFill>
                <a:ea typeface="Calibri" panose="020F0502020204030204" pitchFamily="34" charset="0"/>
              </a:rPr>
              <a:t>Parsing</a:t>
            </a:r>
            <a:r>
              <a:rPr lang="en-US" sz="2200" dirty="0" smtClean="0">
                <a:ea typeface="Calibri" panose="020F0502020204030204" pitchFamily="34" charset="0"/>
              </a:rPr>
              <a:t>.</a:t>
            </a:r>
          </a:p>
          <a:p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The parser uses the first components of the tokens to create a </a:t>
            </a:r>
            <a:r>
              <a:rPr lang="en-US" sz="2200" b="1" dirty="0" smtClean="0">
                <a:solidFill>
                  <a:schemeClr val="tx2"/>
                </a:solidFill>
                <a:ea typeface="Calibri" panose="020F0502020204030204" pitchFamily="34" charset="0"/>
              </a:rPr>
              <a:t>syntax tree</a:t>
            </a:r>
            <a:r>
              <a:rPr lang="en-US" sz="2200" dirty="0" smtClean="0">
                <a:ea typeface="Calibri" panose="020F0502020204030204" pitchFamily="34" charset="0"/>
              </a:rPr>
              <a:t> that depicts the grammatical structure of the token stream.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>
                <a:ea typeface="Calibri" panose="020F0502020204030204" pitchFamily="34" charset="0"/>
              </a:rPr>
              <a:t>In Syntax Tree each interior node represents an operation and the children of the node represent the arguments of the operation.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/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Lec02-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4419600"/>
            <a:ext cx="353291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Semantic Analysis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semantic analyzer uses the syntax tree and the information in the symbol table to check the source program for semantic consistency with the language definition.</a:t>
            </a:r>
            <a:endParaRPr lang="en-US" sz="2200" dirty="0" smtClean="0">
              <a:ea typeface="Calibri" panose="020F0502020204030204" pitchFamily="34" charset="0"/>
            </a:endParaRPr>
          </a:p>
          <a:p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200" dirty="0" smtClean="0"/>
              <a:t>It gathers type information and saves it in either the syntax tree or the symbol table.</a:t>
            </a:r>
          </a:p>
          <a:p>
            <a:pPr lvl="1"/>
            <a:r>
              <a:rPr lang="en-US" sz="2200" dirty="0" smtClean="0"/>
              <a:t>An important part of semantic analysis is type checking.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For example, compiler report an error if a floating-point number is used to index an array.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/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Semantic Analysis..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language specification may permit some type conversions called </a:t>
            </a:r>
            <a:r>
              <a:rPr lang="en-US" sz="2400" b="1" dirty="0" smtClean="0">
                <a:solidFill>
                  <a:schemeClr val="tx2"/>
                </a:solidFill>
              </a:rPr>
              <a:t>coercions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 lvl="1"/>
            <a:r>
              <a:rPr lang="en-US" sz="2200" dirty="0" smtClean="0"/>
              <a:t>For example, a binary arithmetic operator may be applied to either a pair of integers or to a pair of floating-point numbers. </a:t>
            </a:r>
          </a:p>
          <a:p>
            <a:pPr lvl="1"/>
            <a:r>
              <a:rPr lang="en-US" sz="2200" dirty="0" smtClean="0"/>
              <a:t>If the operator is applied to a floating-point number and an integer, the compiler may convert or coerce the integer into a floating-point number.</a:t>
            </a: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endParaRPr lang="en-US" sz="2200" dirty="0" smtClean="0"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1"/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Lec02-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495800"/>
            <a:ext cx="3689966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Intermediate Code Generation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the process of translating a source program into target code, a compiler may construct one or more intermediate representations.</a:t>
            </a:r>
            <a:endParaRPr lang="en-US" sz="2200" dirty="0" smtClean="0">
              <a:ea typeface="Calibri" panose="020F0502020204030204" pitchFamily="34" charset="0"/>
            </a:endParaRPr>
          </a:p>
          <a:p>
            <a:pPr lvl="1"/>
            <a:r>
              <a:rPr lang="en-US" sz="2000" dirty="0" smtClean="0">
                <a:ea typeface="Calibri" panose="020F0502020204030204" pitchFamily="34" charset="0"/>
              </a:rPr>
              <a:t>Ex . Syntax Trees</a:t>
            </a:r>
          </a:p>
          <a:p>
            <a:endParaRPr lang="en-US" sz="2600" dirty="0" smtClean="0"/>
          </a:p>
          <a:p>
            <a:r>
              <a:rPr lang="en-US" sz="2400" dirty="0" smtClean="0"/>
              <a:t>An explicit low-level or machine-like intermediate representation is generated in this phase.</a:t>
            </a:r>
          </a:p>
          <a:p>
            <a:endParaRPr lang="en-US" sz="2400" dirty="0" smtClean="0"/>
          </a:p>
          <a:p>
            <a:r>
              <a:rPr lang="en-US" sz="2400" dirty="0" smtClean="0"/>
              <a:t>For ex a </a:t>
            </a:r>
            <a:r>
              <a:rPr lang="en-US" sz="2400" b="1" dirty="0" smtClean="0">
                <a:solidFill>
                  <a:schemeClr val="tx2"/>
                </a:solidFill>
              </a:rPr>
              <a:t>three-address</a:t>
            </a:r>
            <a:r>
              <a:rPr lang="en-US" sz="2400" dirty="0" smtClean="0"/>
              <a:t> intermediate code which consists of a sequence of assembly-like instructions.</a:t>
            </a:r>
          </a:p>
          <a:p>
            <a:pPr lvl="1"/>
            <a:r>
              <a:rPr lang="en-US" sz="2000" dirty="0" smtClean="0"/>
              <a:t>It contains three operands per instruction.</a:t>
            </a:r>
          </a:p>
          <a:p>
            <a:pPr lvl="1"/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Intermediate Code Generation..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output of the intermediate code generator in our example consists of the three-address code sequence.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Each three-address assignment instruction has at most one operator on the right side.</a:t>
            </a:r>
          </a:p>
          <a:p>
            <a:pPr lvl="1"/>
            <a:r>
              <a:rPr lang="en-US" sz="2000" dirty="0" smtClean="0"/>
              <a:t>The compiler must generate a temporary name to hold the value computed. </a:t>
            </a:r>
          </a:p>
          <a:p>
            <a:pPr lvl="1"/>
            <a:r>
              <a:rPr lang="en-US" sz="2000" dirty="0" smtClean="0"/>
              <a:t>Can have fewer than three operands.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 descr="Lec02-0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2286000"/>
            <a:ext cx="309073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Code Optimization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tx2"/>
                </a:solidFill>
              </a:rPr>
              <a:t>code-optimization</a:t>
            </a:r>
            <a:r>
              <a:rPr lang="en-US" sz="2400" dirty="0" smtClean="0"/>
              <a:t> phase helps to improve the intermediate code so that better target code will be achieved. </a:t>
            </a:r>
          </a:p>
          <a:p>
            <a:endParaRPr lang="en-US" sz="2400" dirty="0" smtClean="0"/>
          </a:p>
          <a:p>
            <a:r>
              <a:rPr lang="en-US" sz="2400" dirty="0" smtClean="0"/>
              <a:t>Result of code optimization phase in our Ex ..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Optimizer can deduce that conversion of 60 from integer to floating point 60.0 can be done once and for all at compile time.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Moreover, t3 is used only once to transmit its value to id1 so the optimizer can transform into the shorter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 descr="Lec02-0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971800"/>
            <a:ext cx="23114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Code Generation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tx2"/>
                </a:solidFill>
              </a:rPr>
              <a:t>code generator </a:t>
            </a:r>
            <a:r>
              <a:rPr lang="en-US" sz="2400" dirty="0" smtClean="0"/>
              <a:t>takes as input an intermediate representation of the source program and maps it into the target language.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For example, using registers R1 and R2, the intermediate code is translated into the machine code</a:t>
            </a:r>
          </a:p>
          <a:p>
            <a:pPr lvl="2">
              <a:buNone/>
            </a:pPr>
            <a:endParaRPr lang="en-US" sz="1600" dirty="0" smtClean="0"/>
          </a:p>
          <a:p>
            <a:pPr lvl="2">
              <a:buNone/>
            </a:pPr>
            <a:r>
              <a:rPr lang="en-US" sz="1600" dirty="0" smtClean="0"/>
              <a:t>LDF 	R2,  id3</a:t>
            </a:r>
          </a:p>
          <a:p>
            <a:pPr lvl="2">
              <a:buNone/>
            </a:pPr>
            <a:r>
              <a:rPr lang="pt-BR" sz="1600" dirty="0" smtClean="0"/>
              <a:t>MULF 	R2,  R2,  #60.0</a:t>
            </a:r>
          </a:p>
          <a:p>
            <a:pPr lvl="2">
              <a:buNone/>
            </a:pPr>
            <a:r>
              <a:rPr lang="pt-BR" sz="1600" dirty="0" smtClean="0"/>
              <a:t>LDF 	R1,  id2</a:t>
            </a:r>
          </a:p>
          <a:p>
            <a:pPr lvl="2">
              <a:buNone/>
            </a:pPr>
            <a:r>
              <a:rPr lang="pt-BR" sz="1600" dirty="0" smtClean="0"/>
              <a:t>ADDF 	R1,  R1,  R2</a:t>
            </a:r>
          </a:p>
          <a:p>
            <a:pPr lvl="2">
              <a:buNone/>
            </a:pPr>
            <a:r>
              <a:rPr lang="en-US" sz="1600" dirty="0" smtClean="0"/>
              <a:t>STF 	id1,  R1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first operand of each instruction specifies a destination. </a:t>
            </a:r>
          </a:p>
          <a:p>
            <a:pPr lvl="1"/>
            <a:r>
              <a:rPr lang="en-US" sz="2000" dirty="0" smtClean="0"/>
              <a:t>The F in each instruction depicts floating-point numbers.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Symbol Table Management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tx2"/>
                </a:solidFill>
              </a:rPr>
              <a:t>symbol table </a:t>
            </a:r>
            <a:r>
              <a:rPr lang="en-US" sz="2400" dirty="0" smtClean="0"/>
              <a:t>is a data structure containing a record for each variable name, with fields for the attributes of the name. 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This data structure should be designed with following privileges</a:t>
            </a:r>
          </a:p>
          <a:p>
            <a:pPr lvl="2"/>
            <a:endParaRPr lang="en-US" sz="1800" dirty="0" smtClean="0"/>
          </a:p>
          <a:p>
            <a:pPr lvl="2"/>
            <a:r>
              <a:rPr lang="en-US" sz="1800" dirty="0" smtClean="0"/>
              <a:t>To allow the compiler to find the record for each name quickly.</a:t>
            </a:r>
          </a:p>
          <a:p>
            <a:pPr lvl="2"/>
            <a:r>
              <a:rPr lang="en-US" sz="1800" dirty="0" smtClean="0"/>
              <a:t>To store or retrieve data from that record quickly.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Compiler Construction Tools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The compiler programmer can use modern software development environments containing tools such as language editors, debuggers, version managers , and so on including some specialized tools.</a:t>
            </a:r>
          </a:p>
          <a:p>
            <a:endParaRPr lang="en-US" sz="2400" dirty="0" smtClean="0"/>
          </a:p>
          <a:p>
            <a:r>
              <a:rPr lang="en-US" sz="2400" dirty="0" smtClean="0"/>
              <a:t>The most successful tools are those that hide the details of the generation algorithm and produce components that can be easily integrated into the remainder of the compiler.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Compiler Construction Tools..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Some common tools are:</a:t>
            </a:r>
          </a:p>
          <a:p>
            <a:pPr marL="914400" lvl="1" indent="-457200">
              <a:buFont typeface="+mj-lt"/>
              <a:buAutoNum type="arabicPeriod"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</a:rPr>
              <a:t>Parser generators </a:t>
            </a:r>
            <a:r>
              <a:rPr lang="en-US" sz="2200" dirty="0" smtClean="0"/>
              <a:t>automatically produce syntax analyzers from a grammatical description of a programming language.</a:t>
            </a:r>
          </a:p>
          <a:p>
            <a:pPr marL="914400" lvl="1" indent="-457200">
              <a:buFont typeface="+mj-lt"/>
              <a:buAutoNum type="arabicPeriod"/>
            </a:pPr>
            <a:endParaRPr lang="en-US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</a:rPr>
              <a:t>Scanner generators </a:t>
            </a:r>
            <a:r>
              <a:rPr lang="en-US" sz="2200" dirty="0" smtClean="0"/>
              <a:t>produce lexical analyzers from a regular-expression description of the tokens of a language. </a:t>
            </a:r>
          </a:p>
          <a:p>
            <a:pPr marL="914400" lvl="1" indent="-457200">
              <a:buFont typeface="+mj-lt"/>
              <a:buAutoNum type="arabicPeriod"/>
            </a:pPr>
            <a:endParaRPr lang="en-US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</a:rPr>
              <a:t>Syntax-directed </a:t>
            </a:r>
            <a:r>
              <a:rPr lang="en-US" sz="2200" b="1" smtClean="0">
                <a:solidFill>
                  <a:schemeClr val="tx2"/>
                </a:solidFill>
              </a:rPr>
              <a:t>translation engines</a:t>
            </a:r>
            <a:r>
              <a:rPr lang="en-US" sz="2200" smtClean="0"/>
              <a:t> </a:t>
            </a:r>
            <a:r>
              <a:rPr lang="en-US" sz="2200" dirty="0" smtClean="0"/>
              <a:t>produce collections of routines for walking a parse tree and generating intermediate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Compiler Construction Tools...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n-US" sz="2200" b="1" dirty="0" smtClean="0">
              <a:solidFill>
                <a:schemeClr val="tx2"/>
              </a:solidFill>
            </a:endParaRPr>
          </a:p>
          <a:p>
            <a:pPr marL="914400" lvl="1" indent="-514350">
              <a:buFont typeface="+mj-lt"/>
              <a:buAutoNum type="arabicPeriod" startAt="4"/>
            </a:pPr>
            <a:r>
              <a:rPr lang="en-US" sz="2200" b="1" dirty="0" smtClean="0">
                <a:solidFill>
                  <a:schemeClr val="tx2"/>
                </a:solidFill>
              </a:rPr>
              <a:t>Code-generators</a:t>
            </a:r>
            <a:r>
              <a:rPr lang="en-US" sz="2200" dirty="0" smtClean="0"/>
              <a:t> produce a code from a collection of rules for translating each operation of the intermediate language into the machine language for a target machine.</a:t>
            </a:r>
          </a:p>
          <a:p>
            <a:pPr marL="914400" lvl="1" indent="-514350">
              <a:buFont typeface="+mj-lt"/>
              <a:buAutoNum type="arabicPeriod" startAt="4"/>
            </a:pPr>
            <a:endParaRPr lang="en-US" sz="2200" dirty="0" smtClean="0"/>
          </a:p>
          <a:p>
            <a:pPr marL="914400" lvl="1" indent="-514350">
              <a:buFont typeface="+mj-lt"/>
              <a:buAutoNum type="arabicPeriod" startAt="4"/>
            </a:pPr>
            <a:r>
              <a:rPr lang="en-US" sz="2200" b="1" dirty="0" smtClean="0">
                <a:solidFill>
                  <a:schemeClr val="tx2"/>
                </a:solidFill>
              </a:rPr>
              <a:t>Data-flow analysis engines</a:t>
            </a:r>
            <a:r>
              <a:rPr lang="en-US" sz="2200" dirty="0" smtClean="0"/>
              <a:t> facilitate the gathering of information about how values are transmitted from one part of a program to each other part. </a:t>
            </a:r>
          </a:p>
          <a:p>
            <a:pPr marL="914400" lvl="1" indent="-514350">
              <a:buFont typeface="+mj-lt"/>
              <a:buAutoNum type="arabicPeriod" startAt="4"/>
            </a:pPr>
            <a:endParaRPr lang="en-US" sz="2200" dirty="0" smtClean="0"/>
          </a:p>
          <a:p>
            <a:pPr marL="914400" lvl="1" indent="-514350">
              <a:buFont typeface="+mj-lt"/>
              <a:buAutoNum type="arabicPeriod" startAt="4"/>
            </a:pPr>
            <a:r>
              <a:rPr lang="en-US" sz="2200" b="1" dirty="0" smtClean="0">
                <a:solidFill>
                  <a:schemeClr val="tx2"/>
                </a:solidFill>
              </a:rPr>
              <a:t>Compiler- construction toolkits</a:t>
            </a:r>
            <a:r>
              <a:rPr lang="en-US" sz="2200" dirty="0" smtClean="0"/>
              <a:t> provide an integrated set of routines for constructing various phases of a compiler.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cs typeface="+mn-cs"/>
              </a:rPr>
              <a:t>Evolution of Programming Languages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Lets have look on the evolution of the programming languages. </a:t>
            </a:r>
          </a:p>
          <a:p>
            <a:pPr marL="514350" indent="-457200"/>
            <a:endParaRPr lang="en-US" sz="2400" dirty="0" smtClean="0"/>
          </a:p>
          <a:p>
            <a:pPr lvl="1"/>
            <a:r>
              <a:rPr lang="en-US" sz="2000" dirty="0" smtClean="0"/>
              <a:t>The first electronic computers appeared in the 1940's 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Sequences of O's and 1 's were used that explicitly told the computer what operations to execute and in what order.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operations themselves were very low level: 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i.e</a:t>
            </a:r>
            <a:r>
              <a:rPr lang="en-US" sz="2000" dirty="0" smtClean="0"/>
              <a:t> 	move data from one location to another</a:t>
            </a:r>
          </a:p>
          <a:p>
            <a:pPr lvl="1">
              <a:buNone/>
            </a:pPr>
            <a:r>
              <a:rPr lang="en-US" sz="2000" dirty="0" smtClean="0"/>
              <a:t>			add the contents of two registers</a:t>
            </a:r>
          </a:p>
          <a:p>
            <a:pPr lvl="1">
              <a:buNone/>
            </a:pPr>
            <a:r>
              <a:rPr lang="en-US" sz="2000" dirty="0" smtClean="0"/>
              <a:t>			compare two values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cs typeface="+mn-cs"/>
              </a:rPr>
              <a:t>Evolution of Programming Languages..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The first step towards more people-friendly programming languages was the development of </a:t>
            </a:r>
            <a:r>
              <a:rPr lang="en-US" sz="2400" b="1" dirty="0" smtClean="0">
                <a:solidFill>
                  <a:schemeClr val="tx2"/>
                </a:solidFill>
              </a:rPr>
              <a:t>mnemonic assembly languages </a:t>
            </a:r>
            <a:r>
              <a:rPr lang="en-US" sz="2400" dirty="0" smtClean="0"/>
              <a:t>in the early 1950's.</a:t>
            </a:r>
          </a:p>
          <a:p>
            <a:endParaRPr lang="en-US" sz="2400" dirty="0" smtClean="0"/>
          </a:p>
          <a:p>
            <a:r>
              <a:rPr lang="en-US" sz="2400" dirty="0" smtClean="0"/>
              <a:t>A major step towards higher-level languages was made in the latter half of the 1950's with the development of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Fortran for scientific computation.</a:t>
            </a:r>
          </a:p>
          <a:p>
            <a:pPr lvl="1"/>
            <a:r>
              <a:rPr lang="en-US" sz="2000" dirty="0" smtClean="0"/>
              <a:t>Cobol for business data processing.</a:t>
            </a:r>
          </a:p>
          <a:p>
            <a:pPr lvl="1"/>
            <a:r>
              <a:rPr lang="en-US" sz="2000" dirty="0" smtClean="0"/>
              <a:t>Lisp for symbolic computation.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2899</TotalTime>
  <Words>1295</Words>
  <Application>Microsoft Office PowerPoint</Application>
  <PresentationFormat>On-screen Show (4:3)</PresentationFormat>
  <Paragraphs>329</Paragraphs>
  <Slides>32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Slide 8</vt:lpstr>
      <vt:lpstr>Contents</vt:lpstr>
      <vt:lpstr>Structure of a Compiler</vt:lpstr>
      <vt:lpstr>Analysis</vt:lpstr>
      <vt:lpstr>Synthesis</vt:lpstr>
      <vt:lpstr>Compilation Phases</vt:lpstr>
      <vt:lpstr>Slide 14</vt:lpstr>
      <vt:lpstr>Lexical Analysis</vt:lpstr>
      <vt:lpstr>Lexical Analysis..</vt:lpstr>
      <vt:lpstr>Lexical Analysis...</vt:lpstr>
      <vt:lpstr>Translation of (Ex) Assignment Statement</vt:lpstr>
      <vt:lpstr>Syntax Analysis</vt:lpstr>
      <vt:lpstr>Semantic Analysis</vt:lpstr>
      <vt:lpstr>Semantic Analysis..</vt:lpstr>
      <vt:lpstr>Intermediate Code Generation</vt:lpstr>
      <vt:lpstr>Intermediate Code Generation..</vt:lpstr>
      <vt:lpstr>Code Optimization</vt:lpstr>
      <vt:lpstr>Code Generation</vt:lpstr>
      <vt:lpstr>Symbol Table Management</vt:lpstr>
      <vt:lpstr>Compiler Construction Tools</vt:lpstr>
      <vt:lpstr>Compiler Construction Tools..</vt:lpstr>
      <vt:lpstr>Compiler Construction Tools...</vt:lpstr>
      <vt:lpstr>Evolution of Programming Languages</vt:lpstr>
      <vt:lpstr>Evolution of Programming Languages..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Pie</cp:lastModifiedBy>
  <cp:revision>603</cp:revision>
  <dcterms:created xsi:type="dcterms:W3CDTF">2012-02-27T05:45:45Z</dcterms:created>
  <dcterms:modified xsi:type="dcterms:W3CDTF">2013-11-27T08:25:44Z</dcterms:modified>
  <cp:category>CS</cp:category>
</cp:coreProperties>
</file>