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8"/>
  </p:notesMasterIdLst>
  <p:handoutMasterIdLst>
    <p:handoutMasterId r:id="rId39"/>
  </p:handoutMasterIdLst>
  <p:sldIdLst>
    <p:sldId id="269" r:id="rId2"/>
    <p:sldId id="262" r:id="rId3"/>
    <p:sldId id="686" r:id="rId4"/>
    <p:sldId id="689" r:id="rId5"/>
    <p:sldId id="701" r:id="rId6"/>
    <p:sldId id="704" r:id="rId7"/>
    <p:sldId id="705" r:id="rId8"/>
    <p:sldId id="706" r:id="rId9"/>
    <p:sldId id="712" r:id="rId10"/>
    <p:sldId id="713" r:id="rId11"/>
    <p:sldId id="718" r:id="rId12"/>
    <p:sldId id="719" r:id="rId13"/>
    <p:sldId id="720" r:id="rId14"/>
    <p:sldId id="722" r:id="rId15"/>
    <p:sldId id="723" r:id="rId16"/>
    <p:sldId id="559" r:id="rId17"/>
    <p:sldId id="560" r:id="rId18"/>
    <p:sldId id="729" r:id="rId19"/>
    <p:sldId id="730" r:id="rId20"/>
    <p:sldId id="731" r:id="rId21"/>
    <p:sldId id="732" r:id="rId22"/>
    <p:sldId id="736" r:id="rId23"/>
    <p:sldId id="733" r:id="rId24"/>
    <p:sldId id="734" r:id="rId25"/>
    <p:sldId id="735" r:id="rId26"/>
    <p:sldId id="737" r:id="rId27"/>
    <p:sldId id="738" r:id="rId28"/>
    <p:sldId id="739" r:id="rId29"/>
    <p:sldId id="740" r:id="rId30"/>
    <p:sldId id="744" r:id="rId31"/>
    <p:sldId id="741" r:id="rId32"/>
    <p:sldId id="742" r:id="rId33"/>
    <p:sldId id="743" r:id="rId34"/>
    <p:sldId id="747" r:id="rId35"/>
    <p:sldId id="745" r:id="rId36"/>
    <p:sldId id="287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27" autoAdjust="0"/>
    <p:restoredTop sz="85763" autoAdjust="0"/>
  </p:normalViewPr>
  <p:slideViewPr>
    <p:cSldViewPr>
      <p:cViewPr>
        <p:scale>
          <a:sx n="70" d="100"/>
          <a:sy n="70" d="100"/>
        </p:scale>
        <p:origin x="-1272" y="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15/02/1435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15/02/1435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endParaRPr lang="ur-PK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7C1F-6617-461D-BB78-3FA6470F31F8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SC4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>
            <a:lvl1pPr rtl="0"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953000"/>
          </a:xfrm>
        </p:spPr>
        <p:txBody>
          <a:bodyPr/>
          <a:lstStyle>
            <a:lvl1pPr algn="l" rtl="0">
              <a:buFont typeface="Wingdings" pitchFamily="2" charset="2"/>
              <a:buChar char="Ø"/>
              <a:defRPr sz="2400">
                <a:cs typeface="+mn-cs"/>
              </a:defRPr>
            </a:lvl1pPr>
            <a:lvl2pPr algn="l" rtl="0">
              <a:buFont typeface="Wingdings" pitchFamily="2" charset="2"/>
              <a:buChar char="Ø"/>
              <a:defRPr sz="2200">
                <a:cs typeface="+mn-cs"/>
              </a:defRPr>
            </a:lvl2pPr>
            <a:lvl3pPr algn="l" rtl="0">
              <a:buFont typeface="Wingdings" pitchFamily="2" charset="2"/>
              <a:buChar char="Ø"/>
              <a:defRPr sz="2000">
                <a:cs typeface="+mn-cs"/>
              </a:defRPr>
            </a:lvl3pPr>
            <a:lvl4pPr algn="l" rtl="0">
              <a:buFont typeface="Wingdings" pitchFamily="2" charset="2"/>
              <a:buChar char="Ø"/>
              <a:defRPr>
                <a:cs typeface="+mn-cs"/>
              </a:defRPr>
            </a:lvl4pPr>
            <a:lvl5pPr algn="l" rtl="0">
              <a:buFont typeface="Wingdings" pitchFamily="2" charset="2"/>
              <a:buChar char="Ø"/>
              <a:defRPr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A3B9-D98F-43EB-AA4E-97DDC6366C34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Visual Programming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024187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5240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3801-7B6E-47CD-9630-A2649815D7EE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56CD8-96CC-44C4-A1F4-F8C057DAC1D2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6F48F-9907-4123-81F2-4C5BE6AADBD5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A8DC-3200-44BE-854C-7CFCB872B76A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C558-0715-4CF3-BC93-20ED57D623D6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E286-2A64-44DB-B1BF-E827C4B63D1C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32D44-33BD-46D5-B411-0A778E5FA823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F95C7-4DB6-496D-8FA1-BEFB9BEC715D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1104-C689-4A85-A9A0-5B3E4BBA28E9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F80F3-1BE5-4B78-99D4-3003CD22E4CC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19400" y="6356350"/>
            <a:ext cx="34290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Compiler Construction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Ø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19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16667"/>
          <a:stretch>
            <a:fillRect/>
          </a:stretch>
        </p:blipFill>
        <p:spPr bwMode="auto">
          <a:xfrm>
            <a:off x="5638800" y="2514600"/>
            <a:ext cx="2625072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1"/>
                </a:solidFill>
              </a:rPr>
              <a:t>parse tree </a:t>
            </a:r>
            <a:r>
              <a:rPr lang="en-US" dirty="0" smtClean="0"/>
              <a:t>is a graphical representation of a derivation that filters out the order in which productions are applied to replace non-terminals</a:t>
            </a:r>
          </a:p>
          <a:p>
            <a:endParaRPr lang="en-US" dirty="0" smtClean="0"/>
          </a:p>
          <a:p>
            <a:r>
              <a:rPr lang="en-US" dirty="0" smtClean="0"/>
              <a:t>The leaves of a parse tree are labeled </a:t>
            </a:r>
          </a:p>
          <a:p>
            <a:pPr>
              <a:buNone/>
            </a:pPr>
            <a:r>
              <a:rPr lang="en-US" dirty="0" smtClean="0"/>
              <a:t>	by non-terminals or terminals and, </a:t>
            </a:r>
          </a:p>
          <a:p>
            <a:pPr>
              <a:buNone/>
            </a:pPr>
            <a:r>
              <a:rPr lang="en-US" dirty="0" smtClean="0"/>
              <a:t>	read from </a:t>
            </a:r>
            <a:r>
              <a:rPr lang="en-US" dirty="0" smtClean="0">
                <a:solidFill>
                  <a:schemeClr val="accent1"/>
                </a:solidFill>
              </a:rPr>
              <a:t>left to right</a:t>
            </a:r>
            <a:r>
              <a:rPr lang="en-US" dirty="0" smtClean="0"/>
              <a:t> constitute </a:t>
            </a:r>
            <a:br>
              <a:rPr lang="en-US" dirty="0" smtClean="0"/>
            </a:br>
            <a:r>
              <a:rPr lang="en-US" dirty="0" smtClean="0"/>
              <a:t>a sentential form, called the </a:t>
            </a:r>
            <a:br>
              <a:rPr lang="en-US" dirty="0" smtClean="0"/>
            </a:br>
            <a:r>
              <a:rPr lang="en-US" dirty="0" smtClean="0">
                <a:solidFill>
                  <a:schemeClr val="accent1"/>
                </a:solidFill>
              </a:rPr>
              <a:t>yield</a:t>
            </a:r>
            <a:r>
              <a:rPr lang="en-US" dirty="0" smtClean="0"/>
              <a:t> or frontier of the tree.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A grammar that produces more than one parse tree for some sentence is said to be </a:t>
            </a:r>
            <a:r>
              <a:rPr lang="en-US" b="1" dirty="0" smtClean="0">
                <a:solidFill>
                  <a:schemeClr val="accent1"/>
                </a:solidFill>
              </a:rPr>
              <a:t>ambiguous</a:t>
            </a:r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Alternatively, an ambiguous grammar is one that produces more than one leftmost derivation or more than one rightmost derivation for the same sentence.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Ex Grammar 	 </a:t>
            </a:r>
            <a:r>
              <a:rPr lang="en-US" dirty="0" smtClean="0">
                <a:solidFill>
                  <a:schemeClr val="accent1"/>
                </a:solidFill>
              </a:rPr>
              <a:t>E → E + E | E * E | ( E ) | id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It is ambiguous because we have seen two parse trees for </a:t>
            </a:r>
            <a:r>
              <a:rPr lang="en-US" b="1" dirty="0" smtClean="0">
                <a:solidFill>
                  <a:schemeClr val="accent1"/>
                </a:solidFill>
              </a:rPr>
              <a:t>id + id * id</a:t>
            </a:r>
            <a:r>
              <a:rPr lang="en-US" dirty="0" smtClean="0"/>
              <a:t> 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An ambiguous grammar can be rewritten to eliminate the ambiguity.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Ex. Eliminating the ambiguity from the following </a:t>
            </a:r>
            <a:r>
              <a:rPr lang="en-US" b="1" dirty="0" smtClean="0">
                <a:solidFill>
                  <a:schemeClr val="accent1"/>
                </a:solidFill>
              </a:rPr>
              <a:t>dangling-else</a:t>
            </a:r>
            <a:r>
              <a:rPr lang="en-US" dirty="0" smtClean="0"/>
              <a:t> grammar: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Compound conditional statement</a:t>
            </a:r>
          </a:p>
          <a:p>
            <a:pPr lvl="2">
              <a:buNone/>
            </a:pPr>
            <a:r>
              <a:rPr lang="en-US" sz="2400" b="1" dirty="0" smtClean="0">
                <a:solidFill>
                  <a:schemeClr val="accent1"/>
                </a:solidFill>
              </a:rPr>
              <a:t>	if </a:t>
            </a:r>
            <a:r>
              <a:rPr lang="en-US" sz="2400" dirty="0" smtClean="0">
                <a:solidFill>
                  <a:schemeClr val="accent1"/>
                </a:solidFill>
              </a:rPr>
              <a:t>E</a:t>
            </a:r>
            <a:r>
              <a:rPr lang="en-US" sz="2400" baseline="-25000" dirty="0" smtClean="0">
                <a:solidFill>
                  <a:schemeClr val="accent1"/>
                </a:solidFill>
              </a:rPr>
              <a:t>1</a:t>
            </a:r>
            <a:r>
              <a:rPr lang="en-US" sz="2400" b="1" dirty="0" smtClean="0">
                <a:solidFill>
                  <a:schemeClr val="accent1"/>
                </a:solidFill>
              </a:rPr>
              <a:t> then </a:t>
            </a:r>
            <a:r>
              <a:rPr lang="en-US" sz="2400" dirty="0" smtClean="0">
                <a:solidFill>
                  <a:schemeClr val="accent1"/>
                </a:solidFill>
              </a:rPr>
              <a:t>S</a:t>
            </a:r>
            <a:r>
              <a:rPr lang="en-US" sz="2400" baseline="-25000" dirty="0" smtClean="0">
                <a:solidFill>
                  <a:schemeClr val="accent1"/>
                </a:solidFill>
              </a:rPr>
              <a:t>1</a:t>
            </a:r>
            <a:r>
              <a:rPr lang="en-US" sz="2400" b="1" dirty="0" smtClean="0">
                <a:solidFill>
                  <a:schemeClr val="accent1"/>
                </a:solidFill>
              </a:rPr>
              <a:t> else if </a:t>
            </a:r>
            <a:r>
              <a:rPr lang="en-US" sz="2400" dirty="0" smtClean="0">
                <a:solidFill>
                  <a:schemeClr val="accent1"/>
                </a:solidFill>
              </a:rPr>
              <a:t>E</a:t>
            </a:r>
            <a:r>
              <a:rPr lang="en-US" sz="2400" baseline="-25000" dirty="0" smtClean="0">
                <a:solidFill>
                  <a:schemeClr val="accent1"/>
                </a:solidFill>
              </a:rPr>
              <a:t>2</a:t>
            </a:r>
            <a:r>
              <a:rPr lang="en-US" sz="2400" b="1" dirty="0" smtClean="0">
                <a:solidFill>
                  <a:schemeClr val="accent1"/>
                </a:solidFill>
              </a:rPr>
              <a:t> then </a:t>
            </a:r>
            <a:r>
              <a:rPr lang="en-US" sz="2400" dirty="0" smtClean="0">
                <a:solidFill>
                  <a:schemeClr val="accent1"/>
                </a:solidFill>
              </a:rPr>
              <a:t>S</a:t>
            </a:r>
            <a:r>
              <a:rPr lang="en-US" sz="2400" baseline="-25000" dirty="0" smtClean="0">
                <a:solidFill>
                  <a:schemeClr val="accent1"/>
                </a:solidFill>
              </a:rPr>
              <a:t>2</a:t>
            </a:r>
            <a:r>
              <a:rPr lang="en-US" sz="2400" b="1" dirty="0" smtClean="0">
                <a:solidFill>
                  <a:schemeClr val="accent1"/>
                </a:solidFill>
              </a:rPr>
              <a:t> else </a:t>
            </a:r>
            <a:r>
              <a:rPr lang="en-US" sz="2400" dirty="0" smtClean="0">
                <a:solidFill>
                  <a:schemeClr val="accent1"/>
                </a:solidFill>
              </a:rPr>
              <a:t>S</a:t>
            </a:r>
            <a:r>
              <a:rPr lang="en-US" sz="2400" baseline="-25000" dirty="0" smtClean="0">
                <a:solidFill>
                  <a:schemeClr val="accent1"/>
                </a:solidFill>
              </a:rPr>
              <a:t>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3376613"/>
            <a:ext cx="4783834" cy="104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Rewrite the dangling-else grammar with the idea:</a:t>
            </a:r>
          </a:p>
          <a:p>
            <a:pPr lvl="1"/>
            <a:r>
              <a:rPr lang="en-US" dirty="0" smtClean="0"/>
              <a:t>A statement appearing between a </a:t>
            </a:r>
            <a:r>
              <a:rPr lang="en-US" b="1" dirty="0" smtClean="0">
                <a:solidFill>
                  <a:schemeClr val="accent1"/>
                </a:solidFill>
              </a:rPr>
              <a:t>then</a:t>
            </a:r>
            <a:r>
              <a:rPr lang="en-US" dirty="0" smtClean="0"/>
              <a:t> and an </a:t>
            </a:r>
            <a:r>
              <a:rPr lang="en-US" b="1" dirty="0" smtClean="0">
                <a:solidFill>
                  <a:schemeClr val="accent1"/>
                </a:solidFill>
              </a:rPr>
              <a:t>else</a:t>
            </a:r>
            <a:r>
              <a:rPr lang="en-US" dirty="0" smtClean="0"/>
              <a:t> must be </a:t>
            </a:r>
            <a:r>
              <a:rPr lang="en-US" b="1" i="1" dirty="0" smtClean="0"/>
              <a:t>matched</a:t>
            </a:r>
            <a:r>
              <a:rPr lang="en-US" dirty="0" smtClean="0"/>
              <a:t> that is, the interior statement must not end with an unmatched or open </a:t>
            </a:r>
            <a:r>
              <a:rPr lang="en-US" b="1" dirty="0" smtClean="0">
                <a:solidFill>
                  <a:schemeClr val="accent1"/>
                </a:solidFill>
              </a:rPr>
              <a:t>then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A matched statement is either an </a:t>
            </a:r>
            <a:r>
              <a:rPr lang="en-US" b="1" dirty="0" smtClean="0">
                <a:solidFill>
                  <a:schemeClr val="accent1"/>
                </a:solidFill>
              </a:rPr>
              <a:t>if-then-else</a:t>
            </a:r>
            <a:r>
              <a:rPr lang="en-US" dirty="0" smtClean="0"/>
              <a:t> statement containing no open statements or it is any other kind of unconditional statement.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l="2087"/>
          <a:stretch>
            <a:fillRect/>
          </a:stretch>
        </p:blipFill>
        <p:spPr bwMode="auto">
          <a:xfrm>
            <a:off x="1066800" y="4114800"/>
            <a:ext cx="7150768" cy="1982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grammar is left recursive if it has a non-terminal </a:t>
            </a:r>
            <a:r>
              <a:rPr lang="en-US" b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 such that there is a derivation </a:t>
            </a:r>
            <a:r>
              <a:rPr lang="en-US" b="1" dirty="0" smtClean="0">
                <a:solidFill>
                  <a:schemeClr val="accent1"/>
                </a:solidFill>
              </a:rPr>
              <a:t>A  ⇒</a:t>
            </a:r>
            <a:r>
              <a:rPr lang="en-US" b="1" baseline="30000" dirty="0" smtClean="0">
                <a:solidFill>
                  <a:schemeClr val="accent1"/>
                </a:solidFill>
              </a:rPr>
              <a:t>+</a:t>
            </a:r>
            <a:r>
              <a:rPr lang="en-US" b="1" dirty="0" smtClean="0">
                <a:solidFill>
                  <a:schemeClr val="accent1"/>
                </a:solidFill>
              </a:rPr>
              <a:t>  A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for some string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Top-down parsing methods cannot handle left-recursive grammars, so a transformation is needed to eliminate left recursion.</a:t>
            </a:r>
          </a:p>
          <a:p>
            <a:endParaRPr lang="en-US" dirty="0" smtClean="0"/>
          </a:p>
          <a:p>
            <a:r>
              <a:rPr lang="en-US" dirty="0" smtClean="0"/>
              <a:t>We already seen removal of </a:t>
            </a:r>
            <a:r>
              <a:rPr lang="en-US" b="1" i="1" dirty="0" smtClean="0">
                <a:solidFill>
                  <a:schemeClr val="accent1"/>
                </a:solidFill>
              </a:rPr>
              <a:t>Immediate left recursion </a:t>
            </a:r>
            <a:r>
              <a:rPr lang="en-US" dirty="0" err="1" smtClean="0"/>
              <a:t>i.e</a:t>
            </a:r>
            <a:endParaRPr lang="en-US" dirty="0" smtClean="0"/>
          </a:p>
          <a:p>
            <a:pPr lvl="2">
              <a:buNone/>
            </a:pPr>
            <a:endParaRPr lang="en-US" sz="2200" b="1" dirty="0" smtClean="0">
              <a:solidFill>
                <a:schemeClr val="accent1"/>
              </a:solidFill>
            </a:endParaRPr>
          </a:p>
          <a:p>
            <a:pPr lvl="2">
              <a:buNone/>
            </a:pPr>
            <a:r>
              <a:rPr lang="en-US" sz="2200" b="1" dirty="0" smtClean="0">
                <a:solidFill>
                  <a:schemeClr val="accent1"/>
                </a:solidFill>
              </a:rPr>
              <a:t>A → A</a:t>
            </a:r>
            <a:r>
              <a:rPr lang="el-GR" sz="2200" b="1" dirty="0" smtClean="0">
                <a:solidFill>
                  <a:schemeClr val="accent1"/>
                </a:solidFill>
              </a:rPr>
              <a:t>α</a:t>
            </a:r>
            <a:r>
              <a:rPr lang="en-US" sz="2200" b="1" dirty="0" smtClean="0">
                <a:solidFill>
                  <a:schemeClr val="accent1"/>
                </a:solidFill>
              </a:rPr>
              <a:t> + </a:t>
            </a:r>
            <a:r>
              <a:rPr lang="el-GR" sz="2200" b="1" dirty="0" smtClean="0">
                <a:solidFill>
                  <a:schemeClr val="accent1"/>
                </a:solidFill>
              </a:rPr>
              <a:t>β</a:t>
            </a:r>
            <a:r>
              <a:rPr lang="en-US" sz="2200" b="1" dirty="0" smtClean="0">
                <a:solidFill>
                  <a:schemeClr val="accent1"/>
                </a:solidFill>
              </a:rPr>
              <a:t>			 A → </a:t>
            </a:r>
            <a:r>
              <a:rPr lang="el-GR" sz="2200" b="1" dirty="0" smtClean="0">
                <a:solidFill>
                  <a:schemeClr val="accent1"/>
                </a:solidFill>
              </a:rPr>
              <a:t>β</a:t>
            </a:r>
            <a:r>
              <a:rPr lang="en-US" sz="2200" b="1" i="1" dirty="0" smtClean="0">
                <a:solidFill>
                  <a:schemeClr val="accent1"/>
                </a:solidFill>
              </a:rPr>
              <a:t>A’</a:t>
            </a:r>
          </a:p>
          <a:p>
            <a:pPr lvl="2">
              <a:buNone/>
            </a:pPr>
            <a:r>
              <a:rPr lang="en-US" sz="2200" b="1" i="1" dirty="0" smtClean="0">
                <a:solidFill>
                  <a:schemeClr val="accent1"/>
                </a:solidFill>
              </a:rPr>
              <a:t>					</a:t>
            </a:r>
            <a:r>
              <a:rPr lang="en-US" sz="2200" b="1" dirty="0" smtClean="0">
                <a:solidFill>
                  <a:schemeClr val="accent1"/>
                </a:solidFill>
              </a:rPr>
              <a:t> </a:t>
            </a:r>
            <a:r>
              <a:rPr lang="en-US" sz="2200" b="1" i="1" dirty="0" smtClean="0">
                <a:solidFill>
                  <a:schemeClr val="accent1"/>
                </a:solidFill>
              </a:rPr>
              <a:t>A’</a:t>
            </a:r>
            <a:r>
              <a:rPr lang="en-US" sz="2200" b="1" dirty="0" smtClean="0">
                <a:solidFill>
                  <a:schemeClr val="accent1"/>
                </a:solidFill>
              </a:rPr>
              <a:t> → </a:t>
            </a:r>
            <a:r>
              <a:rPr lang="el-GR" sz="2200" b="1" dirty="0" smtClean="0">
                <a:solidFill>
                  <a:schemeClr val="accent1"/>
                </a:solidFill>
              </a:rPr>
              <a:t>α</a:t>
            </a:r>
            <a:r>
              <a:rPr lang="en-US" sz="2200" b="1" i="1" dirty="0" smtClean="0">
                <a:solidFill>
                  <a:schemeClr val="accent1"/>
                </a:solidFill>
              </a:rPr>
              <a:t>A’ </a:t>
            </a:r>
            <a:r>
              <a:rPr lang="en-US" sz="2200" b="1" dirty="0" smtClean="0">
                <a:solidFill>
                  <a:schemeClr val="accent1"/>
                </a:solidFill>
              </a:rPr>
              <a:t>|</a:t>
            </a:r>
            <a:r>
              <a:rPr lang="en-US" sz="2200" b="1" i="1" dirty="0" smtClean="0">
                <a:solidFill>
                  <a:schemeClr val="accent1"/>
                </a:solidFill>
              </a:rPr>
              <a:t> ɛ</a:t>
            </a:r>
          </a:p>
          <a:p>
            <a:pPr lvl="2">
              <a:buNone/>
            </a:pPr>
            <a:endParaRPr lang="en-US" sz="22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Generic Method</a:t>
            </a:r>
          </a:p>
          <a:p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A → A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 | A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b="1" dirty="0" smtClean="0">
                <a:solidFill>
                  <a:schemeClr val="accent1"/>
                </a:solidFill>
              </a:rPr>
              <a:t> | … | A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baseline="-25000" dirty="0" smtClean="0">
                <a:solidFill>
                  <a:schemeClr val="accent1"/>
                </a:solidFill>
              </a:rPr>
              <a:t>m</a:t>
            </a:r>
            <a:r>
              <a:rPr lang="en-US" b="1" dirty="0" smtClean="0">
                <a:solidFill>
                  <a:schemeClr val="accent1"/>
                </a:solidFill>
              </a:rPr>
              <a:t> |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 |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baseline="-25000" dirty="0" smtClean="0">
                <a:solidFill>
                  <a:schemeClr val="accent1"/>
                </a:solidFill>
              </a:rPr>
              <a:t>2 </a:t>
            </a:r>
            <a:r>
              <a:rPr lang="en-US" b="1" dirty="0" smtClean="0">
                <a:solidFill>
                  <a:schemeClr val="accent1"/>
                </a:solidFill>
              </a:rPr>
              <a:t>| … |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baseline="-25000" dirty="0" smtClean="0">
                <a:solidFill>
                  <a:schemeClr val="accent1"/>
                </a:solidFill>
              </a:rPr>
              <a:t>n</a:t>
            </a:r>
          </a:p>
          <a:p>
            <a:pPr>
              <a:buNone/>
            </a:pPr>
            <a:endParaRPr lang="en-US" b="1" baseline="-25000" dirty="0" smtClean="0">
              <a:solidFill>
                <a:schemeClr val="accent1"/>
              </a:solidFill>
            </a:endParaRPr>
          </a:p>
          <a:p>
            <a:r>
              <a:rPr lang="en-US" dirty="0" smtClean="0"/>
              <a:t>Then the equivalent non-recursive grammar is</a:t>
            </a:r>
          </a:p>
          <a:p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A →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i="1" dirty="0" smtClean="0">
                <a:solidFill>
                  <a:schemeClr val="accent1"/>
                </a:solidFill>
              </a:rPr>
              <a:t>A’</a:t>
            </a:r>
            <a:r>
              <a:rPr lang="en-US" b="1" dirty="0" smtClean="0">
                <a:solidFill>
                  <a:schemeClr val="accent1"/>
                </a:solidFill>
              </a:rPr>
              <a:t> |</a:t>
            </a:r>
            <a:r>
              <a:rPr lang="el-GR" b="1" dirty="0" smtClean="0">
                <a:solidFill>
                  <a:schemeClr val="accent1"/>
                </a:solidFill>
              </a:rPr>
              <a:t> β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b="1" i="1" dirty="0" smtClean="0">
                <a:solidFill>
                  <a:schemeClr val="accent1"/>
                </a:solidFill>
              </a:rPr>
              <a:t>A’</a:t>
            </a:r>
            <a:r>
              <a:rPr lang="en-US" b="1" dirty="0" smtClean="0">
                <a:solidFill>
                  <a:schemeClr val="accent1"/>
                </a:solidFill>
              </a:rPr>
              <a:t> | …  |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baseline="-25000" dirty="0" err="1" smtClean="0">
                <a:solidFill>
                  <a:schemeClr val="accent1"/>
                </a:solidFill>
              </a:rPr>
              <a:t>n</a:t>
            </a:r>
            <a:r>
              <a:rPr lang="en-US" b="1" i="1" dirty="0" err="1" smtClean="0">
                <a:solidFill>
                  <a:schemeClr val="accent1"/>
                </a:solidFill>
              </a:rPr>
              <a:t>A</a:t>
            </a:r>
            <a:r>
              <a:rPr lang="en-US" b="1" i="1" dirty="0" smtClean="0">
                <a:solidFill>
                  <a:schemeClr val="accent1"/>
                </a:solidFill>
              </a:rPr>
              <a:t>’ 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</a:t>
            </a:r>
            <a:r>
              <a:rPr lang="en-US" b="1" i="1" dirty="0" smtClean="0">
                <a:solidFill>
                  <a:schemeClr val="accent1"/>
                </a:solidFill>
              </a:rPr>
              <a:t>A’</a:t>
            </a:r>
            <a:r>
              <a:rPr lang="en-US" b="1" dirty="0" smtClean="0">
                <a:solidFill>
                  <a:schemeClr val="accent1"/>
                </a:solidFill>
              </a:rPr>
              <a:t> →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i="1" dirty="0" smtClean="0">
                <a:solidFill>
                  <a:schemeClr val="accent1"/>
                </a:solidFill>
              </a:rPr>
              <a:t>A’</a:t>
            </a:r>
            <a:r>
              <a:rPr lang="en-US" b="1" dirty="0" smtClean="0">
                <a:solidFill>
                  <a:schemeClr val="accent1"/>
                </a:solidFill>
              </a:rPr>
              <a:t> |</a:t>
            </a:r>
            <a:r>
              <a:rPr lang="el-GR" b="1" dirty="0" smtClean="0">
                <a:solidFill>
                  <a:schemeClr val="accent1"/>
                </a:solidFill>
              </a:rPr>
              <a:t> α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b="1" i="1" dirty="0" smtClean="0">
                <a:solidFill>
                  <a:schemeClr val="accent1"/>
                </a:solidFill>
              </a:rPr>
              <a:t>A’</a:t>
            </a:r>
            <a:r>
              <a:rPr lang="en-US" b="1" dirty="0" smtClean="0">
                <a:solidFill>
                  <a:schemeClr val="accent1"/>
                </a:solidFill>
              </a:rPr>
              <a:t> | …  |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baseline="-25000" dirty="0" err="1" smtClean="0">
                <a:solidFill>
                  <a:schemeClr val="accent1"/>
                </a:solidFill>
              </a:rPr>
              <a:t>m</a:t>
            </a:r>
            <a:r>
              <a:rPr lang="en-US" b="1" i="1" dirty="0" err="1" smtClean="0">
                <a:solidFill>
                  <a:schemeClr val="accent1"/>
                </a:solidFill>
              </a:rPr>
              <a:t>A</a:t>
            </a:r>
            <a:r>
              <a:rPr lang="en-US" b="1" i="1" dirty="0" smtClean="0">
                <a:solidFill>
                  <a:schemeClr val="accent1"/>
                </a:solidFill>
              </a:rPr>
              <a:t>’ </a:t>
            </a:r>
            <a:r>
              <a:rPr lang="en-US" b="1" dirty="0" smtClean="0">
                <a:solidFill>
                  <a:schemeClr val="accent1"/>
                </a:solidFill>
              </a:rPr>
              <a:t>|</a:t>
            </a:r>
            <a:r>
              <a:rPr lang="en-US" b="1" i="1" dirty="0" smtClean="0">
                <a:solidFill>
                  <a:schemeClr val="accent1"/>
                </a:solidFill>
              </a:rPr>
              <a:t> ɛ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non-terminal A generates the same strings as before but is no longer left recursive.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Left factoring </a:t>
            </a:r>
            <a:r>
              <a:rPr lang="en-US" dirty="0" smtClean="0"/>
              <a:t>is a grammar transformation that is useful for producing a grammar suitable for predictive, or top-down, parsing.</a:t>
            </a:r>
          </a:p>
          <a:p>
            <a:endParaRPr lang="en-US" dirty="0" smtClean="0">
              <a:solidFill>
                <a:schemeClr val="accent1"/>
              </a:solidFill>
            </a:endParaRPr>
          </a:p>
          <a:p>
            <a:pPr lvl="1"/>
            <a:r>
              <a:rPr lang="en-US" dirty="0" smtClean="0"/>
              <a:t>If two productions with the same LHS have their RHS beginning with the same symbol (terminal or non-terminal), then the FIRST sets will not be disjoint so predictive parsing will be impossible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Top down parsing will be more difficult as a longer </a:t>
            </a:r>
            <a:r>
              <a:rPr lang="en-US" dirty="0" err="1" smtClean="0"/>
              <a:t>lookahead</a:t>
            </a:r>
            <a:r>
              <a:rPr lang="en-US" dirty="0" smtClean="0"/>
              <a:t> will be needed to decide which production to use.</a:t>
            </a:r>
            <a:endParaRPr lang="en-US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smtClean="0"/>
              <a:t>Ex.</a:t>
            </a: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endParaRPr lang="en-US" dirty="0" smtClean="0"/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5105400"/>
            <a:ext cx="5374960" cy="99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if </a:t>
            </a:r>
            <a:r>
              <a:rPr lang="en-US" b="1" dirty="0" smtClean="0">
                <a:solidFill>
                  <a:schemeClr val="accent1"/>
                </a:solidFill>
              </a:rPr>
              <a:t>A → </a:t>
            </a:r>
            <a:r>
              <a:rPr lang="el-GR" b="1" dirty="0" smtClean="0">
                <a:solidFill>
                  <a:schemeClr val="accent1"/>
                </a:solidFill>
              </a:rPr>
              <a:t>αβ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 | </a:t>
            </a:r>
            <a:r>
              <a:rPr lang="el-GR" b="1" dirty="0" smtClean="0">
                <a:solidFill>
                  <a:schemeClr val="accent1"/>
                </a:solidFill>
              </a:rPr>
              <a:t>αβ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l-GR" b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are two A-productions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Input begins with a nonempty string derived from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endParaRPr lang="en-US" b="1" dirty="0" smtClean="0">
              <a:solidFill>
                <a:schemeClr val="accent1"/>
              </a:solidFill>
            </a:endParaRPr>
          </a:p>
          <a:p>
            <a:pPr lvl="1"/>
            <a:r>
              <a:rPr lang="en-US" dirty="0" smtClean="0"/>
              <a:t>We do not know whether to expand </a:t>
            </a:r>
            <a:r>
              <a:rPr lang="en-US" b="1" dirty="0" smtClean="0"/>
              <a:t>A</a:t>
            </a:r>
            <a:r>
              <a:rPr lang="en-US" dirty="0" smtClean="0"/>
              <a:t> to </a:t>
            </a:r>
            <a:r>
              <a:rPr lang="el-GR" b="1" dirty="0" smtClean="0">
                <a:solidFill>
                  <a:schemeClr val="accent1"/>
                </a:solidFill>
              </a:rPr>
              <a:t>αβ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dirty="0" smtClean="0"/>
              <a:t> or </a:t>
            </a:r>
            <a:r>
              <a:rPr lang="el-GR" b="1" dirty="0" smtClean="0">
                <a:solidFill>
                  <a:schemeClr val="accent1"/>
                </a:solidFill>
              </a:rPr>
              <a:t>αβ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However , we may defer the decision by expanding A to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dirty="0" smtClean="0">
                <a:solidFill>
                  <a:schemeClr val="accent1"/>
                </a:solidFill>
              </a:rPr>
              <a:t>A'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After seeing the input derived from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dirty="0" smtClean="0"/>
              <a:t> we expand 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A'</a:t>
            </a:r>
            <a:r>
              <a:rPr lang="en-US" dirty="0" smtClean="0"/>
              <a:t> to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baseline="-25000" dirty="0" smtClean="0">
                <a:solidFill>
                  <a:schemeClr val="accent1"/>
                </a:solidFill>
              </a:rPr>
              <a:t>1  </a:t>
            </a:r>
            <a:r>
              <a:rPr lang="en-US" dirty="0" smtClean="0"/>
              <a:t>or  </a:t>
            </a:r>
            <a:r>
              <a:rPr lang="en-US" b="1" dirty="0" smtClean="0">
                <a:solidFill>
                  <a:schemeClr val="accent1"/>
                </a:solidFill>
              </a:rPr>
              <a:t>A'</a:t>
            </a:r>
            <a:r>
              <a:rPr lang="en-US" dirty="0" smtClean="0"/>
              <a:t> to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dirty="0" smtClean="0"/>
              <a:t>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After removing left-factoring.</a:t>
            </a: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 	A   → 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dirty="0" smtClean="0">
                <a:solidFill>
                  <a:schemeClr val="accent1"/>
                </a:solidFill>
              </a:rPr>
              <a:t> A’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A'  → 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|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l-GR" b="1" dirty="0" smtClean="0">
                <a:solidFill>
                  <a:schemeClr val="accent1"/>
                </a:solidFill>
              </a:rPr>
              <a:t> </a:t>
            </a: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endParaRPr lang="en-US" dirty="0" smtClean="0"/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Top-down parsing </a:t>
            </a:r>
            <a:r>
              <a:rPr lang="en-US" dirty="0" smtClean="0"/>
              <a:t>can be viewed as the problem of constructing a parse tree for the input string, starting from the root and creating the nodes of the parse tree in preorder (DFT).</a:t>
            </a:r>
          </a:p>
          <a:p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smtClean="0">
                <a:solidFill>
                  <a:schemeClr val="accent1"/>
                </a:solidFill>
              </a:rPr>
              <a:t>If this is our grammar then the steps involved in construction of a parse tree are</a:t>
            </a: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endParaRPr lang="en-US" dirty="0" smtClean="0"/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3810000"/>
            <a:ext cx="2819400" cy="1776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Top Down Parsing for </a:t>
            </a:r>
            <a:r>
              <a:rPr lang="en-US" b="1" dirty="0" smtClean="0">
                <a:solidFill>
                  <a:schemeClr val="accent1"/>
                </a:solidFill>
              </a:rPr>
              <a:t>id + id * id</a:t>
            </a: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endParaRPr lang="en-US" dirty="0" smtClean="0"/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854180"/>
            <a:ext cx="8001000" cy="2108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851462"/>
            <a:ext cx="8001000" cy="25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Consider a node labeled </a:t>
            </a:r>
            <a:r>
              <a:rPr lang="en-US" b="1" dirty="0" smtClean="0">
                <a:solidFill>
                  <a:schemeClr val="accent1"/>
                </a:solidFill>
              </a:rPr>
              <a:t>E</a:t>
            </a:r>
            <a:r>
              <a:rPr lang="en-US" b="1" i="1" dirty="0" smtClean="0">
                <a:solidFill>
                  <a:schemeClr val="accent1"/>
                </a:solidFill>
              </a:rPr>
              <a:t>'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At the first </a:t>
            </a:r>
            <a:r>
              <a:rPr lang="en-US" b="1" dirty="0" smtClean="0">
                <a:solidFill>
                  <a:schemeClr val="accent1"/>
                </a:solidFill>
              </a:rPr>
              <a:t>E</a:t>
            </a:r>
            <a:r>
              <a:rPr lang="en-US" b="1" i="1" dirty="0" smtClean="0">
                <a:solidFill>
                  <a:schemeClr val="accent1"/>
                </a:solidFill>
              </a:rPr>
              <a:t>'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node (in preorder) , the production </a:t>
            </a:r>
            <a:r>
              <a:rPr lang="en-US" b="1" dirty="0" smtClean="0">
                <a:solidFill>
                  <a:schemeClr val="accent1"/>
                </a:solidFill>
              </a:rPr>
              <a:t>E’ → +TE’</a:t>
            </a:r>
            <a:r>
              <a:rPr lang="en-US" dirty="0" smtClean="0"/>
              <a:t> is chosen; at the second </a:t>
            </a:r>
            <a:r>
              <a:rPr lang="en-US" b="1" dirty="0" smtClean="0">
                <a:solidFill>
                  <a:schemeClr val="accent1"/>
                </a:solidFill>
              </a:rPr>
              <a:t>E’</a:t>
            </a:r>
            <a:r>
              <a:rPr lang="en-US" dirty="0" smtClean="0"/>
              <a:t> node, the production </a:t>
            </a:r>
            <a:r>
              <a:rPr lang="en-US" b="1" dirty="0" smtClean="0">
                <a:solidFill>
                  <a:schemeClr val="accent1"/>
                </a:solidFill>
              </a:rPr>
              <a:t>E’ → ɛ</a:t>
            </a:r>
            <a:r>
              <a:rPr lang="en-US" dirty="0" smtClean="0"/>
              <a:t> is chosen.</a:t>
            </a:r>
          </a:p>
          <a:p>
            <a:pPr lvl="1"/>
            <a:r>
              <a:rPr lang="en-US" dirty="0" smtClean="0"/>
              <a:t>A predictive parser can choose between </a:t>
            </a:r>
            <a:r>
              <a:rPr lang="en-US" b="1" dirty="0" smtClean="0">
                <a:solidFill>
                  <a:schemeClr val="accent1"/>
                </a:solidFill>
              </a:rPr>
              <a:t>E’-productions</a:t>
            </a:r>
            <a:r>
              <a:rPr lang="en-US" dirty="0" smtClean="0"/>
              <a:t> by looking at the </a:t>
            </a:r>
            <a:r>
              <a:rPr lang="en-US" b="1" i="1" dirty="0" smtClean="0">
                <a:solidFill>
                  <a:schemeClr val="accent1"/>
                </a:solidFill>
              </a:rPr>
              <a:t>next input symbol</a:t>
            </a:r>
            <a:r>
              <a:rPr lang="en-US" dirty="0" smtClean="0"/>
              <a:t>.</a:t>
            </a: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endParaRPr lang="en-US" dirty="0" smtClean="0"/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371600"/>
            <a:ext cx="7848600" cy="2685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smtClean="0">
                <a:solidFill>
                  <a:schemeClr val="accent1"/>
                </a:solidFill>
              </a:rPr>
              <a:t>Recursive Descent Parsing</a:t>
            </a:r>
            <a:r>
              <a:rPr lang="en-US" b="1" dirty="0" smtClean="0"/>
              <a:t>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is a </a:t>
            </a:r>
            <a:r>
              <a:rPr lang="en-US" b="1" dirty="0" smtClean="0">
                <a:solidFill>
                  <a:schemeClr val="accent1"/>
                </a:solidFill>
              </a:rPr>
              <a:t>top-down process </a:t>
            </a:r>
            <a:r>
              <a:rPr lang="en-US" dirty="0" smtClean="0"/>
              <a:t>in which the parser attempts to verify that the syntax of the input stream is correct as it is read from left to right.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basic operation necessary for this involves reading characters from the input stream and matching then with terminals from the grammar that describes the syntax of the input.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Recursive descent parsers will look ahead one character and advance the input stream reading pointer when proper matches occur.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Procedure that accomplishes matching and reading process.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variable called 'next' looks ahead and always provides the next character that will be read from the input stream.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55142" y="1828800"/>
            <a:ext cx="5388658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Top Down Parsing</a:t>
            </a:r>
          </a:p>
          <a:p>
            <a:pPr lvl="1"/>
            <a:r>
              <a:rPr lang="en-US" dirty="0" smtClean="0"/>
              <a:t>Recursive Decent Parsing</a:t>
            </a:r>
          </a:p>
          <a:p>
            <a:pPr lvl="1"/>
            <a:r>
              <a:rPr lang="en-US" dirty="0" smtClean="0"/>
              <a:t>FIRST &amp; FOLLOW</a:t>
            </a:r>
          </a:p>
          <a:p>
            <a:pPr lvl="1"/>
            <a:r>
              <a:rPr lang="en-US" dirty="0" smtClean="0"/>
              <a:t>LL(1) Grammars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Non-recursive Predictive Parsing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Error Recovery in Predictive Parsing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Bottom Up Parsing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Reductions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Handle Pruning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Shift-Reduce Parsing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Conflicts During Shift-Reduce Parsing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Introduction to LR Parsing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Recursive Decent Parsing...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What is a 'nice' grammar.?</a:t>
            </a:r>
          </a:p>
          <a:p>
            <a:endParaRPr lang="en-US" dirty="0" smtClean="0"/>
          </a:p>
          <a:p>
            <a:r>
              <a:rPr lang="en-US" dirty="0" smtClean="0"/>
              <a:t>The grammar which has the following properties can be categorized as nice: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 grammar must be deterministic. </a:t>
            </a:r>
          </a:p>
          <a:p>
            <a:pPr lvl="1"/>
            <a:r>
              <a:rPr lang="en-US" dirty="0" smtClean="0"/>
              <a:t>Left recursion should be eliminated.</a:t>
            </a:r>
          </a:p>
          <a:p>
            <a:pPr lvl="1"/>
            <a:r>
              <a:rPr lang="en-US" dirty="0" smtClean="0"/>
              <a:t>It must be left factored.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FIRST &amp; FOLLOW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The construction of both top-down and bottom-up parsers is aided by two functions, </a:t>
            </a:r>
            <a:r>
              <a:rPr lang="en-US" dirty="0" smtClean="0">
                <a:solidFill>
                  <a:schemeClr val="accent1"/>
                </a:solidFill>
              </a:rPr>
              <a:t>FIRST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accent1"/>
                </a:solidFill>
              </a:rPr>
              <a:t>FOLLOW</a:t>
            </a:r>
            <a:r>
              <a:rPr lang="en-US" dirty="0" smtClean="0"/>
              <a:t> associated with a grammar G.</a:t>
            </a:r>
          </a:p>
          <a:p>
            <a:endParaRPr lang="en-US" dirty="0" smtClean="0"/>
          </a:p>
          <a:p>
            <a:r>
              <a:rPr lang="en-US" dirty="0" smtClean="0"/>
              <a:t>During top-down parsing, </a:t>
            </a:r>
            <a:r>
              <a:rPr lang="en-US" dirty="0" smtClean="0">
                <a:solidFill>
                  <a:schemeClr val="accent1"/>
                </a:solidFill>
              </a:rPr>
              <a:t>FIRST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accent1"/>
                </a:solidFill>
              </a:rPr>
              <a:t>FOLLOW</a:t>
            </a:r>
            <a:r>
              <a:rPr lang="en-US" dirty="0" smtClean="0"/>
              <a:t> allows us to choose which production to apply, based on the next input symbol.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During </a:t>
            </a:r>
            <a:r>
              <a:rPr lang="en-US" dirty="0" smtClean="0">
                <a:solidFill>
                  <a:schemeClr val="accent1"/>
                </a:solidFill>
              </a:rPr>
              <a:t>panic-mode error recovery</a:t>
            </a:r>
            <a:r>
              <a:rPr lang="en-US" dirty="0" smtClean="0"/>
              <a:t> sets of tokens produced by </a:t>
            </a:r>
            <a:r>
              <a:rPr lang="en-US" dirty="0" smtClean="0">
                <a:solidFill>
                  <a:schemeClr val="accent1"/>
                </a:solidFill>
              </a:rPr>
              <a:t>FOLLOW</a:t>
            </a:r>
            <a:r>
              <a:rPr lang="en-US" dirty="0" smtClean="0"/>
              <a:t> can be used as synchronizing tokens.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The basic idea is that </a:t>
            </a:r>
            <a:r>
              <a:rPr lang="en-US" dirty="0" smtClean="0">
                <a:solidFill>
                  <a:schemeClr val="accent1"/>
                </a:solidFill>
              </a:rPr>
              <a:t>FIRST(α)</a:t>
            </a:r>
            <a:r>
              <a:rPr lang="en-US" dirty="0" smtClean="0"/>
              <a:t> tells you what the first terminal can be when you fully expand the string </a:t>
            </a:r>
            <a:r>
              <a:rPr lang="en-US" b="1" dirty="0" smtClean="0">
                <a:solidFill>
                  <a:schemeClr val="accent1"/>
                </a:solidFill>
              </a:rPr>
              <a:t>α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accent1"/>
                </a:solidFill>
              </a:rPr>
              <a:t>FOLLOW(A) </a:t>
            </a:r>
            <a:r>
              <a:rPr lang="en-US" dirty="0" smtClean="0"/>
              <a:t>tells what terminals can immediately follow the non-terminal </a:t>
            </a:r>
            <a:r>
              <a:rPr lang="en-US" dirty="0" smtClean="0">
                <a:solidFill>
                  <a:schemeClr val="accent1"/>
                </a:solidFill>
              </a:rPr>
              <a:t>A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FIRST &amp; FOLLOW..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i="1" dirty="0" smtClean="0"/>
              <a:t>FIRST(</a:t>
            </a:r>
            <a:r>
              <a:rPr lang="en-US" b="1" dirty="0" smtClean="0">
                <a:solidFill>
                  <a:schemeClr val="accent1"/>
                </a:solidFill>
              </a:rPr>
              <a:t>A → α</a:t>
            </a:r>
            <a:r>
              <a:rPr lang="en-US" i="1" dirty="0" smtClean="0"/>
              <a:t>) is the set of all terminal symbols </a:t>
            </a:r>
            <a:r>
              <a:rPr lang="en-US" b="1" dirty="0" smtClean="0">
                <a:solidFill>
                  <a:schemeClr val="accent1"/>
                </a:solidFill>
              </a:rPr>
              <a:t>x</a:t>
            </a:r>
            <a:r>
              <a:rPr lang="en-US" i="1" dirty="0" smtClean="0"/>
              <a:t> such that some string of the form </a:t>
            </a:r>
            <a:r>
              <a:rPr lang="en-US" b="1" dirty="0" err="1" smtClean="0">
                <a:solidFill>
                  <a:schemeClr val="accent1"/>
                </a:solidFill>
              </a:rPr>
              <a:t>xβ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i="1" dirty="0" smtClean="0"/>
              <a:t> can be derived from </a:t>
            </a:r>
            <a:r>
              <a:rPr lang="en-US" b="1" dirty="0" smtClean="0">
                <a:solidFill>
                  <a:schemeClr val="accent1"/>
                </a:solidFill>
              </a:rPr>
              <a:t>α</a:t>
            </a:r>
          </a:p>
          <a:p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smtClean="0">
                <a:solidFill>
                  <a:schemeClr val="accent1"/>
                </a:solidFill>
              </a:rPr>
              <a:t>FIRST</a:t>
            </a:r>
            <a:r>
              <a:rPr lang="en-US" dirty="0" smtClean="0">
                <a:solidFill>
                  <a:schemeClr val="accent1"/>
                </a:solidFill>
              </a:rPr>
              <a:t>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For any string </a:t>
            </a:r>
            <a:r>
              <a:rPr lang="en-US" b="1" dirty="0" smtClean="0">
                <a:solidFill>
                  <a:schemeClr val="accent1"/>
                </a:solidFill>
              </a:rPr>
              <a:t>α</a:t>
            </a:r>
            <a:r>
              <a:rPr lang="en-US" dirty="0" smtClean="0"/>
              <a:t> of grammar symbols, we define </a:t>
            </a:r>
            <a:r>
              <a:rPr lang="en-US" b="1" dirty="0" smtClean="0">
                <a:solidFill>
                  <a:schemeClr val="accent1"/>
                </a:solidFill>
              </a:rPr>
              <a:t>FIRST(α)</a:t>
            </a:r>
            <a:r>
              <a:rPr lang="en-US" dirty="0" smtClean="0"/>
              <a:t> to be the set of terminals that occur as the first symbol in a string derived from </a:t>
            </a:r>
            <a:r>
              <a:rPr lang="en-US" b="1" dirty="0" smtClean="0">
                <a:solidFill>
                  <a:schemeClr val="accent1"/>
                </a:solidFill>
              </a:rPr>
              <a:t>α</a:t>
            </a:r>
            <a:r>
              <a:rPr lang="en-US" dirty="0" smtClean="0"/>
              <a:t>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So, if </a:t>
            </a:r>
            <a:r>
              <a:rPr lang="en-US" b="1" dirty="0" smtClean="0">
                <a:solidFill>
                  <a:schemeClr val="accent1"/>
                </a:solidFill>
              </a:rPr>
              <a:t>α⇒*</a:t>
            </a:r>
            <a:r>
              <a:rPr lang="en-US" b="1" dirty="0" err="1" smtClean="0">
                <a:solidFill>
                  <a:schemeClr val="accent1"/>
                </a:solidFill>
              </a:rPr>
              <a:t>xβ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for </a:t>
            </a:r>
            <a:r>
              <a:rPr lang="en-US" b="1" dirty="0" smtClean="0">
                <a:solidFill>
                  <a:schemeClr val="accent1"/>
                </a:solidFill>
              </a:rPr>
              <a:t>x</a:t>
            </a:r>
            <a:r>
              <a:rPr lang="en-US" dirty="0" smtClean="0"/>
              <a:t> a terminal and </a:t>
            </a:r>
            <a:r>
              <a:rPr lang="en-US" b="1" dirty="0" smtClean="0">
                <a:solidFill>
                  <a:schemeClr val="accent1"/>
                </a:solidFill>
              </a:rPr>
              <a:t>β</a:t>
            </a:r>
            <a:r>
              <a:rPr lang="en-US" dirty="0" smtClean="0"/>
              <a:t> a string, then </a:t>
            </a:r>
            <a:r>
              <a:rPr lang="en-US" b="1" dirty="0" smtClean="0">
                <a:solidFill>
                  <a:schemeClr val="accent1"/>
                </a:solidFill>
              </a:rPr>
              <a:t>x</a:t>
            </a:r>
            <a:r>
              <a:rPr lang="en-US" dirty="0" smtClean="0"/>
              <a:t> is in </a:t>
            </a:r>
            <a:r>
              <a:rPr lang="en-US" b="1" dirty="0" smtClean="0">
                <a:solidFill>
                  <a:schemeClr val="accent1"/>
                </a:solidFill>
              </a:rPr>
              <a:t>FIRST(α)</a:t>
            </a:r>
            <a:r>
              <a:rPr lang="en-US" dirty="0" smtClean="0"/>
              <a:t>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 addition if </a:t>
            </a:r>
            <a:r>
              <a:rPr lang="en-US" b="1" dirty="0" smtClean="0">
                <a:solidFill>
                  <a:schemeClr val="accent1"/>
                </a:solidFill>
              </a:rPr>
              <a:t>α⇒*ε</a:t>
            </a:r>
            <a:r>
              <a:rPr lang="en-US" dirty="0" smtClean="0"/>
              <a:t> then </a:t>
            </a:r>
            <a:r>
              <a:rPr lang="en-US" b="1" dirty="0" smtClean="0">
                <a:solidFill>
                  <a:schemeClr val="accent1"/>
                </a:solidFill>
              </a:rPr>
              <a:t>ε</a:t>
            </a:r>
            <a:r>
              <a:rPr lang="en-US" dirty="0" smtClean="0"/>
              <a:t> is in </a:t>
            </a:r>
            <a:r>
              <a:rPr lang="en-US" b="1" dirty="0" smtClean="0">
                <a:solidFill>
                  <a:schemeClr val="accent1"/>
                </a:solidFill>
              </a:rPr>
              <a:t>FIRST(α)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FIRST &amp; FOLLOW...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i="1" dirty="0" smtClean="0"/>
              <a:t>The </a:t>
            </a:r>
            <a:r>
              <a:rPr lang="en-US" b="1" i="1" dirty="0" smtClean="0"/>
              <a:t>follow set</a:t>
            </a:r>
            <a:r>
              <a:rPr lang="en-US" i="1" dirty="0" smtClean="0"/>
              <a:t> for the non-terminal </a:t>
            </a:r>
            <a:r>
              <a:rPr lang="en-US" b="1" i="1" dirty="0" smtClean="0">
                <a:solidFill>
                  <a:schemeClr val="accent1"/>
                </a:solidFill>
              </a:rPr>
              <a:t>A</a:t>
            </a:r>
            <a:r>
              <a:rPr lang="en-US" i="1" dirty="0" smtClean="0"/>
              <a:t> is the set of all terminals </a:t>
            </a:r>
            <a:r>
              <a:rPr lang="en-US" b="1" dirty="0" smtClean="0">
                <a:solidFill>
                  <a:schemeClr val="accent1"/>
                </a:solidFill>
              </a:rPr>
              <a:t>x</a:t>
            </a:r>
            <a:r>
              <a:rPr lang="en-US" i="1" dirty="0" smtClean="0"/>
              <a:t> for which some string 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</a:rPr>
              <a:t>αAxβ</a:t>
            </a:r>
            <a:r>
              <a:rPr lang="en-US" i="1" dirty="0" smtClean="0"/>
              <a:t> can be derived from the starting symbol </a:t>
            </a:r>
            <a:r>
              <a:rPr lang="en-US" b="1" i="1" dirty="0" smtClean="0">
                <a:solidFill>
                  <a:schemeClr val="accent1"/>
                </a:solidFill>
              </a:rPr>
              <a:t>S</a:t>
            </a:r>
            <a:r>
              <a:rPr lang="en-US" i="1" dirty="0" smtClean="0"/>
              <a:t> </a:t>
            </a:r>
            <a:endParaRPr lang="en-US" b="1" dirty="0" smtClean="0">
              <a:solidFill>
                <a:schemeClr val="accent1"/>
              </a:solidFill>
            </a:endParaRPr>
          </a:p>
          <a:p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smtClean="0">
                <a:solidFill>
                  <a:schemeClr val="accent1"/>
                </a:solidFill>
              </a:rPr>
              <a:t>FOLLOW</a:t>
            </a:r>
            <a:r>
              <a:rPr lang="en-US" dirty="0" smtClean="0">
                <a:solidFill>
                  <a:schemeClr val="accent1"/>
                </a:solidFill>
              </a:rPr>
              <a:t>:</a:t>
            </a:r>
          </a:p>
          <a:p>
            <a:pPr lvl="1"/>
            <a:r>
              <a:rPr lang="en-US" dirty="0" smtClean="0"/>
              <a:t>For any non-terminal </a:t>
            </a:r>
            <a:r>
              <a:rPr lang="en-US" b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FOLLOW(A)</a:t>
            </a:r>
            <a:r>
              <a:rPr lang="en-US" dirty="0" smtClean="0"/>
              <a:t> is the set of terminals </a:t>
            </a:r>
            <a:r>
              <a:rPr lang="en-US" b="1" dirty="0" smtClean="0">
                <a:solidFill>
                  <a:schemeClr val="accent1"/>
                </a:solidFill>
              </a:rPr>
              <a:t>x</a:t>
            </a:r>
            <a:r>
              <a:rPr lang="en-US" dirty="0" smtClean="0"/>
              <a:t> that can appear immediately to the right of </a:t>
            </a:r>
            <a:r>
              <a:rPr lang="en-US" b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 in a sentential form.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Formally, it is the set of terminals </a:t>
            </a:r>
            <a:r>
              <a:rPr lang="en-US" b="1" dirty="0" smtClean="0">
                <a:solidFill>
                  <a:schemeClr val="accent1"/>
                </a:solidFill>
              </a:rPr>
              <a:t>x</a:t>
            </a:r>
            <a:r>
              <a:rPr lang="en-US" dirty="0" smtClean="0"/>
              <a:t> such that </a:t>
            </a:r>
            <a:r>
              <a:rPr lang="en-US" b="1" dirty="0" smtClean="0">
                <a:solidFill>
                  <a:schemeClr val="accent1"/>
                </a:solidFill>
              </a:rPr>
              <a:t>S⇒*</a:t>
            </a:r>
            <a:r>
              <a:rPr lang="en-US" b="1" dirty="0" err="1" smtClean="0">
                <a:solidFill>
                  <a:schemeClr val="accent1"/>
                </a:solidFill>
              </a:rPr>
              <a:t>αAxβ</a:t>
            </a:r>
            <a:r>
              <a:rPr lang="en-US" dirty="0" smtClean="0"/>
              <a:t>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 addition, if </a:t>
            </a:r>
            <a:r>
              <a:rPr lang="en-US" b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 can be the rightmost symbol in a sentential form, the end marker </a:t>
            </a:r>
            <a:r>
              <a:rPr lang="en-US" b="1" dirty="0" smtClean="0">
                <a:solidFill>
                  <a:schemeClr val="accent1"/>
                </a:solidFill>
              </a:rPr>
              <a:t>$</a:t>
            </a:r>
            <a:r>
              <a:rPr lang="en-US" dirty="0" smtClean="0"/>
              <a:t> is in </a:t>
            </a:r>
            <a:r>
              <a:rPr lang="en-US" b="1" dirty="0" smtClean="0">
                <a:solidFill>
                  <a:schemeClr val="accent1"/>
                </a:solidFill>
              </a:rPr>
              <a:t>FOLLOW(A)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FIRST &amp; FOLLOW...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To compute </a:t>
            </a:r>
            <a:r>
              <a:rPr lang="en-US" b="1" dirty="0" smtClean="0">
                <a:solidFill>
                  <a:schemeClr val="accent1"/>
                </a:solidFill>
              </a:rPr>
              <a:t>FIRST(X)</a:t>
            </a:r>
            <a:r>
              <a:rPr lang="en-US" dirty="0" smtClean="0"/>
              <a:t> for all grammar symbols </a:t>
            </a:r>
            <a:r>
              <a:rPr lang="en-US" b="1" dirty="0" smtClean="0">
                <a:solidFill>
                  <a:schemeClr val="accent1"/>
                </a:solidFill>
              </a:rPr>
              <a:t>X</a:t>
            </a:r>
            <a:r>
              <a:rPr lang="en-US" dirty="0" smtClean="0"/>
              <a:t> apply the following rules until no more terminals or </a:t>
            </a:r>
            <a:r>
              <a:rPr lang="en-US" b="1" dirty="0" smtClean="0">
                <a:solidFill>
                  <a:schemeClr val="accent1"/>
                </a:solidFill>
              </a:rPr>
              <a:t>ɛ</a:t>
            </a:r>
            <a:r>
              <a:rPr lang="en-US" dirty="0" smtClean="0"/>
              <a:t> can be added to any </a:t>
            </a:r>
            <a:r>
              <a:rPr lang="en-US" b="1" dirty="0" smtClean="0">
                <a:solidFill>
                  <a:schemeClr val="accent1"/>
                </a:solidFill>
              </a:rPr>
              <a:t>FIRST </a:t>
            </a:r>
            <a:r>
              <a:rPr lang="en-US" dirty="0" smtClean="0"/>
              <a:t>set</a:t>
            </a:r>
          </a:p>
          <a:p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If </a:t>
            </a:r>
            <a:r>
              <a:rPr lang="en-US" b="1" dirty="0" smtClean="0">
                <a:solidFill>
                  <a:schemeClr val="accent1"/>
                </a:solidFill>
              </a:rPr>
              <a:t>X</a:t>
            </a:r>
            <a:r>
              <a:rPr lang="en-US" dirty="0" smtClean="0"/>
              <a:t> is a terminal then </a:t>
            </a:r>
            <a:r>
              <a:rPr lang="en-US" b="1" dirty="0" smtClean="0">
                <a:solidFill>
                  <a:schemeClr val="accent1"/>
                </a:solidFill>
              </a:rPr>
              <a:t>FIRST(X)={X}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If </a:t>
            </a:r>
            <a:r>
              <a:rPr lang="en-US" b="1" dirty="0" smtClean="0">
                <a:solidFill>
                  <a:schemeClr val="accent1"/>
                </a:solidFill>
              </a:rPr>
              <a:t>X → ε </a:t>
            </a:r>
            <a:r>
              <a:rPr lang="en-US" dirty="0" smtClean="0"/>
              <a:t>is a production, </a:t>
            </a:r>
            <a:r>
              <a:rPr lang="en-US" b="1" dirty="0" smtClean="0">
                <a:solidFill>
                  <a:schemeClr val="accent1"/>
                </a:solidFill>
              </a:rPr>
              <a:t>add ε to FIRST(X)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Initialize </a:t>
            </a:r>
            <a:r>
              <a:rPr lang="en-US" b="1" dirty="0" smtClean="0">
                <a:solidFill>
                  <a:schemeClr val="accent1"/>
                </a:solidFill>
              </a:rPr>
              <a:t>FIRST(X)=φ </a:t>
            </a:r>
            <a:r>
              <a:rPr lang="en-US" dirty="0" smtClean="0"/>
              <a:t>for all non-terminals </a:t>
            </a:r>
            <a:r>
              <a:rPr lang="en-US" b="1" dirty="0" smtClean="0">
                <a:solidFill>
                  <a:schemeClr val="accent1"/>
                </a:solidFill>
              </a:rPr>
              <a:t>X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For each production </a:t>
            </a:r>
            <a:r>
              <a:rPr lang="en-US" b="1" dirty="0" smtClean="0">
                <a:solidFill>
                  <a:schemeClr val="accent1"/>
                </a:solidFill>
              </a:rPr>
              <a:t>X → Y</a:t>
            </a:r>
            <a:r>
              <a:rPr lang="en-US" b="1" baseline="-25000" dirty="0" smtClean="0">
                <a:solidFill>
                  <a:schemeClr val="accent1"/>
                </a:solidFill>
              </a:rPr>
              <a:t>1,</a:t>
            </a:r>
            <a:r>
              <a:rPr lang="en-US" b="1" dirty="0" smtClean="0">
                <a:solidFill>
                  <a:schemeClr val="accent1"/>
                </a:solidFill>
              </a:rPr>
              <a:t> Y</a:t>
            </a:r>
            <a:r>
              <a:rPr lang="en-US" b="1" baseline="-25000" dirty="0" smtClean="0">
                <a:solidFill>
                  <a:schemeClr val="accent1"/>
                </a:solidFill>
              </a:rPr>
              <a:t>2 </a:t>
            </a:r>
            <a:r>
              <a:rPr lang="en-US" b="1" dirty="0" smtClean="0">
                <a:solidFill>
                  <a:schemeClr val="accent1"/>
                </a:solidFill>
              </a:rPr>
              <a:t> ... </a:t>
            </a:r>
            <a:r>
              <a:rPr lang="en-US" b="1" dirty="0" err="1" smtClean="0">
                <a:solidFill>
                  <a:schemeClr val="accent1"/>
                </a:solidFill>
              </a:rPr>
              <a:t>Y</a:t>
            </a:r>
            <a:r>
              <a:rPr lang="en-US" b="1" baseline="-25000" dirty="0" err="1" smtClean="0">
                <a:solidFill>
                  <a:schemeClr val="accent1"/>
                </a:solidFill>
              </a:rPr>
              <a:t>n</a:t>
            </a:r>
            <a:r>
              <a:rPr lang="en-US" dirty="0" smtClean="0"/>
              <a:t> add to </a:t>
            </a:r>
            <a:r>
              <a:rPr lang="en-US" b="1" dirty="0" smtClean="0">
                <a:solidFill>
                  <a:schemeClr val="accent1"/>
                </a:solidFill>
              </a:rPr>
              <a:t>FIRST(X)</a:t>
            </a:r>
            <a:r>
              <a:rPr lang="en-US" dirty="0" smtClean="0"/>
              <a:t> any terminal </a:t>
            </a:r>
            <a:r>
              <a:rPr lang="en-US" b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 satisfying</a:t>
            </a:r>
          </a:p>
          <a:p>
            <a:pPr marL="914400" lvl="1" indent="-457200"/>
            <a:r>
              <a:rPr lang="en-US" b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 is in </a:t>
            </a:r>
            <a:r>
              <a:rPr lang="en-US" b="1" dirty="0" smtClean="0"/>
              <a:t>FIRST(</a:t>
            </a:r>
            <a:r>
              <a:rPr lang="en-US" b="1" dirty="0" smtClean="0">
                <a:solidFill>
                  <a:schemeClr val="accent1"/>
                </a:solidFill>
              </a:rPr>
              <a:t>Y</a:t>
            </a:r>
            <a:r>
              <a:rPr lang="en-US" b="1" baseline="-25000" dirty="0" smtClean="0">
                <a:solidFill>
                  <a:schemeClr val="accent1"/>
                </a:solidFill>
              </a:rPr>
              <a:t>i</a:t>
            </a:r>
            <a:r>
              <a:rPr lang="en-US" b="1" dirty="0" smtClean="0"/>
              <a:t>)</a:t>
            </a:r>
            <a:r>
              <a:rPr lang="en-US" dirty="0" smtClean="0"/>
              <a:t> and</a:t>
            </a:r>
          </a:p>
          <a:p>
            <a:pPr marL="914400" lvl="1" indent="-457200"/>
            <a:r>
              <a:rPr lang="en-US" b="1" dirty="0" smtClean="0">
                <a:solidFill>
                  <a:schemeClr val="accent1"/>
                </a:solidFill>
              </a:rPr>
              <a:t>ε</a:t>
            </a:r>
            <a:r>
              <a:rPr lang="en-US" dirty="0" smtClean="0"/>
              <a:t> is in all previous </a:t>
            </a:r>
            <a:r>
              <a:rPr lang="en-US" b="1" dirty="0" smtClean="0"/>
              <a:t>FIRST(</a:t>
            </a:r>
            <a:r>
              <a:rPr lang="en-US" b="1" dirty="0" err="1" smtClean="0">
                <a:solidFill>
                  <a:schemeClr val="accent1"/>
                </a:solidFill>
              </a:rPr>
              <a:t>Y</a:t>
            </a:r>
            <a:r>
              <a:rPr lang="en-US" b="1" baseline="-25000" dirty="0" err="1" smtClean="0">
                <a:solidFill>
                  <a:schemeClr val="accent1"/>
                </a:solidFill>
              </a:rPr>
              <a:t>j</a:t>
            </a:r>
            <a:r>
              <a:rPr lang="en-US" b="1" dirty="0" smtClean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FIRST &amp; FOLLOW...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 startAt="5"/>
            </a:pPr>
            <a:r>
              <a:rPr lang="en-US" dirty="0" smtClean="0"/>
              <a:t>Repeat this step until nothing is added.</a:t>
            </a:r>
          </a:p>
          <a:p>
            <a:pPr marL="457200" indent="-457200">
              <a:buFont typeface="+mj-lt"/>
              <a:buAutoNum type="arabicPeriod" startAt="5"/>
            </a:pPr>
            <a:endParaRPr lang="en-US" b="1" dirty="0" smtClean="0"/>
          </a:p>
          <a:p>
            <a:pPr marL="457200" indent="-457200">
              <a:buFont typeface="+mj-lt"/>
              <a:buAutoNum type="arabicPeriod" startAt="5"/>
            </a:pPr>
            <a:r>
              <a:rPr lang="en-US" b="1" dirty="0" smtClean="0"/>
              <a:t>FIRST </a:t>
            </a:r>
            <a:r>
              <a:rPr lang="en-US" dirty="0" smtClean="0"/>
              <a:t>of any string </a:t>
            </a:r>
            <a:r>
              <a:rPr lang="en-US" b="1" dirty="0" smtClean="0">
                <a:solidFill>
                  <a:schemeClr val="accent1"/>
                </a:solidFill>
              </a:rPr>
              <a:t>X=X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X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b="1" dirty="0" smtClean="0">
                <a:solidFill>
                  <a:schemeClr val="accent1"/>
                </a:solidFill>
              </a:rPr>
              <a:t>...</a:t>
            </a:r>
            <a:r>
              <a:rPr lang="en-US" b="1" dirty="0" err="1" smtClean="0">
                <a:solidFill>
                  <a:schemeClr val="accent1"/>
                </a:solidFill>
              </a:rPr>
              <a:t>X</a:t>
            </a:r>
            <a:r>
              <a:rPr lang="en-US" b="1" baseline="-25000" dirty="0" err="1" smtClean="0">
                <a:solidFill>
                  <a:schemeClr val="accent1"/>
                </a:solidFill>
              </a:rPr>
              <a:t>n</a:t>
            </a:r>
            <a:r>
              <a:rPr lang="en-US" dirty="0" smtClean="0"/>
              <a:t> is initialized to </a:t>
            </a:r>
            <a:r>
              <a:rPr lang="en-US" dirty="0" smtClean="0">
                <a:solidFill>
                  <a:schemeClr val="accent1"/>
                </a:solidFill>
              </a:rPr>
              <a:t>φ</a:t>
            </a:r>
            <a:r>
              <a:rPr lang="en-US" dirty="0" smtClean="0"/>
              <a:t> and then</a:t>
            </a:r>
          </a:p>
          <a:p>
            <a:pPr marL="914400" lvl="1" indent="-457200"/>
            <a:r>
              <a:rPr lang="en-US" dirty="0" smtClean="0"/>
              <a:t>add to </a:t>
            </a:r>
            <a:r>
              <a:rPr lang="en-US" b="1" dirty="0" smtClean="0"/>
              <a:t>FIRST(X)</a:t>
            </a:r>
            <a:r>
              <a:rPr lang="en-US" dirty="0" smtClean="0"/>
              <a:t> any </a:t>
            </a:r>
            <a:r>
              <a:rPr lang="en-US" b="1" dirty="0" smtClean="0"/>
              <a:t>non-ε symbol </a:t>
            </a:r>
            <a:r>
              <a:rPr lang="en-US" dirty="0" smtClean="0"/>
              <a:t>in </a:t>
            </a:r>
            <a:r>
              <a:rPr lang="en-US" b="1" dirty="0" smtClean="0">
                <a:solidFill>
                  <a:schemeClr val="accent1"/>
                </a:solidFill>
              </a:rPr>
              <a:t>FIRST(X</a:t>
            </a:r>
            <a:r>
              <a:rPr lang="en-US" b="1" baseline="-25000" dirty="0" smtClean="0">
                <a:solidFill>
                  <a:schemeClr val="accent1"/>
                </a:solidFill>
              </a:rPr>
              <a:t>i</a:t>
            </a:r>
            <a:r>
              <a:rPr lang="en-US" b="1" dirty="0" smtClean="0">
                <a:solidFill>
                  <a:schemeClr val="accent1"/>
                </a:solidFill>
              </a:rPr>
              <a:t>)</a:t>
            </a:r>
            <a:r>
              <a:rPr lang="en-US" dirty="0" smtClean="0"/>
              <a:t> if </a:t>
            </a:r>
            <a:r>
              <a:rPr lang="en-US" b="1" dirty="0" smtClean="0">
                <a:solidFill>
                  <a:schemeClr val="accent1"/>
                </a:solidFill>
              </a:rPr>
              <a:t>ε</a:t>
            </a:r>
            <a:r>
              <a:rPr lang="en-US" dirty="0" smtClean="0"/>
              <a:t> is in all previous </a:t>
            </a:r>
            <a:r>
              <a:rPr lang="en-US" b="1" dirty="0" smtClean="0">
                <a:solidFill>
                  <a:schemeClr val="accent1"/>
                </a:solidFill>
              </a:rPr>
              <a:t>FIRST(</a:t>
            </a:r>
            <a:r>
              <a:rPr lang="en-US" b="1" dirty="0" err="1" smtClean="0">
                <a:solidFill>
                  <a:schemeClr val="accent1"/>
                </a:solidFill>
              </a:rPr>
              <a:t>X</a:t>
            </a:r>
            <a:r>
              <a:rPr lang="en-US" b="1" baseline="-25000" dirty="0" err="1" smtClean="0">
                <a:solidFill>
                  <a:schemeClr val="accent1"/>
                </a:solidFill>
              </a:rPr>
              <a:t>j</a:t>
            </a:r>
            <a:r>
              <a:rPr lang="en-US" b="1" dirty="0" smtClean="0">
                <a:solidFill>
                  <a:schemeClr val="accent1"/>
                </a:solidFill>
              </a:rPr>
              <a:t>)</a:t>
            </a:r>
            <a:endParaRPr lang="en-US" dirty="0" smtClean="0"/>
          </a:p>
          <a:p>
            <a:pPr marL="914400" lvl="1" indent="-457200"/>
            <a:r>
              <a:rPr lang="en-US" dirty="0" smtClean="0"/>
              <a:t>add </a:t>
            </a:r>
            <a:r>
              <a:rPr lang="en-US" b="1" dirty="0" smtClean="0">
                <a:solidFill>
                  <a:schemeClr val="accent1"/>
                </a:solidFill>
              </a:rPr>
              <a:t>ε</a:t>
            </a:r>
            <a:r>
              <a:rPr lang="en-US" dirty="0" smtClean="0"/>
              <a:t> to </a:t>
            </a:r>
            <a:r>
              <a:rPr lang="en-US" b="1" dirty="0" smtClean="0"/>
              <a:t>FIRST(X)</a:t>
            </a:r>
            <a:r>
              <a:rPr lang="en-US" dirty="0" smtClean="0"/>
              <a:t> if </a:t>
            </a:r>
            <a:r>
              <a:rPr lang="en-US" b="1" dirty="0" smtClean="0">
                <a:solidFill>
                  <a:schemeClr val="accent1"/>
                </a:solidFill>
              </a:rPr>
              <a:t>ε</a:t>
            </a:r>
            <a:r>
              <a:rPr lang="en-US" dirty="0" smtClean="0"/>
              <a:t> is in every </a:t>
            </a:r>
            <a:r>
              <a:rPr lang="en-US" b="1" dirty="0" smtClean="0">
                <a:solidFill>
                  <a:schemeClr val="accent1"/>
                </a:solidFill>
              </a:rPr>
              <a:t>FIRST(</a:t>
            </a:r>
            <a:r>
              <a:rPr lang="en-US" b="1" dirty="0" err="1" smtClean="0">
                <a:solidFill>
                  <a:schemeClr val="accent1"/>
                </a:solidFill>
              </a:rPr>
              <a:t>X</a:t>
            </a:r>
            <a:r>
              <a:rPr lang="en-US" b="1" baseline="-25000" dirty="0" err="1" smtClean="0">
                <a:solidFill>
                  <a:schemeClr val="accent1"/>
                </a:solidFill>
              </a:rPr>
              <a:t>j</a:t>
            </a:r>
            <a:r>
              <a:rPr lang="en-US" b="1" dirty="0" smtClean="0">
                <a:solidFill>
                  <a:schemeClr val="accent1"/>
                </a:solidFill>
              </a:rPr>
              <a:t>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 particular if </a:t>
            </a:r>
            <a:r>
              <a:rPr lang="en-US" b="1" dirty="0" smtClean="0">
                <a:solidFill>
                  <a:schemeClr val="accent1"/>
                </a:solidFill>
              </a:rPr>
              <a:t>X</a:t>
            </a:r>
            <a:r>
              <a:rPr lang="en-US" dirty="0" smtClean="0"/>
              <a:t> is </a:t>
            </a:r>
            <a:r>
              <a:rPr lang="en-US" b="1" dirty="0" smtClean="0">
                <a:solidFill>
                  <a:schemeClr val="accent1"/>
                </a:solidFill>
              </a:rPr>
              <a:t>ε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FIRST(X)={ε}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FIRST &amp; FOLLOW...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To compute </a:t>
            </a:r>
            <a:r>
              <a:rPr lang="en-US" b="1" dirty="0" smtClean="0">
                <a:solidFill>
                  <a:schemeClr val="accent1"/>
                </a:solidFill>
              </a:rPr>
              <a:t>FOLLOW(X)</a:t>
            </a:r>
            <a:r>
              <a:rPr lang="en-US" dirty="0" smtClean="0"/>
              <a:t> for all non-terminals </a:t>
            </a:r>
            <a:r>
              <a:rPr lang="en-US" b="1" dirty="0" smtClean="0">
                <a:solidFill>
                  <a:schemeClr val="accent1"/>
                </a:solidFill>
              </a:rPr>
              <a:t>X</a:t>
            </a:r>
            <a:r>
              <a:rPr lang="en-US" dirty="0" smtClean="0"/>
              <a:t>, apply the following rules until nothing can be added to any </a:t>
            </a:r>
            <a:r>
              <a:rPr lang="en-US" b="1" dirty="0" smtClean="0">
                <a:solidFill>
                  <a:schemeClr val="accent1"/>
                </a:solidFill>
              </a:rPr>
              <a:t>FOLLOW</a:t>
            </a:r>
            <a:r>
              <a:rPr lang="en-US" dirty="0" smtClean="0"/>
              <a:t> set.</a:t>
            </a:r>
          </a:p>
          <a:p>
            <a:pPr marL="457200" indent="-457200">
              <a:buNone/>
            </a:pPr>
            <a:endParaRPr lang="en-US" dirty="0" smtClean="0"/>
          </a:p>
          <a:p>
            <a:pPr marL="457200" indent="-457200"/>
            <a:r>
              <a:rPr lang="en-US" dirty="0" smtClean="0"/>
              <a:t>Initialize </a:t>
            </a:r>
            <a:r>
              <a:rPr lang="en-US" b="1" dirty="0" smtClean="0">
                <a:solidFill>
                  <a:schemeClr val="accent1"/>
                </a:solidFill>
              </a:rPr>
              <a:t>FOLLOW(S)=$ </a:t>
            </a:r>
            <a:r>
              <a:rPr lang="en-US" dirty="0" smtClean="0"/>
              <a:t>and </a:t>
            </a:r>
            <a:r>
              <a:rPr lang="en-US" b="1" dirty="0" smtClean="0">
                <a:solidFill>
                  <a:schemeClr val="accent1"/>
                </a:solidFill>
              </a:rPr>
              <a:t>FOLLOW(X)=φ </a:t>
            </a:r>
            <a:r>
              <a:rPr lang="en-US" dirty="0" smtClean="0"/>
              <a:t>for all other non-terminals </a:t>
            </a:r>
            <a:r>
              <a:rPr lang="en-US" b="1" dirty="0" smtClean="0">
                <a:solidFill>
                  <a:schemeClr val="accent1"/>
                </a:solidFill>
              </a:rPr>
              <a:t>X</a:t>
            </a:r>
            <a:r>
              <a:rPr lang="en-US" dirty="0" smtClean="0"/>
              <a:t>, and then apply the following 03 rules until nothing is added to any FOLLOW set.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 dirty="0" smtClean="0"/>
              <a:t>For every production </a:t>
            </a:r>
            <a:r>
              <a:rPr lang="en-US" b="1" dirty="0" smtClean="0">
                <a:solidFill>
                  <a:schemeClr val="accent1"/>
                </a:solidFill>
              </a:rPr>
              <a:t>X → </a:t>
            </a:r>
            <a:r>
              <a:rPr lang="en-US" b="1" dirty="0" err="1" smtClean="0">
                <a:solidFill>
                  <a:schemeClr val="accent1"/>
                </a:solidFill>
              </a:rPr>
              <a:t>αYβ</a:t>
            </a:r>
            <a:r>
              <a:rPr lang="en-US" dirty="0" smtClean="0"/>
              <a:t> add all of </a:t>
            </a:r>
            <a:r>
              <a:rPr lang="en-US" b="1" dirty="0" smtClean="0">
                <a:solidFill>
                  <a:schemeClr val="accent1"/>
                </a:solidFill>
              </a:rPr>
              <a:t>FIRST(β) </a:t>
            </a:r>
            <a:r>
              <a:rPr lang="en-US" dirty="0" smtClean="0"/>
              <a:t>except </a:t>
            </a:r>
            <a:r>
              <a:rPr lang="en-US" b="1" dirty="0" smtClean="0">
                <a:solidFill>
                  <a:schemeClr val="accent1"/>
                </a:solidFill>
              </a:rPr>
              <a:t>ε</a:t>
            </a:r>
            <a:r>
              <a:rPr lang="en-US" dirty="0" smtClean="0"/>
              <a:t> to </a:t>
            </a:r>
            <a:r>
              <a:rPr lang="en-US" b="1" dirty="0" smtClean="0">
                <a:solidFill>
                  <a:schemeClr val="accent1"/>
                </a:solidFill>
              </a:rPr>
              <a:t>FOLLOW(Y)</a:t>
            </a:r>
            <a:endParaRPr lang="en-US" dirty="0" smtClean="0"/>
          </a:p>
          <a:p>
            <a:pPr marL="971550" lvl="1" indent="-514350">
              <a:buFont typeface="+mj-lt"/>
              <a:buAutoNum type="romanUcPeriod"/>
            </a:pPr>
            <a:r>
              <a:rPr lang="en-US" dirty="0" smtClean="0"/>
              <a:t>For every production </a:t>
            </a:r>
            <a:r>
              <a:rPr lang="en-US" b="1" dirty="0" smtClean="0">
                <a:solidFill>
                  <a:schemeClr val="accent1"/>
                </a:solidFill>
              </a:rPr>
              <a:t>X → </a:t>
            </a:r>
            <a:r>
              <a:rPr lang="en-US" b="1" dirty="0" err="1" smtClean="0">
                <a:solidFill>
                  <a:schemeClr val="accent1"/>
                </a:solidFill>
              </a:rPr>
              <a:t>αY</a:t>
            </a:r>
            <a:r>
              <a:rPr lang="en-US" dirty="0" smtClean="0"/>
              <a:t> add all of </a:t>
            </a:r>
            <a:r>
              <a:rPr lang="en-US" b="1" dirty="0" smtClean="0">
                <a:solidFill>
                  <a:schemeClr val="accent1"/>
                </a:solidFill>
              </a:rPr>
              <a:t>FOLLOW(X)</a:t>
            </a:r>
            <a:r>
              <a:rPr lang="en-US" dirty="0" smtClean="0"/>
              <a:t> to </a:t>
            </a:r>
            <a:r>
              <a:rPr lang="en-US" b="1" dirty="0" smtClean="0">
                <a:solidFill>
                  <a:schemeClr val="accent1"/>
                </a:solidFill>
              </a:rPr>
              <a:t>FOLLOW(Y)</a:t>
            </a:r>
            <a:endParaRPr lang="en-US" dirty="0" smtClean="0"/>
          </a:p>
          <a:p>
            <a:pPr marL="971550" lvl="1" indent="-514350">
              <a:buFont typeface="+mj-lt"/>
              <a:buAutoNum type="romanUcPeriod"/>
            </a:pPr>
            <a:r>
              <a:rPr lang="en-US" dirty="0" smtClean="0"/>
              <a:t>For every production </a:t>
            </a:r>
            <a:r>
              <a:rPr lang="en-US" b="1" dirty="0" smtClean="0">
                <a:solidFill>
                  <a:schemeClr val="accent1"/>
                </a:solidFill>
              </a:rPr>
              <a:t>X → </a:t>
            </a:r>
            <a:r>
              <a:rPr lang="en-US" b="1" dirty="0" err="1" smtClean="0">
                <a:solidFill>
                  <a:schemeClr val="accent1"/>
                </a:solidFill>
              </a:rPr>
              <a:t>αYβ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where </a:t>
            </a:r>
            <a:r>
              <a:rPr lang="en-US" b="1" dirty="0" smtClean="0">
                <a:solidFill>
                  <a:schemeClr val="accent1"/>
                </a:solidFill>
              </a:rPr>
              <a:t>FIRST(β)</a:t>
            </a:r>
            <a:r>
              <a:rPr lang="en-US" dirty="0" smtClean="0"/>
              <a:t> contains </a:t>
            </a:r>
            <a:r>
              <a:rPr lang="en-US" b="1" dirty="0" smtClean="0">
                <a:solidFill>
                  <a:schemeClr val="accent1"/>
                </a:solidFill>
              </a:rPr>
              <a:t>ε</a:t>
            </a:r>
            <a:r>
              <a:rPr lang="en-US" dirty="0" smtClean="0"/>
              <a:t> add all of </a:t>
            </a:r>
            <a:r>
              <a:rPr lang="en-US" b="1" dirty="0" smtClean="0">
                <a:solidFill>
                  <a:schemeClr val="accent1"/>
                </a:solidFill>
              </a:rPr>
              <a:t>FOLLOW(X) </a:t>
            </a:r>
            <a:r>
              <a:rPr lang="en-US" dirty="0" smtClean="0"/>
              <a:t>to </a:t>
            </a:r>
            <a:r>
              <a:rPr lang="en-US" b="1" dirty="0" smtClean="0">
                <a:solidFill>
                  <a:schemeClr val="accent1"/>
                </a:solidFill>
              </a:rPr>
              <a:t>FOLLOW(Y)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FIRST &amp; FOLLOW...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Ex:		</a:t>
            </a:r>
            <a:r>
              <a:rPr lang="en-US" b="1" dirty="0" smtClean="0">
                <a:solidFill>
                  <a:schemeClr val="accent1"/>
                </a:solidFill>
              </a:rPr>
              <a:t>E  → T E’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E’ → + T E’ | ɛ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T  → F T’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T’ → *FT’ | ɛ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F  → (E) | id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FIRST(F) = FIRST(T) = FIRST(E) = { ( , id }</a:t>
            </a:r>
            <a:r>
              <a:rPr lang="en-US" dirty="0" smtClean="0"/>
              <a:t> </a:t>
            </a:r>
          </a:p>
          <a:p>
            <a:pPr lvl="2"/>
            <a:r>
              <a:rPr lang="en-US" dirty="0" smtClean="0"/>
              <a:t>Two productions for </a:t>
            </a:r>
            <a:r>
              <a:rPr lang="en-US" b="1" dirty="0" smtClean="0">
                <a:solidFill>
                  <a:schemeClr val="accent1"/>
                </a:solidFill>
              </a:rPr>
              <a:t>F</a:t>
            </a:r>
            <a:r>
              <a:rPr lang="en-US" dirty="0" smtClean="0"/>
              <a:t> have bodies that start with these two terminal symbols, </a:t>
            </a:r>
            <a:r>
              <a:rPr lang="en-US" b="1" dirty="0" smtClean="0">
                <a:solidFill>
                  <a:schemeClr val="accent1"/>
                </a:solidFill>
              </a:rPr>
              <a:t>id</a:t>
            </a:r>
            <a:r>
              <a:rPr lang="en-US" dirty="0" smtClean="0"/>
              <a:t> and the </a:t>
            </a:r>
            <a:r>
              <a:rPr lang="en-US" b="1" dirty="0" smtClean="0">
                <a:solidFill>
                  <a:schemeClr val="accent1"/>
                </a:solidFill>
              </a:rPr>
              <a:t>left parenthesis</a:t>
            </a:r>
            <a:endParaRPr lang="en-US" dirty="0" smtClean="0"/>
          </a:p>
          <a:p>
            <a:pPr lvl="2"/>
            <a:r>
              <a:rPr lang="en-US" b="1" dirty="0" smtClean="0">
                <a:solidFill>
                  <a:schemeClr val="accent1"/>
                </a:solidFill>
              </a:rPr>
              <a:t>T</a:t>
            </a:r>
            <a:r>
              <a:rPr lang="en-US" dirty="0" smtClean="0"/>
              <a:t> has only one production, and its body starts with </a:t>
            </a:r>
            <a:r>
              <a:rPr lang="en-US" b="1" dirty="0" smtClean="0">
                <a:solidFill>
                  <a:schemeClr val="accent1"/>
                </a:solidFill>
              </a:rPr>
              <a:t>F</a:t>
            </a:r>
            <a:r>
              <a:rPr lang="en-US" dirty="0" smtClean="0"/>
              <a:t>. Since </a:t>
            </a:r>
            <a:r>
              <a:rPr lang="en-US" b="1" dirty="0" smtClean="0">
                <a:solidFill>
                  <a:schemeClr val="accent1"/>
                </a:solidFill>
              </a:rPr>
              <a:t>F</a:t>
            </a:r>
            <a:r>
              <a:rPr lang="en-US" dirty="0" smtClean="0"/>
              <a:t> does not derive </a:t>
            </a:r>
            <a:r>
              <a:rPr lang="en-US" b="1" dirty="0" smtClean="0">
                <a:solidFill>
                  <a:schemeClr val="accent1"/>
                </a:solidFill>
              </a:rPr>
              <a:t>ɛ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chemeClr val="accent1"/>
                </a:solidFill>
              </a:rPr>
              <a:t>FIRST(T)</a:t>
            </a:r>
            <a:r>
              <a:rPr lang="en-US" dirty="0" smtClean="0"/>
              <a:t> must be the same as </a:t>
            </a:r>
            <a:r>
              <a:rPr lang="en-US" b="1" dirty="0" smtClean="0">
                <a:solidFill>
                  <a:schemeClr val="accent1"/>
                </a:solidFill>
              </a:rPr>
              <a:t>FIRST(F)</a:t>
            </a:r>
          </a:p>
          <a:p>
            <a:pPr lvl="2"/>
            <a:r>
              <a:rPr lang="en-US" dirty="0" smtClean="0"/>
              <a:t>The same argument covers </a:t>
            </a:r>
            <a:r>
              <a:rPr lang="en-US" b="1" dirty="0" smtClean="0">
                <a:solidFill>
                  <a:schemeClr val="accent1"/>
                </a:solidFill>
              </a:rPr>
              <a:t>FIRST(E)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FIRST &amp; FOLLOW...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FIRST(E’) = {+, ɛ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}</a:t>
            </a:r>
          </a:p>
          <a:p>
            <a:pPr lvl="1"/>
            <a:r>
              <a:rPr lang="en-US" dirty="0" smtClean="0"/>
              <a:t>The reason is that one of the two productions for </a:t>
            </a:r>
            <a:r>
              <a:rPr lang="en-US" b="1" dirty="0" smtClean="0">
                <a:solidFill>
                  <a:schemeClr val="accent1"/>
                </a:solidFill>
              </a:rPr>
              <a:t>E‘</a:t>
            </a:r>
            <a:r>
              <a:rPr lang="en-US" dirty="0" smtClean="0"/>
              <a:t> has a body that begins with terminal </a:t>
            </a:r>
            <a:r>
              <a:rPr lang="en-US" b="1" dirty="0" smtClean="0">
                <a:solidFill>
                  <a:schemeClr val="accent1"/>
                </a:solidFill>
              </a:rPr>
              <a:t>+</a:t>
            </a:r>
            <a:r>
              <a:rPr lang="en-US" dirty="0" smtClean="0"/>
              <a:t> and the other's body is </a:t>
            </a:r>
            <a:r>
              <a:rPr lang="en-US" b="1" dirty="0" smtClean="0">
                <a:solidFill>
                  <a:schemeClr val="accent1"/>
                </a:solidFill>
              </a:rPr>
              <a:t>ɛ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Whenever a non-terminal derives </a:t>
            </a:r>
            <a:r>
              <a:rPr lang="en-US" b="1" dirty="0" smtClean="0">
                <a:solidFill>
                  <a:schemeClr val="accent1"/>
                </a:solidFill>
              </a:rPr>
              <a:t>ɛ</a:t>
            </a:r>
            <a:r>
              <a:rPr lang="en-US" dirty="0" smtClean="0"/>
              <a:t> we place </a:t>
            </a:r>
            <a:r>
              <a:rPr lang="en-US" b="1" dirty="0" smtClean="0">
                <a:solidFill>
                  <a:schemeClr val="accent1"/>
                </a:solidFill>
              </a:rPr>
              <a:t>ɛ</a:t>
            </a:r>
            <a:r>
              <a:rPr lang="en-US" dirty="0" smtClean="0"/>
              <a:t> in FIRST for that non-terminal.</a:t>
            </a:r>
          </a:p>
          <a:p>
            <a:pPr lvl="1"/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FIRST(T’) = {*, ɛ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}</a:t>
            </a:r>
          </a:p>
          <a:p>
            <a:pPr lvl="1"/>
            <a:r>
              <a:rPr lang="en-US" dirty="0" smtClean="0"/>
              <a:t>The reasoning is analogous to that for </a:t>
            </a:r>
            <a:r>
              <a:rPr lang="en-US" b="1" dirty="0" smtClean="0">
                <a:solidFill>
                  <a:schemeClr val="accent1"/>
                </a:solidFill>
              </a:rPr>
              <a:t>FIRST(E’)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FOLLOW(E) = FOLLOW(E') = {), $}</a:t>
            </a:r>
          </a:p>
          <a:p>
            <a:pPr lvl="1"/>
            <a:r>
              <a:rPr lang="en-US" dirty="0" smtClean="0"/>
              <a:t>Since </a:t>
            </a:r>
            <a:r>
              <a:rPr lang="en-US" b="1" dirty="0" smtClean="0">
                <a:solidFill>
                  <a:schemeClr val="accent1"/>
                </a:solidFill>
              </a:rPr>
              <a:t>E</a:t>
            </a:r>
            <a:r>
              <a:rPr lang="en-US" dirty="0" smtClean="0"/>
              <a:t> is the start symbol, </a:t>
            </a:r>
            <a:r>
              <a:rPr lang="en-US" b="1" dirty="0" smtClean="0">
                <a:solidFill>
                  <a:schemeClr val="accent1"/>
                </a:solidFill>
              </a:rPr>
              <a:t>FOLLOW(E)</a:t>
            </a:r>
            <a:r>
              <a:rPr lang="en-US" dirty="0" smtClean="0"/>
              <a:t> must contain </a:t>
            </a:r>
            <a:r>
              <a:rPr lang="en-US" b="1" dirty="0" smtClean="0">
                <a:solidFill>
                  <a:schemeClr val="accent1"/>
                </a:solidFill>
              </a:rPr>
              <a:t>$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The production body </a:t>
            </a:r>
            <a:r>
              <a:rPr lang="en-US" b="1" dirty="0" smtClean="0">
                <a:solidFill>
                  <a:schemeClr val="accent1"/>
                </a:solidFill>
              </a:rPr>
              <a:t>(E)</a:t>
            </a:r>
            <a:r>
              <a:rPr lang="en-US" dirty="0" smtClean="0"/>
              <a:t> explains why the right parenthesis is in </a:t>
            </a:r>
            <a:r>
              <a:rPr lang="en-US" b="1" dirty="0" smtClean="0">
                <a:solidFill>
                  <a:schemeClr val="accent1"/>
                </a:solidFill>
              </a:rPr>
              <a:t>FOLLOW(E)</a:t>
            </a:r>
            <a:r>
              <a:rPr lang="en-US" dirty="0" smtClean="0"/>
              <a:t> For </a:t>
            </a:r>
            <a:r>
              <a:rPr lang="en-US" b="1" dirty="0" smtClean="0">
                <a:solidFill>
                  <a:schemeClr val="accent1"/>
                </a:solidFill>
              </a:rPr>
              <a:t>E‘</a:t>
            </a:r>
            <a:r>
              <a:rPr lang="en-US" dirty="0" smtClean="0"/>
              <a:t> this non-terminal appears only at the ends of bodies of </a:t>
            </a:r>
            <a:r>
              <a:rPr lang="en-US" b="1" dirty="0" smtClean="0">
                <a:solidFill>
                  <a:schemeClr val="accent1"/>
                </a:solidFill>
              </a:rPr>
              <a:t>ɛ-productions</a:t>
            </a:r>
          </a:p>
          <a:p>
            <a:pPr lvl="1"/>
            <a:r>
              <a:rPr lang="en-US" dirty="0" smtClean="0"/>
              <a:t>Thus, </a:t>
            </a:r>
            <a:r>
              <a:rPr lang="en-US" b="1" dirty="0" smtClean="0">
                <a:solidFill>
                  <a:schemeClr val="accent1"/>
                </a:solidFill>
              </a:rPr>
              <a:t>FOLLOW(E’)</a:t>
            </a:r>
            <a:r>
              <a:rPr lang="en-US" dirty="0" smtClean="0"/>
              <a:t> must be the same as </a:t>
            </a:r>
            <a:r>
              <a:rPr lang="en-US" b="1" dirty="0" smtClean="0">
                <a:solidFill>
                  <a:schemeClr val="accent1"/>
                </a:solidFill>
              </a:rPr>
              <a:t>FOLLOW(E)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FIRST &amp; FOLLOW...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FOLLOW(T) = FOLLOW(T') = {+, ) , $}</a:t>
            </a:r>
          </a:p>
          <a:p>
            <a:pPr lvl="1"/>
            <a:r>
              <a:rPr lang="en-US" dirty="0" smtClean="0"/>
              <a:t>T appears in bodies only followed by </a:t>
            </a:r>
            <a:r>
              <a:rPr lang="en-US" b="1" dirty="0" smtClean="0">
                <a:solidFill>
                  <a:schemeClr val="accent1"/>
                </a:solidFill>
              </a:rPr>
              <a:t>E’</a:t>
            </a:r>
            <a:r>
              <a:rPr lang="en-US" dirty="0" smtClean="0"/>
              <a:t> Thus, everything except </a:t>
            </a:r>
            <a:r>
              <a:rPr lang="en-US" b="1" dirty="0" smtClean="0">
                <a:solidFill>
                  <a:schemeClr val="accent1"/>
                </a:solidFill>
              </a:rPr>
              <a:t>ɛ</a:t>
            </a:r>
            <a:r>
              <a:rPr lang="en-US" dirty="0" smtClean="0"/>
              <a:t> that is in </a:t>
            </a:r>
            <a:r>
              <a:rPr lang="en-US" b="1" dirty="0" smtClean="0">
                <a:solidFill>
                  <a:schemeClr val="accent1"/>
                </a:solidFill>
              </a:rPr>
              <a:t>FIRST(E')</a:t>
            </a:r>
            <a:r>
              <a:rPr lang="en-US" dirty="0" smtClean="0"/>
              <a:t> must be in </a:t>
            </a:r>
            <a:r>
              <a:rPr lang="en-US" b="1" dirty="0" smtClean="0">
                <a:solidFill>
                  <a:schemeClr val="accent1"/>
                </a:solidFill>
              </a:rPr>
              <a:t>FOLLOW(T)</a:t>
            </a:r>
            <a:r>
              <a:rPr lang="en-US" dirty="0" smtClean="0"/>
              <a:t> that explains the symbol </a:t>
            </a:r>
            <a:r>
              <a:rPr lang="en-US" b="1" dirty="0" smtClean="0">
                <a:solidFill>
                  <a:schemeClr val="accent1"/>
                </a:solidFill>
              </a:rPr>
              <a:t>+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However, since </a:t>
            </a:r>
            <a:r>
              <a:rPr lang="en-US" b="1" dirty="0" smtClean="0">
                <a:solidFill>
                  <a:schemeClr val="accent1"/>
                </a:solidFill>
              </a:rPr>
              <a:t>FIRST(E')</a:t>
            </a:r>
            <a:r>
              <a:rPr lang="en-US" dirty="0" smtClean="0"/>
              <a:t> contains </a:t>
            </a:r>
            <a:r>
              <a:rPr lang="en-US" b="1" dirty="0" smtClean="0">
                <a:solidFill>
                  <a:schemeClr val="accent1"/>
                </a:solidFill>
              </a:rPr>
              <a:t>ɛ</a:t>
            </a:r>
            <a:r>
              <a:rPr lang="en-US" dirty="0" smtClean="0"/>
              <a:t> (i.e. , E' =* t), and </a:t>
            </a:r>
            <a:r>
              <a:rPr lang="en-US" b="1" dirty="0" smtClean="0">
                <a:solidFill>
                  <a:schemeClr val="accent1"/>
                </a:solidFill>
              </a:rPr>
              <a:t>E'</a:t>
            </a:r>
            <a:r>
              <a:rPr lang="en-US" dirty="0" smtClean="0"/>
              <a:t> is the entire string following </a:t>
            </a:r>
            <a:r>
              <a:rPr lang="en-US" b="1" dirty="0" smtClean="0">
                <a:solidFill>
                  <a:schemeClr val="accent1"/>
                </a:solidFill>
              </a:rPr>
              <a:t>T</a:t>
            </a:r>
            <a:r>
              <a:rPr lang="en-US" dirty="0" smtClean="0"/>
              <a:t> in the bodies of the </a:t>
            </a:r>
            <a:r>
              <a:rPr lang="en-US" b="1" dirty="0" smtClean="0">
                <a:solidFill>
                  <a:schemeClr val="accent1"/>
                </a:solidFill>
              </a:rPr>
              <a:t>ɛ-productions</a:t>
            </a:r>
            <a:r>
              <a:rPr lang="en-US" dirty="0" smtClean="0"/>
              <a:t>, everything in </a:t>
            </a:r>
            <a:r>
              <a:rPr lang="en-US" b="1" dirty="0" smtClean="0">
                <a:solidFill>
                  <a:schemeClr val="accent1"/>
                </a:solidFill>
              </a:rPr>
              <a:t>FOLLOW(E)</a:t>
            </a:r>
            <a:r>
              <a:rPr lang="en-US" dirty="0" smtClean="0"/>
              <a:t> must also be in </a:t>
            </a:r>
            <a:r>
              <a:rPr lang="en-US" b="1" dirty="0" smtClean="0">
                <a:solidFill>
                  <a:schemeClr val="accent1"/>
                </a:solidFill>
              </a:rPr>
              <a:t>FOLLOW(T)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That explains the symbols </a:t>
            </a:r>
            <a:r>
              <a:rPr lang="en-US" b="1" dirty="0" smtClean="0">
                <a:solidFill>
                  <a:schemeClr val="accent1"/>
                </a:solidFill>
              </a:rPr>
              <a:t>$</a:t>
            </a:r>
            <a:r>
              <a:rPr lang="en-US" dirty="0" smtClean="0"/>
              <a:t> and the right parenthesis. </a:t>
            </a:r>
          </a:p>
          <a:p>
            <a:pPr lvl="1"/>
            <a:r>
              <a:rPr lang="en-US" dirty="0" smtClean="0"/>
              <a:t>As for </a:t>
            </a:r>
            <a:r>
              <a:rPr lang="en-US" b="1" dirty="0" smtClean="0">
                <a:solidFill>
                  <a:schemeClr val="accent1"/>
                </a:solidFill>
              </a:rPr>
              <a:t>T'</a:t>
            </a:r>
            <a:r>
              <a:rPr lang="en-US" dirty="0" smtClean="0"/>
              <a:t> since it appears only at the ends of the </a:t>
            </a:r>
            <a:r>
              <a:rPr lang="en-US" b="1" dirty="0" smtClean="0">
                <a:solidFill>
                  <a:schemeClr val="accent1"/>
                </a:solidFill>
              </a:rPr>
              <a:t>T-productions</a:t>
            </a:r>
            <a:r>
              <a:rPr lang="en-US" dirty="0" smtClean="0"/>
              <a:t> it must be that </a:t>
            </a:r>
            <a:r>
              <a:rPr lang="en-US" b="1" dirty="0" smtClean="0">
                <a:solidFill>
                  <a:schemeClr val="accent1"/>
                </a:solidFill>
              </a:rPr>
              <a:t>FOLLOW(T') = FOLLOW(T)</a:t>
            </a:r>
          </a:p>
          <a:p>
            <a:pPr lvl="1"/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smtClean="0">
                <a:solidFill>
                  <a:schemeClr val="accent1"/>
                </a:solidFill>
              </a:rPr>
              <a:t>FOLLOW(F) = {+, *, ), $}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LL(1) Grammars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smtClean="0">
                <a:solidFill>
                  <a:schemeClr val="accent1"/>
                </a:solidFill>
              </a:rPr>
              <a:t>Predictive parsers</a:t>
            </a:r>
            <a:r>
              <a:rPr lang="en-US" dirty="0" smtClean="0"/>
              <a:t> that is </a:t>
            </a:r>
            <a:r>
              <a:rPr lang="en-US" b="1" dirty="0" smtClean="0">
                <a:solidFill>
                  <a:schemeClr val="accent1"/>
                </a:solidFill>
              </a:rPr>
              <a:t>recursive-descent parsers</a:t>
            </a:r>
            <a:r>
              <a:rPr lang="en-US" dirty="0" smtClean="0"/>
              <a:t> needing no backtracking, can be constructed for a class of grammars called LL(1).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first </a:t>
            </a:r>
            <a:r>
              <a:rPr lang="en-US" b="1" dirty="0" smtClean="0">
                <a:solidFill>
                  <a:schemeClr val="accent1"/>
                </a:solidFill>
              </a:rPr>
              <a:t>"L"</a:t>
            </a:r>
            <a:r>
              <a:rPr lang="en-US" dirty="0" smtClean="0"/>
              <a:t> in LL(1) stands for scanning the input from left to right.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second </a:t>
            </a:r>
            <a:r>
              <a:rPr lang="en-US" b="1" dirty="0" smtClean="0">
                <a:solidFill>
                  <a:schemeClr val="accent1"/>
                </a:solidFill>
              </a:rPr>
              <a:t>"L"</a:t>
            </a:r>
            <a:r>
              <a:rPr lang="en-US" dirty="0" smtClean="0"/>
              <a:t> for producing a leftmost derivation.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“1"</a:t>
            </a:r>
            <a:r>
              <a:rPr lang="en-US" dirty="0" smtClean="0"/>
              <a:t> for using one input symbol of look ahead at each step to make parsing action decisions.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LL(1) Grammars..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class of </a:t>
            </a:r>
            <a:r>
              <a:rPr lang="en-US" b="1" dirty="0" smtClean="0">
                <a:solidFill>
                  <a:schemeClr val="accent1"/>
                </a:solidFill>
              </a:rPr>
              <a:t>LL(1)</a:t>
            </a:r>
            <a:r>
              <a:rPr lang="en-US" dirty="0" smtClean="0"/>
              <a:t> grammars is rich enough to cover most programming constructs.</a:t>
            </a:r>
          </a:p>
          <a:p>
            <a:pPr lvl="1"/>
            <a:r>
              <a:rPr lang="en-US" dirty="0" smtClean="0"/>
              <a:t>No left-recursive or ambiguous grammar can be LL(1)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 grammar </a:t>
            </a:r>
            <a:r>
              <a:rPr lang="en-US" b="1" dirty="0" smtClean="0">
                <a:solidFill>
                  <a:schemeClr val="accent1"/>
                </a:solidFill>
              </a:rPr>
              <a:t>G</a:t>
            </a:r>
            <a:r>
              <a:rPr lang="en-US" dirty="0" smtClean="0"/>
              <a:t> is </a:t>
            </a:r>
            <a:r>
              <a:rPr lang="en-US" b="1" dirty="0" smtClean="0">
                <a:solidFill>
                  <a:schemeClr val="accent1"/>
                </a:solidFill>
              </a:rPr>
              <a:t>LL(1)</a:t>
            </a:r>
            <a:r>
              <a:rPr lang="en-US" dirty="0" smtClean="0"/>
              <a:t> </a:t>
            </a:r>
            <a:r>
              <a:rPr lang="en-US" dirty="0" err="1" smtClean="0"/>
              <a:t>iff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A →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dirty="0" smtClean="0">
                <a:solidFill>
                  <a:schemeClr val="accent1"/>
                </a:solidFill>
              </a:rPr>
              <a:t> | </a:t>
            </a:r>
            <a:r>
              <a:rPr lang="el-GR" b="1" dirty="0" smtClean="0">
                <a:solidFill>
                  <a:schemeClr val="accent1"/>
                </a:solidFill>
              </a:rPr>
              <a:t>β </a:t>
            </a:r>
            <a:r>
              <a:rPr lang="en-US" dirty="0" smtClean="0"/>
              <a:t>are two distinct productions of </a:t>
            </a:r>
            <a:r>
              <a:rPr lang="en-US" b="1" dirty="0" smtClean="0">
                <a:solidFill>
                  <a:schemeClr val="accent1"/>
                </a:solidFill>
              </a:rPr>
              <a:t>G</a:t>
            </a:r>
            <a:r>
              <a:rPr lang="en-US" dirty="0" smtClean="0"/>
              <a:t> and hold following conditions: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For no terminal </a:t>
            </a:r>
            <a:r>
              <a:rPr lang="en-US" b="1" i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 do both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dirty="0" smtClean="0"/>
              <a:t> and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dirty="0" smtClean="0"/>
              <a:t> derive strings beginning with </a:t>
            </a:r>
            <a:r>
              <a:rPr lang="en-US" b="1" i="1" dirty="0" smtClean="0">
                <a:solidFill>
                  <a:schemeClr val="accent1"/>
                </a:solidFill>
              </a:rPr>
              <a:t>a</a:t>
            </a:r>
          </a:p>
          <a:p>
            <a:pPr lvl="1"/>
            <a:r>
              <a:rPr lang="en-US" dirty="0" smtClean="0"/>
              <a:t>At most one of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dirty="0" smtClean="0"/>
              <a:t> and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dirty="0" smtClean="0"/>
              <a:t> can derive the empty string.</a:t>
            </a:r>
          </a:p>
          <a:p>
            <a:pPr lvl="1"/>
            <a:r>
              <a:rPr lang="en-US" dirty="0" smtClean="0"/>
              <a:t>If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⇒* ɛ</a:t>
            </a:r>
            <a:r>
              <a:rPr lang="en-US" dirty="0" smtClean="0"/>
              <a:t> then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dirty="0" smtClean="0"/>
              <a:t> does not derive any string beginning with a terminal in </a:t>
            </a:r>
            <a:r>
              <a:rPr lang="en-US" b="1" dirty="0" smtClean="0">
                <a:solidFill>
                  <a:schemeClr val="accent1"/>
                </a:solidFill>
              </a:rPr>
              <a:t>FOLLOW(A)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Likewise, if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dirty="0" smtClean="0">
                <a:solidFill>
                  <a:schemeClr val="accent1"/>
                </a:solidFill>
              </a:rPr>
              <a:t> ⇒* ɛ </a:t>
            </a:r>
            <a:r>
              <a:rPr lang="en-US" dirty="0" smtClean="0"/>
              <a:t>then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dirty="0" smtClean="0"/>
              <a:t> does not derive any string beginning with a terminal in </a:t>
            </a:r>
            <a:r>
              <a:rPr lang="en-US" b="1" dirty="0" smtClean="0">
                <a:solidFill>
                  <a:schemeClr val="accent1"/>
                </a:solidFill>
              </a:rPr>
              <a:t>FOLLOW(A)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LL(1) Grammars...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first two conditions are equivalent to the statement that </a:t>
            </a:r>
            <a:r>
              <a:rPr lang="en-US" b="1" dirty="0" smtClean="0">
                <a:solidFill>
                  <a:schemeClr val="accent1"/>
                </a:solidFill>
              </a:rPr>
              <a:t>FIRST(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dirty="0" smtClean="0">
                <a:solidFill>
                  <a:schemeClr val="accent1"/>
                </a:solidFill>
              </a:rPr>
              <a:t>)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chemeClr val="accent1"/>
                </a:solidFill>
              </a:rPr>
              <a:t>FIRST(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dirty="0" smtClean="0">
                <a:solidFill>
                  <a:schemeClr val="accent1"/>
                </a:solidFill>
              </a:rPr>
              <a:t>)</a:t>
            </a:r>
            <a:r>
              <a:rPr lang="en-US" dirty="0" smtClean="0"/>
              <a:t> are disjoint sets.</a:t>
            </a:r>
          </a:p>
          <a:p>
            <a:endParaRPr lang="en-US" dirty="0" smtClean="0"/>
          </a:p>
          <a:p>
            <a:r>
              <a:rPr lang="en-US" dirty="0" smtClean="0"/>
              <a:t>The third condition is equivalent to stating that if </a:t>
            </a:r>
            <a:r>
              <a:rPr lang="en-US" b="1" dirty="0" smtClean="0">
                <a:solidFill>
                  <a:schemeClr val="accent1"/>
                </a:solidFill>
              </a:rPr>
              <a:t>ɛ</a:t>
            </a:r>
            <a:r>
              <a:rPr lang="en-US" dirty="0" smtClean="0"/>
              <a:t> is in </a:t>
            </a:r>
            <a:r>
              <a:rPr lang="en-US" b="1" dirty="0" smtClean="0">
                <a:solidFill>
                  <a:schemeClr val="accent1"/>
                </a:solidFill>
              </a:rPr>
              <a:t>FIRST(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dirty="0" smtClean="0">
                <a:solidFill>
                  <a:schemeClr val="accent1"/>
                </a:solidFill>
              </a:rPr>
              <a:t>) </a:t>
            </a:r>
            <a:r>
              <a:rPr lang="en-US" dirty="0" smtClean="0"/>
              <a:t>then </a:t>
            </a:r>
            <a:r>
              <a:rPr lang="en-US" b="1" dirty="0" smtClean="0">
                <a:solidFill>
                  <a:schemeClr val="accent1"/>
                </a:solidFill>
              </a:rPr>
              <a:t>FIRST(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dirty="0" smtClean="0">
                <a:solidFill>
                  <a:schemeClr val="accent1"/>
                </a:solidFill>
              </a:rPr>
              <a:t>)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chemeClr val="accent1"/>
                </a:solidFill>
              </a:rPr>
              <a:t>FOLLOW(A)</a:t>
            </a:r>
            <a:r>
              <a:rPr lang="en-US" dirty="0" smtClean="0"/>
              <a:t> are disjoint sets.</a:t>
            </a:r>
          </a:p>
          <a:p>
            <a:endParaRPr lang="en-US" dirty="0" smtClean="0"/>
          </a:p>
          <a:p>
            <a:r>
              <a:rPr lang="en-US" dirty="0" smtClean="0"/>
              <a:t>The last condition is similar that if </a:t>
            </a:r>
            <a:r>
              <a:rPr lang="en-US" b="1" dirty="0" smtClean="0">
                <a:solidFill>
                  <a:schemeClr val="accent1"/>
                </a:solidFill>
              </a:rPr>
              <a:t>ɛ</a:t>
            </a:r>
            <a:r>
              <a:rPr lang="en-US" dirty="0" smtClean="0"/>
              <a:t> is in </a:t>
            </a:r>
            <a:r>
              <a:rPr lang="en-US" b="1" dirty="0" smtClean="0">
                <a:solidFill>
                  <a:schemeClr val="accent1"/>
                </a:solidFill>
              </a:rPr>
              <a:t>FIRST(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dirty="0" smtClean="0">
                <a:solidFill>
                  <a:schemeClr val="accent1"/>
                </a:solidFill>
              </a:rPr>
              <a:t>) </a:t>
            </a:r>
            <a:r>
              <a:rPr lang="en-US" dirty="0" smtClean="0"/>
              <a:t>then</a:t>
            </a:r>
            <a:r>
              <a:rPr lang="en-US" b="1" dirty="0" smtClean="0">
                <a:solidFill>
                  <a:schemeClr val="accent1"/>
                </a:solidFill>
              </a:rPr>
              <a:t> FIRST(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dirty="0" smtClean="0">
                <a:solidFill>
                  <a:schemeClr val="accent1"/>
                </a:solidFill>
              </a:rPr>
              <a:t>)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chemeClr val="accent1"/>
                </a:solidFill>
              </a:rPr>
              <a:t>FOLLOW(A)</a:t>
            </a:r>
            <a:r>
              <a:rPr lang="en-US" dirty="0" smtClean="0"/>
              <a:t> are disjoint sets.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LL(1) Grammars...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smtClean="0">
                <a:solidFill>
                  <a:schemeClr val="accent1"/>
                </a:solidFill>
              </a:rPr>
              <a:t>Predictive Parsing Table</a:t>
            </a:r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M [</a:t>
            </a:r>
            <a:r>
              <a:rPr lang="en-US" b="1" dirty="0" err="1" smtClean="0">
                <a:solidFill>
                  <a:schemeClr val="accent1"/>
                </a:solidFill>
              </a:rPr>
              <a:t>A,a</a:t>
            </a:r>
            <a:r>
              <a:rPr lang="en-US" b="1" dirty="0" smtClean="0">
                <a:solidFill>
                  <a:schemeClr val="accent1"/>
                </a:solidFill>
              </a:rPr>
              <a:t>]</a:t>
            </a:r>
            <a:r>
              <a:rPr lang="en-US" dirty="0" smtClean="0"/>
              <a:t> a two-dimensional array.</a:t>
            </a:r>
          </a:p>
          <a:p>
            <a:pPr lvl="1"/>
            <a:r>
              <a:rPr lang="en-US" dirty="0" smtClean="0"/>
              <a:t>where </a:t>
            </a:r>
            <a:r>
              <a:rPr lang="en-US" b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 is a non-terminal.</a:t>
            </a:r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 is a terminal or the symbol </a:t>
            </a:r>
            <a:r>
              <a:rPr lang="en-US" b="1" dirty="0" smtClean="0">
                <a:solidFill>
                  <a:schemeClr val="accent1"/>
                </a:solidFill>
              </a:rPr>
              <a:t>$</a:t>
            </a:r>
            <a:r>
              <a:rPr lang="en-US" dirty="0" smtClean="0"/>
              <a:t>, the input end-marker.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The goal is to produce a table telling us at each situation which production to apply.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 situation means a non-terminal in the parse tree and an input symbol in look-ahead.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LL(1) Grammars...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So we saw the method which produces a table with rows corresponding to non-terminals and columns corresponding to input symbols (including $, the end-marker).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 an entry we put the production to apply when we are in that situation.</a:t>
            </a:r>
          </a:p>
          <a:p>
            <a:pPr lvl="1"/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INPUT:</a:t>
            </a:r>
            <a:r>
              <a:rPr lang="en-US" dirty="0" smtClean="0"/>
              <a:t> 	Grammar G.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OUTPUT:</a:t>
            </a:r>
            <a:r>
              <a:rPr lang="en-US" dirty="0" smtClean="0"/>
              <a:t> 	Parsing Table M.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LL(1) Grammars...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METHOD:</a:t>
            </a:r>
          </a:p>
          <a:p>
            <a:r>
              <a:rPr lang="en-US" dirty="0" smtClean="0"/>
              <a:t>For each production </a:t>
            </a:r>
            <a:r>
              <a:rPr lang="en-US" b="1" dirty="0" smtClean="0">
                <a:solidFill>
                  <a:schemeClr val="accent1"/>
                </a:solidFill>
              </a:rPr>
              <a:t>A → α</a:t>
            </a:r>
            <a:r>
              <a:rPr lang="en-US" dirty="0" smtClean="0"/>
              <a:t> do the following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For each terminal </a:t>
            </a:r>
            <a:r>
              <a:rPr lang="en-US" b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 in </a:t>
            </a:r>
            <a:r>
              <a:rPr lang="en-US" b="1" dirty="0" smtClean="0">
                <a:solidFill>
                  <a:schemeClr val="accent1"/>
                </a:solidFill>
              </a:rPr>
              <a:t>FIRST(α)</a:t>
            </a:r>
            <a:r>
              <a:rPr lang="en-US" dirty="0" smtClean="0"/>
              <a:t> add </a:t>
            </a:r>
            <a:r>
              <a:rPr lang="en-US" b="1" dirty="0" smtClean="0">
                <a:solidFill>
                  <a:schemeClr val="accent1"/>
                </a:solidFill>
              </a:rPr>
              <a:t>A → α</a:t>
            </a:r>
            <a:r>
              <a:rPr lang="en-US" dirty="0" smtClean="0"/>
              <a:t> to </a:t>
            </a:r>
            <a:r>
              <a:rPr lang="en-US" b="1" dirty="0" smtClean="0">
                <a:solidFill>
                  <a:schemeClr val="accent1"/>
                </a:solidFill>
              </a:rPr>
              <a:t>M[</a:t>
            </a:r>
            <a:r>
              <a:rPr lang="en-US" b="1" dirty="0" err="1" smtClean="0">
                <a:solidFill>
                  <a:schemeClr val="accent1"/>
                </a:solidFill>
              </a:rPr>
              <a:t>A,a</a:t>
            </a:r>
            <a:r>
              <a:rPr lang="en-US" b="1" dirty="0" smtClean="0">
                <a:solidFill>
                  <a:schemeClr val="accent1"/>
                </a:solidFill>
              </a:rPr>
              <a:t>]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This is what we did with predictive parsing earlier.</a:t>
            </a:r>
            <a:br>
              <a:rPr lang="en-US" dirty="0" smtClean="0"/>
            </a:br>
            <a:r>
              <a:rPr lang="en-US" dirty="0" smtClean="0"/>
              <a:t>The point was that if we are up to </a:t>
            </a:r>
            <a:r>
              <a:rPr lang="en-US" b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 in the tree and </a:t>
            </a:r>
            <a:r>
              <a:rPr lang="en-US" b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 is the look-ahead, we could (should??) use the production </a:t>
            </a:r>
            <a:r>
              <a:rPr lang="en-US" b="1" dirty="0" err="1" smtClean="0">
                <a:solidFill>
                  <a:schemeClr val="accent1"/>
                </a:solidFill>
              </a:rPr>
              <a:t>A→α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If </a:t>
            </a:r>
            <a:r>
              <a:rPr lang="en-US" b="1" dirty="0" smtClean="0">
                <a:solidFill>
                  <a:schemeClr val="accent1"/>
                </a:solidFill>
              </a:rPr>
              <a:t>ε</a:t>
            </a:r>
            <a:r>
              <a:rPr lang="en-US" dirty="0" smtClean="0"/>
              <a:t> is in </a:t>
            </a:r>
            <a:r>
              <a:rPr lang="en-US" b="1" dirty="0" smtClean="0">
                <a:solidFill>
                  <a:schemeClr val="accent1"/>
                </a:solidFill>
              </a:rPr>
              <a:t>FIRST(α)</a:t>
            </a:r>
            <a:r>
              <a:rPr lang="en-US" dirty="0" smtClean="0"/>
              <a:t> then for each terminal </a:t>
            </a:r>
            <a:r>
              <a:rPr lang="en-US" b="1" dirty="0" smtClean="0">
                <a:solidFill>
                  <a:schemeClr val="accent1"/>
                </a:solidFill>
              </a:rPr>
              <a:t>b</a:t>
            </a:r>
            <a:r>
              <a:rPr lang="en-US" dirty="0" smtClean="0"/>
              <a:t> in </a:t>
            </a:r>
            <a:r>
              <a:rPr lang="en-US" b="1" dirty="0" smtClean="0">
                <a:solidFill>
                  <a:schemeClr val="accent1"/>
                </a:solidFill>
              </a:rPr>
              <a:t>FOLLOW(A)</a:t>
            </a:r>
            <a:r>
              <a:rPr lang="en-US" dirty="0" smtClean="0"/>
              <a:t> add </a:t>
            </a:r>
            <a:r>
              <a:rPr lang="en-US" b="1" dirty="0" smtClean="0">
                <a:solidFill>
                  <a:schemeClr val="accent1"/>
                </a:solidFill>
              </a:rPr>
              <a:t>A → α</a:t>
            </a:r>
            <a:r>
              <a:rPr lang="en-US" dirty="0" smtClean="0"/>
              <a:t> to </a:t>
            </a:r>
            <a:r>
              <a:rPr lang="en-US" b="1" dirty="0" smtClean="0">
                <a:solidFill>
                  <a:schemeClr val="accent1"/>
                </a:solidFill>
              </a:rPr>
              <a:t>M[</a:t>
            </a:r>
            <a:r>
              <a:rPr lang="en-US" b="1" dirty="0" err="1" smtClean="0">
                <a:solidFill>
                  <a:schemeClr val="accent1"/>
                </a:solidFill>
              </a:rPr>
              <a:t>A,a</a:t>
            </a:r>
            <a:r>
              <a:rPr lang="en-US" b="1" dirty="0" smtClean="0">
                <a:solidFill>
                  <a:schemeClr val="accent1"/>
                </a:solidFill>
              </a:rPr>
              <a:t>]</a:t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dirty="0" smtClean="0"/>
              <a:t>If </a:t>
            </a:r>
            <a:r>
              <a:rPr lang="en-US" b="1" dirty="0" smtClean="0">
                <a:solidFill>
                  <a:schemeClr val="accent1"/>
                </a:solidFill>
              </a:rPr>
              <a:t>ε</a:t>
            </a:r>
            <a:r>
              <a:rPr lang="en-US" sz="600" dirty="0" smtClean="0"/>
              <a:t> </a:t>
            </a:r>
            <a:r>
              <a:rPr lang="en-US" dirty="0" smtClean="0"/>
              <a:t>is in </a:t>
            </a:r>
            <a:r>
              <a:rPr lang="en-US" b="1" dirty="0" smtClean="0">
                <a:solidFill>
                  <a:schemeClr val="accent1"/>
                </a:solidFill>
              </a:rPr>
              <a:t>FIRST(α)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chemeClr val="accent1"/>
                </a:solidFill>
              </a:rPr>
              <a:t>$</a:t>
            </a:r>
            <a:r>
              <a:rPr lang="en-US" dirty="0" smtClean="0"/>
              <a:t> is in </a:t>
            </a:r>
            <a:r>
              <a:rPr lang="en-US" b="1" dirty="0" smtClean="0">
                <a:solidFill>
                  <a:schemeClr val="accent1"/>
                </a:solidFill>
              </a:rPr>
              <a:t>FOLLOW(A)</a:t>
            </a:r>
            <a:r>
              <a:rPr lang="en-US" dirty="0" smtClean="0"/>
              <a:t> add </a:t>
            </a:r>
            <a:r>
              <a:rPr lang="en-US" b="1" dirty="0" smtClean="0">
                <a:solidFill>
                  <a:schemeClr val="accent1"/>
                </a:solidFill>
              </a:rPr>
              <a:t>A → α</a:t>
            </a:r>
            <a:r>
              <a:rPr lang="en-US" dirty="0" smtClean="0"/>
              <a:t> to </a:t>
            </a:r>
            <a:r>
              <a:rPr lang="en-US" b="1" dirty="0" smtClean="0">
                <a:solidFill>
                  <a:schemeClr val="accent1"/>
                </a:solidFill>
              </a:rPr>
              <a:t>M[A,$]</a:t>
            </a:r>
            <a:r>
              <a:rPr lang="en-US" dirty="0" smtClean="0"/>
              <a:t> as well.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LL(1) Grammars...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pPr marL="342900" lvl="1" indent="-342900"/>
            <a:r>
              <a:rPr lang="en-US" dirty="0" smtClean="0"/>
              <a:t>Ex.		</a:t>
            </a:r>
            <a:r>
              <a:rPr lang="en-US" b="1" dirty="0" smtClean="0">
                <a:solidFill>
                  <a:schemeClr val="accent1"/>
                </a:solidFill>
              </a:rPr>
              <a:t>E  → T E’	</a:t>
            </a:r>
            <a:r>
              <a:rPr lang="en-US" b="1" dirty="0" smtClean="0"/>
              <a:t>FIRST(F) = FIRST(T) = FIRST(E) = { ( , id }</a:t>
            </a:r>
            <a:r>
              <a:rPr lang="en-US" dirty="0" smtClean="0"/>
              <a:t> </a:t>
            </a:r>
            <a:endParaRPr lang="en-US" b="1" dirty="0" smtClean="0"/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E’ → + T E’ | ɛ	</a:t>
            </a:r>
            <a:r>
              <a:rPr lang="en-US" b="1" dirty="0" smtClean="0"/>
              <a:t>FIRST(E’) = {+, t}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T  → F T’	</a:t>
            </a:r>
            <a:r>
              <a:rPr lang="en-US" b="1" dirty="0" smtClean="0"/>
              <a:t>FIRST(T’) = {*,t}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T’ → *FT’ | ɛ	</a:t>
            </a:r>
            <a:r>
              <a:rPr lang="en-US" b="1" dirty="0" smtClean="0"/>
              <a:t>FOLLOW(E) = FOLLOW(E') = {), $}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F  → (E) | id	</a:t>
            </a:r>
            <a:r>
              <a:rPr lang="en-US" b="1" dirty="0" smtClean="0"/>
              <a:t>FOLLOW(T) = FOLLOW(T') = {+, ) , $}</a:t>
            </a:r>
          </a:p>
          <a:p>
            <a:pPr lvl="4">
              <a:buNone/>
            </a:pPr>
            <a:r>
              <a:rPr lang="en-US" dirty="0" smtClean="0"/>
              <a:t>			</a:t>
            </a:r>
            <a:r>
              <a:rPr lang="en-US" b="1" dirty="0" smtClean="0"/>
              <a:t>FOLLOW(F) = {+, *, ), $}</a:t>
            </a:r>
          </a:p>
          <a:p>
            <a:pPr lvl="4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5" name="Picture 4" descr="Lec19-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3581400"/>
            <a:ext cx="8090753" cy="266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LL(1) Grammars...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Parsing table 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5" name="Picture 4" descr="Lec19-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2286000"/>
            <a:ext cx="8322339" cy="27433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837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14900</TotalTime>
  <Words>1715</Words>
  <Application>Microsoft Office PowerPoint</Application>
  <PresentationFormat>On-screen Show (4:3)</PresentationFormat>
  <Paragraphs>345</Paragraphs>
  <Slides>36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Slide 1</vt:lpstr>
      <vt:lpstr>Slide 2</vt:lpstr>
      <vt:lpstr>Over View</vt:lpstr>
      <vt:lpstr>Over View..</vt:lpstr>
      <vt:lpstr>Over View...</vt:lpstr>
      <vt:lpstr>Over View...</vt:lpstr>
      <vt:lpstr>Over View...</vt:lpstr>
      <vt:lpstr>Over View...</vt:lpstr>
      <vt:lpstr>Over View...</vt:lpstr>
      <vt:lpstr>Over View...</vt:lpstr>
      <vt:lpstr>Over View...</vt:lpstr>
      <vt:lpstr>Over View...</vt:lpstr>
      <vt:lpstr>Over View...</vt:lpstr>
      <vt:lpstr>Over View...</vt:lpstr>
      <vt:lpstr>Over View...</vt:lpstr>
      <vt:lpstr>Slide 16</vt:lpstr>
      <vt:lpstr>Contents</vt:lpstr>
      <vt:lpstr>Recursive Decent Parsing...</vt:lpstr>
      <vt:lpstr>FIRST &amp; FOLLOW</vt:lpstr>
      <vt:lpstr>FIRST &amp; FOLLOW..</vt:lpstr>
      <vt:lpstr>FIRST &amp; FOLLOW...</vt:lpstr>
      <vt:lpstr>FIRST &amp; FOLLOW...</vt:lpstr>
      <vt:lpstr>FIRST &amp; FOLLOW...</vt:lpstr>
      <vt:lpstr>FIRST &amp; FOLLOW...</vt:lpstr>
      <vt:lpstr>FIRST &amp; FOLLOW...</vt:lpstr>
      <vt:lpstr>FIRST &amp; FOLLOW...</vt:lpstr>
      <vt:lpstr>FIRST &amp; FOLLOW...</vt:lpstr>
      <vt:lpstr>LL(1) Grammars</vt:lpstr>
      <vt:lpstr>LL(1) Grammars..</vt:lpstr>
      <vt:lpstr>LL(1) Grammars...</vt:lpstr>
      <vt:lpstr>LL(1) Grammars...</vt:lpstr>
      <vt:lpstr>LL(1) Grammars...</vt:lpstr>
      <vt:lpstr>LL(1) Grammars...</vt:lpstr>
      <vt:lpstr>LL(1) Grammars...</vt:lpstr>
      <vt:lpstr>LL(1) Grammars...</vt:lpstr>
      <vt:lpstr>Slide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02</dc:title>
  <dc:subject>Compiler Construction</dc:subject>
  <dc:creator>Bilal Zafar</dc:creator>
  <cp:keywords>Compilers</cp:keywords>
  <cp:lastModifiedBy>NTS</cp:lastModifiedBy>
  <cp:revision>3200</cp:revision>
  <dcterms:created xsi:type="dcterms:W3CDTF">2012-02-27T05:45:45Z</dcterms:created>
  <dcterms:modified xsi:type="dcterms:W3CDTF">2013-12-18T16:50:14Z</dcterms:modified>
  <cp:category>CS</cp:category>
</cp:coreProperties>
</file>