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35"/>
  </p:notesMasterIdLst>
  <p:handoutMasterIdLst>
    <p:handoutMasterId r:id="rId36"/>
  </p:handoutMasterIdLst>
  <p:sldIdLst>
    <p:sldId id="269" r:id="rId2"/>
    <p:sldId id="262" r:id="rId3"/>
    <p:sldId id="661" r:id="rId4"/>
    <p:sldId id="629" r:id="rId5"/>
    <p:sldId id="685" r:id="rId6"/>
    <p:sldId id="665" r:id="rId7"/>
    <p:sldId id="657" r:id="rId8"/>
    <p:sldId id="667" r:id="rId9"/>
    <p:sldId id="668" r:id="rId10"/>
    <p:sldId id="670" r:id="rId11"/>
    <p:sldId id="674" r:id="rId12"/>
    <p:sldId id="559" r:id="rId13"/>
    <p:sldId id="560" r:id="rId14"/>
    <p:sldId id="703" r:id="rId15"/>
    <p:sldId id="704" r:id="rId16"/>
    <p:sldId id="705" r:id="rId17"/>
    <p:sldId id="686" r:id="rId18"/>
    <p:sldId id="687" r:id="rId19"/>
    <p:sldId id="688" r:id="rId20"/>
    <p:sldId id="689" r:id="rId21"/>
    <p:sldId id="690" r:id="rId22"/>
    <p:sldId id="691" r:id="rId23"/>
    <p:sldId id="692" r:id="rId24"/>
    <p:sldId id="693" r:id="rId25"/>
    <p:sldId id="694" r:id="rId26"/>
    <p:sldId id="695" r:id="rId27"/>
    <p:sldId id="696" r:id="rId28"/>
    <p:sldId id="698" r:id="rId29"/>
    <p:sldId id="697" r:id="rId30"/>
    <p:sldId id="699" r:id="rId31"/>
    <p:sldId id="700" r:id="rId32"/>
    <p:sldId id="701" r:id="rId33"/>
    <p:sldId id="287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327" autoAdjust="0"/>
    <p:restoredTop sz="85763" autoAdjust="0"/>
  </p:normalViewPr>
  <p:slideViewPr>
    <p:cSldViewPr>
      <p:cViewPr>
        <p:scale>
          <a:sx n="70" d="100"/>
          <a:sy n="70" d="100"/>
        </p:scale>
        <p:origin x="-1272" y="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8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2508" y="-7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81E9AF1-8403-41E7-9D3D-CDE5072CE771}" type="datetimeFigureOut">
              <a:rPr lang="ur-PK" smtClean="0"/>
              <a:pPr/>
              <a:t>13/02/1435</a:t>
            </a:fld>
            <a:endParaRPr lang="ur-P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8FDF66B-D211-4805-98E1-7FEA28AF8281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A31D0AC-E463-4F28-BC2E-3E33ECB3D3E8}" type="datetimeFigureOut">
              <a:rPr lang="ur-PK" smtClean="0"/>
              <a:pPr/>
              <a:t>13/02/1435</a:t>
            </a:fld>
            <a:endParaRPr lang="ur-P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ur-P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ur-P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380ABCA-AE86-43D9-980A-EAF15D237110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/>
            <a:endParaRPr lang="ur-PK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17C1F-6617-461D-BB78-3FA6470F31F8}" type="datetime1">
              <a:rPr lang="en-US" smtClean="0"/>
              <a:pPr/>
              <a:t>16-Dec-13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SC4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>
            <a:lvl1pPr rtl="0">
              <a:defRPr>
                <a:solidFill>
                  <a:srgbClr val="FF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ur-P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4953000"/>
          </a:xfrm>
        </p:spPr>
        <p:txBody>
          <a:bodyPr/>
          <a:lstStyle>
            <a:lvl1pPr algn="l" rtl="0">
              <a:buFont typeface="Wingdings" pitchFamily="2" charset="2"/>
              <a:buChar char="Ø"/>
              <a:defRPr sz="2400">
                <a:cs typeface="+mn-cs"/>
              </a:defRPr>
            </a:lvl1pPr>
            <a:lvl2pPr algn="l" rtl="0">
              <a:buFont typeface="Wingdings" pitchFamily="2" charset="2"/>
              <a:buChar char="Ø"/>
              <a:defRPr sz="2200">
                <a:cs typeface="+mn-cs"/>
              </a:defRPr>
            </a:lvl2pPr>
            <a:lvl3pPr algn="l" rtl="0">
              <a:buFont typeface="Wingdings" pitchFamily="2" charset="2"/>
              <a:buChar char="Ø"/>
              <a:defRPr sz="2000">
                <a:cs typeface="+mn-cs"/>
              </a:defRPr>
            </a:lvl3pPr>
            <a:lvl4pPr algn="l" rtl="0">
              <a:buFont typeface="Wingdings" pitchFamily="2" charset="2"/>
              <a:buChar char="Ø"/>
              <a:defRPr>
                <a:cs typeface="+mn-cs"/>
              </a:defRPr>
            </a:lvl4pPr>
            <a:lvl5pPr algn="l" rtl="0">
              <a:buFont typeface="Wingdings" pitchFamily="2" charset="2"/>
              <a:buChar char="Ø"/>
              <a:defRPr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AA3B9-D98F-43EB-AA4E-97DDC6366C34}" type="datetime1">
              <a:rPr lang="en-US" smtClean="0"/>
              <a:pPr/>
              <a:t>16-Dec-13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Visual Programming by Muhammad Bilal Zafar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024187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5240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33801-7B6E-47CD-9630-A2649815D7EE}" type="datetime1">
              <a:rPr lang="en-US" smtClean="0"/>
              <a:pPr/>
              <a:t>16-Dec-13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ur-PK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56CD8-96CC-44C4-A1F4-F8C057DAC1D2}" type="datetime1">
              <a:rPr lang="en-US" smtClean="0"/>
              <a:pPr/>
              <a:t>16-Dec-13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6F48F-9907-4123-81F2-4C5BE6AADBD5}" type="datetime1">
              <a:rPr lang="en-US" smtClean="0"/>
              <a:pPr/>
              <a:t>16-Dec-13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CA8DC-3200-44BE-854C-7CFCB872B76A}" type="datetime1">
              <a:rPr lang="en-US" smtClean="0"/>
              <a:pPr/>
              <a:t>16-Dec-13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CC558-0715-4CF3-BC93-20ED57D623D6}" type="datetime1">
              <a:rPr lang="en-US" smtClean="0"/>
              <a:pPr/>
              <a:t>16-Dec-13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8E286-2A64-44DB-B1BF-E827C4B63D1C}" type="datetime1">
              <a:rPr lang="en-US" smtClean="0"/>
              <a:pPr/>
              <a:t>16-Dec-13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32D44-33BD-46D5-B411-0A778E5FA823}" type="datetime1">
              <a:rPr lang="en-US" smtClean="0"/>
              <a:pPr/>
              <a:t>16-Dec-13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F95C7-4DB6-496D-8FA1-BEFB9BEC715D}" type="datetime1">
              <a:rPr lang="en-US" smtClean="0"/>
              <a:pPr/>
              <a:t>16-Dec-13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F1104-C689-4A85-A9A0-5B3E4BBA28E9}" type="datetime1">
              <a:rPr lang="en-US" smtClean="0"/>
              <a:pPr/>
              <a:t>16-Dec-13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ur-PK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ur-P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AF80F3-1BE5-4B78-99D4-3003CD22E4CC}" type="datetime1">
              <a:rPr lang="en-US" smtClean="0"/>
              <a:pPr/>
              <a:t>16-Dec-13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19400" y="6356350"/>
            <a:ext cx="34290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Compiler Construction by Muhammad Bilal Zafar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00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ingdings" pitchFamily="2" charset="2"/>
        <a:buChar char="Ø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Wingdings" pitchFamily="2" charset="2"/>
        <a:buChar char="Ø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itchFamily="2" charset="2"/>
        <a:buChar char="Ø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Wingdings" pitchFamily="2" charset="2"/>
        <a:buChar char="Ø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Wingdings" pitchFamily="2" charset="2"/>
        <a:buChar char="Ø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r-PK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57400" y="2886670"/>
            <a:ext cx="50292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LESSON  17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8637"/>
            <a:ext cx="8229600" cy="2925763"/>
          </a:xfrm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en-US" sz="4800" b="1" dirty="0" smtClean="0"/>
              <a:t>Overview </a:t>
            </a:r>
          </a:p>
          <a:p>
            <a:pPr algn="ctr" rtl="0">
              <a:buNone/>
            </a:pPr>
            <a:r>
              <a:rPr lang="en-US" sz="4800" b="1" dirty="0" smtClean="0"/>
              <a:t>of</a:t>
            </a:r>
          </a:p>
          <a:p>
            <a:pPr algn="ctr" rtl="0">
              <a:buNone/>
            </a:pPr>
            <a:r>
              <a:rPr lang="en-US" sz="4800" b="1" dirty="0" smtClean="0"/>
              <a:t>Previous Lesson(s)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Over </a:t>
            </a:r>
            <a:r>
              <a:rPr lang="en-US" dirty="0" smtClean="0"/>
              <a:t>View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In our compiler model, the parser obtains a string of tokens from the lexical analyzer &amp; verifies that the string of token names can be generated by the grammar for the source language.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2971800"/>
            <a:ext cx="6592685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Autofit/>
          </a:bodyPr>
          <a:lstStyle/>
          <a:p>
            <a:pPr lvl="1" algn="ctr" rtl="0"/>
            <a:r>
              <a:rPr lang="en-US" sz="4000" dirty="0">
                <a:solidFill>
                  <a:srgbClr val="FF0000"/>
                </a:solidFill>
                <a:latin typeface="+mj-lt"/>
              </a:rPr>
              <a:t>Over </a:t>
            </a:r>
            <a:r>
              <a:rPr lang="en-US" sz="4000" dirty="0" smtClean="0">
                <a:solidFill>
                  <a:srgbClr val="FF0000"/>
                </a:solidFill>
                <a:latin typeface="+mj-lt"/>
              </a:rPr>
              <a:t>View..</a:t>
            </a:r>
            <a:endParaRPr lang="en-US" sz="4000" i="1" dirty="0" smtClean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The syntax of programming language constructs can be specified by CFG.</a:t>
            </a:r>
          </a:p>
          <a:p>
            <a:pPr marL="742950" lvl="2" indent="-342900"/>
            <a:endParaRPr lang="en-US" sz="2200" dirty="0" smtClean="0"/>
          </a:p>
          <a:p>
            <a:pPr marL="742950" lvl="2" indent="-342900"/>
            <a:r>
              <a:rPr lang="en-US" sz="2200" dirty="0" smtClean="0"/>
              <a:t>A grammar gives a precise syntactic specification of a programming language. </a:t>
            </a:r>
          </a:p>
          <a:p>
            <a:endParaRPr lang="en-US" dirty="0" smtClean="0"/>
          </a:p>
          <a:p>
            <a:pPr marL="342900" lvl="1" indent="-342900"/>
            <a:r>
              <a:rPr lang="en-US" dirty="0" smtClean="0">
                <a:solidFill>
                  <a:schemeClr val="accent1"/>
                </a:solidFill>
              </a:rPr>
              <a:t>Universal parsing methods</a:t>
            </a:r>
            <a:r>
              <a:rPr lang="en-US" dirty="0" smtClean="0"/>
              <a:t> can parse any grammar. These methods are, however, too inefficient to use in production compilers.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Autofit/>
          </a:bodyPr>
          <a:lstStyle/>
          <a:p>
            <a:pPr lvl="1" algn="ctr" rtl="0"/>
            <a:r>
              <a:rPr lang="en-US" sz="4000" dirty="0">
                <a:solidFill>
                  <a:srgbClr val="FF0000"/>
                </a:solidFill>
                <a:latin typeface="+mj-lt"/>
              </a:rPr>
              <a:t>Over </a:t>
            </a:r>
            <a:r>
              <a:rPr lang="en-US" sz="4000" dirty="0" smtClean="0">
                <a:solidFill>
                  <a:srgbClr val="FF0000"/>
                </a:solidFill>
                <a:latin typeface="+mj-lt"/>
              </a:rPr>
              <a:t>View..</a:t>
            </a:r>
            <a:endParaRPr lang="en-US" sz="4000" i="1" dirty="0" smtClean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pPr marL="342900" lvl="1" indent="-342900"/>
            <a:endParaRPr lang="en-US" dirty="0" smtClean="0"/>
          </a:p>
          <a:p>
            <a:pPr marL="342900" lvl="1" indent="-342900"/>
            <a:r>
              <a:rPr lang="en-US" sz="2400" dirty="0" smtClean="0"/>
              <a:t>The </a:t>
            </a:r>
            <a:r>
              <a:rPr lang="en-US" sz="2400" dirty="0" smtClean="0"/>
              <a:t>commonly used parsing methods </a:t>
            </a:r>
            <a:r>
              <a:rPr lang="en-US" sz="2400" dirty="0" smtClean="0"/>
              <a:t>in compilers is either </a:t>
            </a:r>
            <a:r>
              <a:rPr lang="en-US" sz="2400" dirty="0" smtClean="0">
                <a:solidFill>
                  <a:schemeClr val="accent1"/>
                </a:solidFill>
              </a:rPr>
              <a:t>top-down or bottom-up</a:t>
            </a:r>
            <a:r>
              <a:rPr lang="en-US" sz="2400" dirty="0" smtClean="0"/>
              <a:t>. </a:t>
            </a:r>
          </a:p>
          <a:p>
            <a:pPr marL="342900" lvl="1" indent="-342900"/>
            <a:endParaRPr lang="en-US" dirty="0" smtClean="0"/>
          </a:p>
          <a:p>
            <a:pPr marL="742950" lvl="2" indent="-342900"/>
            <a:r>
              <a:rPr lang="en-US" dirty="0" smtClean="0">
                <a:solidFill>
                  <a:schemeClr val="accent1"/>
                </a:solidFill>
              </a:rPr>
              <a:t>Top-down </a:t>
            </a:r>
            <a:r>
              <a:rPr lang="en-US" dirty="0" smtClean="0"/>
              <a:t>methods build parse trees from the top (root) to the bottom (leaves), while </a:t>
            </a:r>
            <a:r>
              <a:rPr lang="en-US" dirty="0" smtClean="0">
                <a:solidFill>
                  <a:schemeClr val="accent1"/>
                </a:solidFill>
              </a:rPr>
              <a:t>bottom-up</a:t>
            </a:r>
            <a:r>
              <a:rPr lang="en-US" dirty="0" smtClean="0"/>
              <a:t> methods start from the leaves and work their way up to the root.</a:t>
            </a:r>
          </a:p>
          <a:p>
            <a:pPr marL="342900" lvl="1" indent="-342900"/>
            <a:endParaRPr lang="en-US" sz="2400" dirty="0" smtClean="0"/>
          </a:p>
          <a:p>
            <a:pPr marL="342900" lvl="1" indent="-342900"/>
            <a:endParaRPr lang="en-US" sz="2400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pPr lvl="1"/>
            <a:endParaRPr lang="en-US" dirty="0" smtClean="0"/>
          </a:p>
          <a:p>
            <a:r>
              <a:rPr lang="en-US" dirty="0" smtClean="0">
                <a:solidFill>
                  <a:schemeClr val="accent1"/>
                </a:solidFill>
              </a:rPr>
              <a:t>Programming </a:t>
            </a:r>
            <a:r>
              <a:rPr lang="en-US" dirty="0" smtClean="0">
                <a:solidFill>
                  <a:schemeClr val="accent1"/>
                </a:solidFill>
              </a:rPr>
              <a:t>errors </a:t>
            </a:r>
            <a:r>
              <a:rPr lang="en-US" dirty="0" smtClean="0"/>
              <a:t>can occur at many different </a:t>
            </a:r>
            <a:r>
              <a:rPr lang="en-US" dirty="0" smtClean="0"/>
              <a:t>levels &amp; can be categorized as: </a:t>
            </a:r>
            <a:endParaRPr lang="en-US" dirty="0" smtClean="0"/>
          </a:p>
          <a:p>
            <a:endParaRPr lang="en-US" dirty="0" smtClean="0"/>
          </a:p>
          <a:p>
            <a:pPr lvl="1"/>
            <a:r>
              <a:rPr lang="en-US" b="1" dirty="0" smtClean="0">
                <a:solidFill>
                  <a:schemeClr val="accent1"/>
                </a:solidFill>
              </a:rPr>
              <a:t>Lexical errors</a:t>
            </a:r>
            <a:r>
              <a:rPr lang="en-US" dirty="0" smtClean="0"/>
              <a:t> include misspellings of identifiers, keywords, or operators - e.g., the use of an identifier </a:t>
            </a:r>
            <a:r>
              <a:rPr lang="en-US" dirty="0" err="1" smtClean="0"/>
              <a:t>elipseSize</a:t>
            </a:r>
            <a:r>
              <a:rPr lang="en-US" dirty="0" smtClean="0"/>
              <a:t> instead of </a:t>
            </a:r>
            <a:r>
              <a:rPr lang="en-US" dirty="0" err="1" smtClean="0"/>
              <a:t>ellipseSize</a:t>
            </a:r>
            <a:r>
              <a:rPr lang="en-US" dirty="0" smtClean="0"/>
              <a:t> – and missing quotes around text intended as a string.</a:t>
            </a:r>
          </a:p>
          <a:p>
            <a:pPr lvl="1"/>
            <a:endParaRPr lang="en-US" dirty="0" smtClean="0"/>
          </a:p>
          <a:p>
            <a:pPr lvl="1"/>
            <a:r>
              <a:rPr lang="en-US" b="1" dirty="0" smtClean="0">
                <a:solidFill>
                  <a:schemeClr val="accent1"/>
                </a:solidFill>
              </a:rPr>
              <a:t>Semantic errors </a:t>
            </a:r>
            <a:r>
              <a:rPr lang="en-US" dirty="0" smtClean="0"/>
              <a:t>include type mismatches between operators and operands. An example is a </a:t>
            </a:r>
            <a:r>
              <a:rPr lang="en-US" sz="1600" dirty="0" smtClean="0"/>
              <a:t>return </a:t>
            </a:r>
            <a:r>
              <a:rPr lang="en-US" dirty="0" smtClean="0"/>
              <a:t>statement in a Java method with result type </a:t>
            </a:r>
            <a:r>
              <a:rPr lang="en-US" sz="1400" dirty="0" smtClean="0"/>
              <a:t>void.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Autofit/>
          </a:bodyPr>
          <a:lstStyle/>
          <a:p>
            <a:pPr lvl="1" algn="ctr" rtl="0"/>
            <a:r>
              <a:rPr lang="en-US" sz="4000" dirty="0">
                <a:solidFill>
                  <a:srgbClr val="FF0000"/>
                </a:solidFill>
                <a:latin typeface="+mj-lt"/>
              </a:rPr>
              <a:t>Over </a:t>
            </a:r>
            <a:r>
              <a:rPr lang="en-US" sz="4000" dirty="0" smtClean="0">
                <a:solidFill>
                  <a:srgbClr val="FF0000"/>
                </a:solidFill>
                <a:latin typeface="+mj-lt"/>
              </a:rPr>
              <a:t>View..</a:t>
            </a:r>
            <a:endParaRPr lang="en-US" sz="4000" i="1" dirty="0" smtClean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pPr lvl="1"/>
            <a:endParaRPr lang="en-US" b="1" dirty="0" smtClean="0">
              <a:solidFill>
                <a:schemeClr val="accent1"/>
              </a:solidFill>
            </a:endParaRPr>
          </a:p>
          <a:p>
            <a:pPr lvl="1"/>
            <a:r>
              <a:rPr lang="en-US" b="1" dirty="0" smtClean="0">
                <a:solidFill>
                  <a:schemeClr val="accent1"/>
                </a:solidFill>
              </a:rPr>
              <a:t>Syntactic errors </a:t>
            </a:r>
            <a:r>
              <a:rPr lang="en-US" dirty="0" smtClean="0"/>
              <a:t>include misplaced semicolons or extra or missing braces, that is, "{" or "}" </a:t>
            </a:r>
            <a:br>
              <a:rPr lang="en-US" dirty="0" smtClean="0"/>
            </a:br>
            <a:r>
              <a:rPr lang="en-US" dirty="0" smtClean="0"/>
              <a:t>As another example, in C or Java, the appearance of a case statement without an enclosing switch is a syntactic error.</a:t>
            </a:r>
          </a:p>
          <a:p>
            <a:pPr lvl="1"/>
            <a:endParaRPr lang="en-US" dirty="0" smtClean="0"/>
          </a:p>
          <a:p>
            <a:pPr lvl="1"/>
            <a:r>
              <a:rPr lang="en-US" b="1" dirty="0" smtClean="0">
                <a:solidFill>
                  <a:schemeClr val="accent1"/>
                </a:solidFill>
              </a:rPr>
              <a:t>Logical errors</a:t>
            </a:r>
            <a:r>
              <a:rPr lang="en-US" dirty="0" smtClean="0"/>
              <a:t> can be anything from incorrect reasoning on the part of the programmer to the use in a C program of the assignment operator </a:t>
            </a:r>
            <a:r>
              <a:rPr lang="en-US" sz="1400" dirty="0" smtClean="0"/>
              <a:t>= </a:t>
            </a:r>
            <a:r>
              <a:rPr lang="en-US" dirty="0" smtClean="0"/>
              <a:t>instead of the comparison operator </a:t>
            </a:r>
            <a:r>
              <a:rPr lang="en-US" sz="1400" dirty="0" smtClean="0"/>
              <a:t>==. </a:t>
            </a:r>
            <a:br>
              <a:rPr lang="en-US" sz="1400" dirty="0" smtClean="0"/>
            </a:b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The error handler in a parser has goals that are simple to state but challenging to realize: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Report</a:t>
            </a:r>
            <a:r>
              <a:rPr lang="en-US" dirty="0" smtClean="0"/>
              <a:t> the presence of errors clearly and accurately.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Recover</a:t>
            </a:r>
            <a:r>
              <a:rPr lang="en-US" dirty="0" smtClean="0"/>
              <a:t> from each error quickly enough to detect subsequent errors.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Add minimal overhead </a:t>
            </a:r>
            <a:r>
              <a:rPr lang="en-US" dirty="0" smtClean="0"/>
              <a:t>to the processing of correct programs.</a:t>
            </a:r>
            <a:endParaRPr lang="en-US" b="1" dirty="0" smtClean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Trivial Approach: No Recovery</a:t>
            </a:r>
          </a:p>
          <a:p>
            <a:pPr lvl="1"/>
            <a:r>
              <a:rPr lang="en-US" dirty="0" smtClean="0"/>
              <a:t>Print an error message when parsing cannot continue and then terminate parsing.</a:t>
            </a:r>
          </a:p>
          <a:p>
            <a:r>
              <a:rPr lang="en-US" dirty="0" smtClean="0">
                <a:solidFill>
                  <a:schemeClr val="accent1"/>
                </a:solidFill>
              </a:rPr>
              <a:t>Panic-Mode Recovery</a:t>
            </a:r>
          </a:p>
          <a:p>
            <a:pPr lvl="1"/>
            <a:r>
              <a:rPr lang="en-US" dirty="0" smtClean="0"/>
              <a:t>The parser discards input until it encounters a </a:t>
            </a:r>
            <a:r>
              <a:rPr lang="en-US" i="1" dirty="0" smtClean="0"/>
              <a:t>synchronizing token</a:t>
            </a:r>
            <a:r>
              <a:rPr lang="en-US" dirty="0" smtClean="0"/>
              <a:t>. </a:t>
            </a:r>
          </a:p>
          <a:p>
            <a:r>
              <a:rPr lang="en-US" dirty="0" smtClean="0">
                <a:solidFill>
                  <a:schemeClr val="accent1"/>
                </a:solidFill>
              </a:rPr>
              <a:t>Phrase-Level Recovery</a:t>
            </a:r>
          </a:p>
          <a:p>
            <a:pPr lvl="1"/>
            <a:r>
              <a:rPr lang="en-US" dirty="0" smtClean="0"/>
              <a:t>Locally replace some prefix of the remaining input by some string. Simple cases are exchanging ; with , and = with ==.</a:t>
            </a:r>
          </a:p>
          <a:p>
            <a:r>
              <a:rPr lang="en-US" dirty="0" smtClean="0">
                <a:solidFill>
                  <a:schemeClr val="accent1"/>
                </a:solidFill>
              </a:rPr>
              <a:t>Error Productions</a:t>
            </a:r>
          </a:p>
          <a:p>
            <a:pPr lvl="1"/>
            <a:r>
              <a:rPr lang="en-US" dirty="0" smtClean="0"/>
              <a:t>Include productions for common errors.</a:t>
            </a:r>
            <a:endParaRPr lang="en-US" dirty="0" smtClean="0">
              <a:solidFill>
                <a:schemeClr val="accent1"/>
              </a:solidFill>
            </a:endParaRPr>
          </a:p>
          <a:p>
            <a:r>
              <a:rPr lang="en-US" dirty="0" smtClean="0">
                <a:solidFill>
                  <a:schemeClr val="accent1"/>
                </a:solidFill>
              </a:rPr>
              <a:t>Global Correction</a:t>
            </a:r>
          </a:p>
          <a:p>
            <a:pPr lvl="1"/>
            <a:r>
              <a:rPr lang="en-US" dirty="0" smtClean="0"/>
              <a:t>Change the input I to the closest correct input I' and produce the parse tree for I'.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Grammars used to systematically describe the syntax of programming language constructs like expressions and statements.</a:t>
            </a:r>
          </a:p>
          <a:p>
            <a:endParaRPr lang="en-US" dirty="0" smtClean="0"/>
          </a:p>
          <a:p>
            <a:pPr lvl="2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stmt  --&gt; if ( </a:t>
            </a:r>
            <a:r>
              <a:rPr lang="en-US" i="1" dirty="0" err="1" smtClean="0">
                <a:solidFill>
                  <a:schemeClr val="accent1"/>
                </a:solidFill>
              </a:rPr>
              <a:t>expr</a:t>
            </a:r>
            <a:r>
              <a:rPr lang="en-US" b="1" dirty="0" smtClean="0">
                <a:solidFill>
                  <a:schemeClr val="accent1"/>
                </a:solidFill>
              </a:rPr>
              <a:t> ) </a:t>
            </a:r>
            <a:r>
              <a:rPr lang="en-US" i="1" dirty="0" smtClean="0">
                <a:solidFill>
                  <a:schemeClr val="accent1"/>
                </a:solidFill>
              </a:rPr>
              <a:t>stmt</a:t>
            </a:r>
            <a:r>
              <a:rPr lang="en-US" b="1" dirty="0" smtClean="0">
                <a:solidFill>
                  <a:schemeClr val="accent1"/>
                </a:solidFill>
              </a:rPr>
              <a:t> else </a:t>
            </a:r>
            <a:r>
              <a:rPr lang="en-US" i="1" dirty="0" smtClean="0">
                <a:solidFill>
                  <a:schemeClr val="accent1"/>
                </a:solidFill>
              </a:rPr>
              <a:t>stmt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 syntactic variable </a:t>
            </a:r>
            <a:r>
              <a:rPr lang="en-US" dirty="0" smtClean="0">
                <a:solidFill>
                  <a:schemeClr val="accent1"/>
                </a:solidFill>
              </a:rPr>
              <a:t>stmt</a:t>
            </a:r>
            <a:r>
              <a:rPr lang="en-US" dirty="0" smtClean="0"/>
              <a:t> is used to denote statements and variable </a:t>
            </a:r>
            <a:r>
              <a:rPr lang="en-US" dirty="0" err="1" smtClean="0">
                <a:solidFill>
                  <a:schemeClr val="accent1"/>
                </a:solidFill>
              </a:rPr>
              <a:t>expr</a:t>
            </a:r>
            <a:r>
              <a:rPr lang="en-US" dirty="0" smtClean="0"/>
              <a:t> to denote expressions.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Other productions then define precisely what an </a:t>
            </a:r>
            <a:r>
              <a:rPr lang="en-US" dirty="0" err="1" smtClean="0">
                <a:solidFill>
                  <a:schemeClr val="accent1"/>
                </a:solidFill>
              </a:rPr>
              <a:t>expr</a:t>
            </a:r>
            <a:r>
              <a:rPr lang="en-US" dirty="0" smtClean="0"/>
              <a:t> is and what else a </a:t>
            </a:r>
            <a:r>
              <a:rPr lang="en-US" dirty="0" smtClean="0">
                <a:solidFill>
                  <a:schemeClr val="accent1"/>
                </a:solidFill>
              </a:rPr>
              <a:t>stmt</a:t>
            </a:r>
            <a:r>
              <a:rPr lang="en-US" dirty="0" smtClean="0"/>
              <a:t> can be.</a:t>
            </a:r>
          </a:p>
          <a:p>
            <a:endParaRPr lang="en-US" dirty="0" smtClean="0"/>
          </a:p>
          <a:p>
            <a:r>
              <a:rPr lang="en-US" dirty="0" smtClean="0"/>
              <a:t>A language generated by a grammar is called a </a:t>
            </a:r>
            <a:r>
              <a:rPr lang="en-US" i="1" dirty="0" smtClean="0">
                <a:solidFill>
                  <a:schemeClr val="accent1"/>
                </a:solidFill>
              </a:rPr>
              <a:t>context free language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pPr marL="514350" indent="-457200"/>
            <a:r>
              <a:rPr lang="en-US" dirty="0" smtClean="0"/>
              <a:t>Grammar</a:t>
            </a:r>
          </a:p>
          <a:p>
            <a:pPr marL="514350" indent="-457200"/>
            <a:endParaRPr lang="en-US" dirty="0" smtClean="0"/>
          </a:p>
          <a:p>
            <a:pPr marL="514350" indent="-457200"/>
            <a:endParaRPr lang="en-US" dirty="0" smtClean="0"/>
          </a:p>
          <a:p>
            <a:pPr marL="514350" indent="-457200"/>
            <a:endParaRPr lang="en-US" dirty="0" smtClean="0"/>
          </a:p>
          <a:p>
            <a:pPr marL="514350" indent="-457200"/>
            <a:endParaRPr lang="en-US" dirty="0" smtClean="0"/>
          </a:p>
          <a:p>
            <a:pPr marL="514350" indent="-457200"/>
            <a:endParaRPr lang="en-US" dirty="0" smtClean="0"/>
          </a:p>
          <a:p>
            <a:pPr marL="514350" indent="-457200"/>
            <a:endParaRPr lang="en-US" dirty="0" smtClean="0"/>
          </a:p>
          <a:p>
            <a:pPr marL="514350" indent="-457200"/>
            <a:r>
              <a:rPr lang="en-US" dirty="0" smtClean="0"/>
              <a:t>Terminals: 		</a:t>
            </a:r>
            <a:r>
              <a:rPr lang="en-US" b="1" dirty="0" smtClean="0">
                <a:solidFill>
                  <a:schemeClr val="accent1"/>
                </a:solidFill>
              </a:rPr>
              <a:t>id  +  -  *  /  ( )</a:t>
            </a:r>
          </a:p>
          <a:p>
            <a:pPr marL="514350" indent="-457200"/>
            <a:r>
              <a:rPr lang="en-US" dirty="0" smtClean="0"/>
              <a:t>Non-Terminals:		</a:t>
            </a:r>
            <a:r>
              <a:rPr lang="en-US" b="1" dirty="0" smtClean="0">
                <a:solidFill>
                  <a:schemeClr val="accent1"/>
                </a:solidFill>
              </a:rPr>
              <a:t>expression, term, factor</a:t>
            </a:r>
          </a:p>
          <a:p>
            <a:pPr marL="514350" indent="-457200"/>
            <a:r>
              <a:rPr lang="en-US" dirty="0" smtClean="0"/>
              <a:t>Start Symbol:</a:t>
            </a:r>
            <a:r>
              <a:rPr lang="en-US" b="1" dirty="0" smtClean="0">
                <a:solidFill>
                  <a:schemeClr val="accent1"/>
                </a:solidFill>
              </a:rPr>
              <a:t>		expression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1676400"/>
            <a:ext cx="3873534" cy="24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71600" y="2819400"/>
            <a:ext cx="64770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TODAY’S LESSON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Contents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Context-Free Grammars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Formal Definition of a CFG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Notational Conventions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Derivations</a:t>
            </a:r>
          </a:p>
          <a:p>
            <a:pPr lvl="1"/>
            <a:r>
              <a:rPr lang="en-US" dirty="0" smtClean="0"/>
              <a:t>Parse Trees and Derivations</a:t>
            </a:r>
          </a:p>
          <a:p>
            <a:pPr lvl="1"/>
            <a:r>
              <a:rPr lang="en-US" dirty="0" smtClean="0"/>
              <a:t>Ambiguity</a:t>
            </a:r>
          </a:p>
          <a:p>
            <a:pPr lvl="1"/>
            <a:r>
              <a:rPr lang="en-US" dirty="0" smtClean="0"/>
              <a:t>Verifying the Language Generated by a Grammar</a:t>
            </a:r>
          </a:p>
          <a:p>
            <a:pPr lvl="1"/>
            <a:r>
              <a:rPr lang="en-US" dirty="0" smtClean="0"/>
              <a:t>Context-Free Grammars Vs Regular Expressions</a:t>
            </a:r>
          </a:p>
          <a:p>
            <a:r>
              <a:rPr lang="en-US" dirty="0" smtClean="0"/>
              <a:t>Writing a Grammar</a:t>
            </a:r>
          </a:p>
          <a:p>
            <a:pPr lvl="1"/>
            <a:r>
              <a:rPr lang="en-US" dirty="0" smtClean="0"/>
              <a:t>Lexical Vs Syntactic Analysis</a:t>
            </a:r>
          </a:p>
          <a:p>
            <a:pPr lvl="1"/>
            <a:r>
              <a:rPr lang="en-US" dirty="0" smtClean="0"/>
              <a:t>Eliminating Ambiguity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Elimination of Left Recursion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Parse Tree &amp; Derivations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 smtClean="0">
                <a:solidFill>
                  <a:schemeClr val="accent1"/>
                </a:solidFill>
              </a:rPr>
              <a:t>parse tree </a:t>
            </a:r>
            <a:r>
              <a:rPr lang="en-US" dirty="0" smtClean="0"/>
              <a:t>is a graphical representation of a derivation that filters out the order in which productions are applied to replace non-terminals 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Each interior node of a parse tree represents the </a:t>
            </a:r>
            <a:r>
              <a:rPr lang="en-US" dirty="0" smtClean="0">
                <a:solidFill>
                  <a:schemeClr val="accent1"/>
                </a:solidFill>
              </a:rPr>
              <a:t>application of a production</a:t>
            </a:r>
            <a:r>
              <a:rPr lang="en-US" dirty="0" smtClean="0"/>
              <a:t>. </a:t>
            </a:r>
          </a:p>
          <a:p>
            <a:pPr lvl="1"/>
            <a:r>
              <a:rPr lang="en-US" dirty="0" smtClean="0"/>
              <a:t>The </a:t>
            </a:r>
            <a:r>
              <a:rPr lang="en-US" dirty="0" smtClean="0">
                <a:solidFill>
                  <a:schemeClr val="accent1"/>
                </a:solidFill>
              </a:rPr>
              <a:t>interior node </a:t>
            </a:r>
            <a:r>
              <a:rPr lang="en-US" dirty="0" smtClean="0"/>
              <a:t>is labeled with the non-terminal A in the head of the production.</a:t>
            </a:r>
          </a:p>
          <a:p>
            <a:pPr lvl="1"/>
            <a:r>
              <a:rPr lang="en-US" dirty="0" smtClean="0"/>
              <a:t>The children of the node are labeled, from left to right, by the symbols in the body of the production by which this A was replaced during the derivation.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Parse Tree &amp; Derivations..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Ex:	-(id + id)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 leaves of a parse tree are labeled by non-terminals or terminals and, read from </a:t>
            </a:r>
            <a:r>
              <a:rPr lang="en-US" dirty="0" smtClean="0">
                <a:solidFill>
                  <a:schemeClr val="accent1"/>
                </a:solidFill>
              </a:rPr>
              <a:t>left to right</a:t>
            </a:r>
            <a:r>
              <a:rPr lang="en-US" dirty="0" smtClean="0"/>
              <a:t> constitute a sentential form, called the </a:t>
            </a:r>
            <a:r>
              <a:rPr lang="en-US" dirty="0" smtClean="0">
                <a:solidFill>
                  <a:schemeClr val="accent1"/>
                </a:solidFill>
              </a:rPr>
              <a:t>yield</a:t>
            </a:r>
            <a:r>
              <a:rPr lang="en-US" dirty="0" smtClean="0"/>
              <a:t> or frontier of the tree.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 l="16667"/>
          <a:stretch>
            <a:fillRect/>
          </a:stretch>
        </p:blipFill>
        <p:spPr bwMode="auto">
          <a:xfrm>
            <a:off x="3276600" y="1447800"/>
            <a:ext cx="2625072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Parse Tree &amp; Derivations…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 derivation starting with a single non-terminal,</a:t>
            </a:r>
            <a:br>
              <a:rPr lang="en-US" dirty="0" smtClean="0"/>
            </a:br>
            <a:r>
              <a:rPr lang="en-US" dirty="0" smtClean="0"/>
              <a:t>		</a:t>
            </a:r>
            <a:r>
              <a:rPr lang="en-US" dirty="0" smtClean="0">
                <a:solidFill>
                  <a:schemeClr val="accent1"/>
                </a:solidFill>
              </a:rPr>
              <a:t>A ⇒ α</a:t>
            </a:r>
            <a:r>
              <a:rPr lang="en-US" baseline="-25000" dirty="0" smtClean="0">
                <a:solidFill>
                  <a:schemeClr val="accent1"/>
                </a:solidFill>
              </a:rPr>
              <a:t>1</a:t>
            </a:r>
            <a:r>
              <a:rPr lang="en-US" dirty="0" smtClean="0">
                <a:solidFill>
                  <a:schemeClr val="accent1"/>
                </a:solidFill>
              </a:rPr>
              <a:t> ⇒ α</a:t>
            </a:r>
            <a:r>
              <a:rPr lang="en-US" baseline="-25000" dirty="0" smtClean="0">
                <a:solidFill>
                  <a:schemeClr val="accent1"/>
                </a:solidFill>
              </a:rPr>
              <a:t>2</a:t>
            </a:r>
            <a:r>
              <a:rPr lang="en-US" dirty="0" smtClean="0">
                <a:solidFill>
                  <a:schemeClr val="accent1"/>
                </a:solidFill>
              </a:rPr>
              <a:t> ... ⇒ </a:t>
            </a:r>
            <a:r>
              <a:rPr lang="en-US" dirty="0" err="1" smtClean="0">
                <a:solidFill>
                  <a:schemeClr val="accent1"/>
                </a:solidFill>
              </a:rPr>
              <a:t>α</a:t>
            </a:r>
            <a:r>
              <a:rPr lang="en-US" baseline="-25000" dirty="0" err="1" smtClean="0">
                <a:solidFill>
                  <a:schemeClr val="accent1"/>
                </a:solidFill>
              </a:rPr>
              <a:t>n</a:t>
            </a:r>
            <a:r>
              <a:rPr lang="en-US" dirty="0" smtClean="0">
                <a:solidFill>
                  <a:schemeClr val="accent1"/>
                </a:solidFill>
              </a:rPr>
              <a:t> </a:t>
            </a:r>
          </a:p>
          <a:p>
            <a:pPr lvl="1">
              <a:buNone/>
            </a:pPr>
            <a:r>
              <a:rPr lang="en-US" dirty="0" smtClean="0"/>
              <a:t>	It is easy to write a parse tree with </a:t>
            </a:r>
            <a:r>
              <a:rPr lang="en-US" dirty="0" smtClean="0">
                <a:solidFill>
                  <a:schemeClr val="accent1"/>
                </a:solidFill>
              </a:rPr>
              <a:t>A as the root and </a:t>
            </a:r>
            <a:r>
              <a:rPr lang="en-US" dirty="0" err="1" smtClean="0">
                <a:solidFill>
                  <a:schemeClr val="accent1"/>
                </a:solidFill>
              </a:rPr>
              <a:t>α</a:t>
            </a:r>
            <a:r>
              <a:rPr lang="en-US" baseline="-25000" dirty="0" err="1" smtClean="0">
                <a:solidFill>
                  <a:schemeClr val="accent1"/>
                </a:solidFill>
              </a:rPr>
              <a:t>n</a:t>
            </a:r>
            <a:r>
              <a:rPr lang="en-US" dirty="0" smtClean="0">
                <a:solidFill>
                  <a:schemeClr val="accent1"/>
                </a:solidFill>
              </a:rPr>
              <a:t> as the leaves</a:t>
            </a:r>
            <a:r>
              <a:rPr lang="en-US" dirty="0" smtClean="0"/>
              <a:t>. </a:t>
            </a:r>
          </a:p>
          <a:p>
            <a:endParaRPr lang="en-US" dirty="0" smtClean="0"/>
          </a:p>
          <a:p>
            <a:r>
              <a:rPr lang="en-US" dirty="0" smtClean="0"/>
              <a:t>The LHS of each production is a non-terminal in the frontier of the current tree so replace it with the RHS to get the next tree.</a:t>
            </a:r>
          </a:p>
          <a:p>
            <a:endParaRPr lang="en-US" dirty="0" smtClean="0"/>
          </a:p>
          <a:p>
            <a:r>
              <a:rPr lang="en-US" dirty="0" smtClean="0"/>
              <a:t>There can be many derivations that wind up with the same final tree.</a:t>
            </a:r>
          </a:p>
          <a:p>
            <a:pPr lvl="1"/>
            <a:r>
              <a:rPr lang="en-US" dirty="0" smtClean="0"/>
              <a:t>But for any parse tree there is a unique leftmost derivation the produces that tree.</a:t>
            </a:r>
          </a:p>
          <a:p>
            <a:pPr lvl="1"/>
            <a:r>
              <a:rPr lang="en-US" dirty="0" smtClean="0"/>
              <a:t>Similarly, there is a unique rightmost derivation that produces the tree.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Ambiguity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A grammar that produces more than one parse tree for some sentence is said to be ambiguous.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Alternatively, an ambiguous grammar is one that produces more than one leftmost derivation or more than one rightmost derivation for the same sentence.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Ex Grammar 	 </a:t>
            </a:r>
            <a:r>
              <a:rPr lang="en-US" dirty="0" smtClean="0">
                <a:solidFill>
                  <a:schemeClr val="accent1"/>
                </a:solidFill>
              </a:rPr>
              <a:t>E → E + E | E * E | ( E ) | id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It is ambiguous because we have seen two parse trees for </a:t>
            </a:r>
            <a:r>
              <a:rPr lang="en-US" b="1" dirty="0" smtClean="0">
                <a:solidFill>
                  <a:schemeClr val="accent1"/>
                </a:solidFill>
              </a:rPr>
              <a:t>id + id * id</a:t>
            </a:r>
            <a:r>
              <a:rPr lang="en-US" dirty="0" smtClean="0"/>
              <a:t>  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4600" y="4267200"/>
            <a:ext cx="5638800" cy="1860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Ambiguity..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There must be at least two leftmost derivations.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So two parse trees are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5" name="Picture 4" descr="Lec17-0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05000" y="1828800"/>
            <a:ext cx="5486400" cy="1752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Language Verification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A proof that a grammar G generates a language L has two parts:</a:t>
            </a:r>
          </a:p>
          <a:p>
            <a:pPr lvl="1">
              <a:spcBef>
                <a:spcPts val="500"/>
              </a:spcBef>
            </a:pPr>
            <a:endParaRPr lang="en-US" dirty="0" smtClean="0"/>
          </a:p>
          <a:p>
            <a:pPr lvl="1"/>
            <a:r>
              <a:rPr lang="en-US" dirty="0" smtClean="0"/>
              <a:t>Show that every string generated by G is in L</a:t>
            </a:r>
          </a:p>
          <a:p>
            <a:pPr lvl="1"/>
            <a:r>
              <a:rPr lang="en-US" dirty="0" smtClean="0"/>
              <a:t>Show that every string in L can indeed be generated by G.</a:t>
            </a:r>
          </a:p>
          <a:p>
            <a:endParaRPr lang="en-US" dirty="0" smtClean="0"/>
          </a:p>
          <a:p>
            <a:r>
              <a:rPr lang="en-US" dirty="0" smtClean="0"/>
              <a:t>Ex Grammar	</a:t>
            </a:r>
            <a:r>
              <a:rPr lang="pt-BR" b="1" dirty="0" smtClean="0">
                <a:solidFill>
                  <a:schemeClr val="accent1"/>
                </a:solidFill>
              </a:rPr>
              <a:t>S </a:t>
            </a:r>
            <a:r>
              <a:rPr lang="en-US" dirty="0" smtClean="0">
                <a:solidFill>
                  <a:schemeClr val="accent1"/>
                </a:solidFill>
              </a:rPr>
              <a:t>→</a:t>
            </a:r>
            <a:r>
              <a:rPr lang="pt-BR" b="1" dirty="0" smtClean="0">
                <a:solidFill>
                  <a:schemeClr val="accent1"/>
                </a:solidFill>
              </a:rPr>
              <a:t> ( S ) S | ɛ</a:t>
            </a:r>
          </a:p>
          <a:p>
            <a:endParaRPr lang="pt-BR" b="1" dirty="0" smtClean="0">
              <a:solidFill>
                <a:schemeClr val="accent1"/>
              </a:solidFill>
            </a:endParaRPr>
          </a:p>
          <a:p>
            <a:r>
              <a:rPr lang="en-US" dirty="0" smtClean="0"/>
              <a:t>Apparently this simple grammar generates all strings of balanced parentheses, and only such strings.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Language Verification..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To show that every sentence derivable from </a:t>
            </a:r>
            <a:r>
              <a:rPr lang="en-US" dirty="0" smtClean="0">
                <a:solidFill>
                  <a:schemeClr val="accent1"/>
                </a:solidFill>
              </a:rPr>
              <a:t>S </a:t>
            </a:r>
            <a:r>
              <a:rPr lang="en-US" dirty="0" smtClean="0"/>
              <a:t>is </a:t>
            </a:r>
            <a:r>
              <a:rPr lang="en-US" dirty="0" smtClean="0">
                <a:solidFill>
                  <a:schemeClr val="accent1"/>
                </a:solidFill>
              </a:rPr>
              <a:t>balanced</a:t>
            </a:r>
            <a:r>
              <a:rPr lang="en-US" dirty="0" smtClean="0"/>
              <a:t>, we use an inductive proof on the number of steps </a:t>
            </a:r>
            <a:r>
              <a:rPr lang="en-US" b="1" i="1" dirty="0" smtClean="0">
                <a:solidFill>
                  <a:schemeClr val="accent1"/>
                </a:solidFill>
              </a:rPr>
              <a:t>n</a:t>
            </a:r>
            <a:r>
              <a:rPr lang="en-US" dirty="0" smtClean="0"/>
              <a:t> in a derivation.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chemeClr val="accent1"/>
                </a:solidFill>
              </a:rPr>
              <a:t>BASIS: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	The basis is </a:t>
            </a:r>
            <a:r>
              <a:rPr lang="en-US" dirty="0" smtClean="0">
                <a:solidFill>
                  <a:schemeClr val="accent1"/>
                </a:solidFill>
              </a:rPr>
              <a:t>n = 1</a:t>
            </a:r>
            <a:r>
              <a:rPr lang="en-US" dirty="0" smtClean="0"/>
              <a:t> The only string of terminals derivable from S 	in one step is the empty string, which surely is balanced.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chemeClr val="accent1"/>
                </a:solidFill>
              </a:rPr>
              <a:t>INDUCTION: </a:t>
            </a:r>
          </a:p>
          <a:p>
            <a:pPr>
              <a:buNone/>
            </a:pPr>
            <a:r>
              <a:rPr lang="en-US" dirty="0" smtClean="0"/>
              <a:t>	Now assume that all derivations of fewer than </a:t>
            </a:r>
            <a:r>
              <a:rPr lang="en-US" dirty="0" smtClean="0">
                <a:solidFill>
                  <a:schemeClr val="accent1"/>
                </a:solidFill>
              </a:rPr>
              <a:t>n</a:t>
            </a:r>
            <a:r>
              <a:rPr lang="en-US" dirty="0" smtClean="0"/>
              <a:t> steps produce balanced sentences, and consider a leftmost derivation of exactly </a:t>
            </a:r>
            <a:r>
              <a:rPr lang="en-US" dirty="0" smtClean="0">
                <a:solidFill>
                  <a:schemeClr val="accent1"/>
                </a:solidFill>
              </a:rPr>
              <a:t>n</a:t>
            </a:r>
            <a:r>
              <a:rPr lang="en-US" dirty="0" smtClean="0"/>
              <a:t> steps.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1600199"/>
            <a:ext cx="3022607" cy="609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Language Verification...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Such a derivation must be of the form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 derivations of </a:t>
            </a:r>
            <a:r>
              <a:rPr lang="en-US" dirty="0" smtClean="0">
                <a:solidFill>
                  <a:schemeClr val="accent1"/>
                </a:solidFill>
              </a:rPr>
              <a:t>x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chemeClr val="accent1"/>
                </a:solidFill>
              </a:rPr>
              <a:t>y</a:t>
            </a:r>
            <a:r>
              <a:rPr lang="en-US" dirty="0" smtClean="0"/>
              <a:t> from </a:t>
            </a:r>
            <a:r>
              <a:rPr lang="en-US" dirty="0" smtClean="0">
                <a:solidFill>
                  <a:schemeClr val="accent1"/>
                </a:solidFill>
              </a:rPr>
              <a:t>S</a:t>
            </a:r>
            <a:r>
              <a:rPr lang="en-US" dirty="0" smtClean="0"/>
              <a:t> take fewer than </a:t>
            </a:r>
            <a:r>
              <a:rPr lang="en-US" dirty="0" smtClean="0">
                <a:solidFill>
                  <a:schemeClr val="accent1"/>
                </a:solidFill>
              </a:rPr>
              <a:t>n</a:t>
            </a:r>
            <a:r>
              <a:rPr lang="en-US" dirty="0" smtClean="0"/>
              <a:t> steps, so by the </a:t>
            </a:r>
            <a:r>
              <a:rPr lang="en-US" dirty="0" smtClean="0">
                <a:solidFill>
                  <a:schemeClr val="accent1"/>
                </a:solidFill>
              </a:rPr>
              <a:t>inductive hypothesis x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chemeClr val="accent1"/>
                </a:solidFill>
              </a:rPr>
              <a:t>y</a:t>
            </a:r>
            <a:r>
              <a:rPr lang="en-US" dirty="0" smtClean="0"/>
              <a:t> are balanced. Therefore, the string </a:t>
            </a:r>
            <a:r>
              <a:rPr lang="en-US" dirty="0" smtClean="0">
                <a:solidFill>
                  <a:schemeClr val="accent1"/>
                </a:solidFill>
              </a:rPr>
              <a:t>(x)y </a:t>
            </a:r>
            <a:r>
              <a:rPr lang="en-US" dirty="0" smtClean="0"/>
              <a:t>must be balanced.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That is, it has an equal number of left and right parentheses, and every prefix has at least as many left parentheses as right.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Language Verification...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Now we show that every balanced string is derivable from </a:t>
            </a:r>
            <a:r>
              <a:rPr lang="en-US" dirty="0" smtClean="0">
                <a:solidFill>
                  <a:schemeClr val="accent1"/>
                </a:solidFill>
              </a:rPr>
              <a:t>S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r>
              <a:rPr lang="en-US" dirty="0" smtClean="0"/>
              <a:t>To do so, we use induction on the length of a string.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chemeClr val="accent1"/>
                </a:solidFill>
              </a:rPr>
              <a:t>BASIS: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	If the string is of length 0, it must be ɛ, which is balanced.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chemeClr val="accent1"/>
                </a:solidFill>
              </a:rPr>
              <a:t>INDUCTION: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	First, observe that every balanced string has even length. </a:t>
            </a:r>
          </a:p>
          <a:p>
            <a:pPr>
              <a:buNone/>
            </a:pPr>
            <a:r>
              <a:rPr lang="en-US" dirty="0" smtClean="0"/>
              <a:t>	Assume that every balanced string of length less than </a:t>
            </a:r>
            <a:r>
              <a:rPr lang="en-US" dirty="0" smtClean="0">
                <a:solidFill>
                  <a:schemeClr val="accent1"/>
                </a:solidFill>
              </a:rPr>
              <a:t>2n</a:t>
            </a:r>
            <a:r>
              <a:rPr lang="en-US" dirty="0" smtClean="0"/>
              <a:t> is derivable from </a:t>
            </a:r>
            <a:r>
              <a:rPr lang="en-US" dirty="0" smtClean="0">
                <a:solidFill>
                  <a:schemeClr val="accent1"/>
                </a:solidFill>
              </a:rPr>
              <a:t>S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	Consider a balanced string </a:t>
            </a:r>
            <a:r>
              <a:rPr lang="en-US" i="1" dirty="0" smtClean="0">
                <a:solidFill>
                  <a:schemeClr val="accent1"/>
                </a:solidFill>
              </a:rPr>
              <a:t>w</a:t>
            </a:r>
            <a:r>
              <a:rPr lang="en-US" dirty="0" smtClean="0"/>
              <a:t> of length </a:t>
            </a:r>
            <a:r>
              <a:rPr lang="en-US" dirty="0" smtClean="0">
                <a:solidFill>
                  <a:schemeClr val="accent1"/>
                </a:solidFill>
              </a:rPr>
              <a:t>2n, n ≥ 1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Language Verification...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Surely </a:t>
            </a:r>
            <a:r>
              <a:rPr lang="en-US" i="1" dirty="0" smtClean="0">
                <a:solidFill>
                  <a:schemeClr val="accent1"/>
                </a:solidFill>
              </a:rPr>
              <a:t>w</a:t>
            </a:r>
            <a:r>
              <a:rPr lang="en-US" dirty="0" smtClean="0"/>
              <a:t> begins with a left parenthesis. Let </a:t>
            </a:r>
            <a:r>
              <a:rPr lang="en-US" dirty="0" smtClean="0">
                <a:solidFill>
                  <a:schemeClr val="accent1"/>
                </a:solidFill>
              </a:rPr>
              <a:t>(x)</a:t>
            </a:r>
            <a:r>
              <a:rPr lang="en-US" dirty="0" smtClean="0"/>
              <a:t> be the shortest nonempty prefix of </a:t>
            </a:r>
            <a:r>
              <a:rPr lang="en-US" i="1" dirty="0" smtClean="0">
                <a:solidFill>
                  <a:schemeClr val="accent1"/>
                </a:solidFill>
              </a:rPr>
              <a:t>w</a:t>
            </a:r>
            <a:r>
              <a:rPr lang="en-US" dirty="0" smtClean="0"/>
              <a:t> having an equal number of left and right parentheses. </a:t>
            </a:r>
          </a:p>
          <a:p>
            <a:endParaRPr lang="en-US" dirty="0" smtClean="0"/>
          </a:p>
          <a:p>
            <a:r>
              <a:rPr lang="en-US" dirty="0" smtClean="0"/>
              <a:t>Then </a:t>
            </a:r>
            <a:r>
              <a:rPr lang="en-US" i="1" dirty="0" smtClean="0">
                <a:solidFill>
                  <a:schemeClr val="accent1"/>
                </a:solidFill>
              </a:rPr>
              <a:t>w</a:t>
            </a:r>
            <a:r>
              <a:rPr lang="en-US" dirty="0" smtClean="0"/>
              <a:t> can be written as </a:t>
            </a:r>
            <a:r>
              <a:rPr lang="en-US" i="1" dirty="0" smtClean="0">
                <a:solidFill>
                  <a:schemeClr val="accent1"/>
                </a:solidFill>
              </a:rPr>
              <a:t>w</a:t>
            </a:r>
            <a:r>
              <a:rPr lang="en-US" dirty="0" smtClean="0">
                <a:solidFill>
                  <a:schemeClr val="accent1"/>
                </a:solidFill>
              </a:rPr>
              <a:t> = (x)y </a:t>
            </a:r>
            <a:r>
              <a:rPr lang="en-US" dirty="0" smtClean="0"/>
              <a:t>where both </a:t>
            </a:r>
            <a:r>
              <a:rPr lang="en-US" dirty="0" smtClean="0">
                <a:solidFill>
                  <a:schemeClr val="accent1"/>
                </a:solidFill>
              </a:rPr>
              <a:t>x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chemeClr val="accent1"/>
                </a:solidFill>
              </a:rPr>
              <a:t>y</a:t>
            </a:r>
            <a:r>
              <a:rPr lang="en-US" dirty="0" smtClean="0"/>
              <a:t> are balanced. </a:t>
            </a:r>
          </a:p>
          <a:p>
            <a:r>
              <a:rPr lang="en-US" dirty="0" smtClean="0"/>
              <a:t>Since </a:t>
            </a:r>
            <a:r>
              <a:rPr lang="en-US" dirty="0" smtClean="0">
                <a:solidFill>
                  <a:schemeClr val="accent1"/>
                </a:solidFill>
              </a:rPr>
              <a:t>x </a:t>
            </a:r>
            <a:r>
              <a:rPr lang="en-US" dirty="0" smtClean="0"/>
              <a:t>and </a:t>
            </a:r>
            <a:r>
              <a:rPr lang="en-US" dirty="0" smtClean="0">
                <a:solidFill>
                  <a:schemeClr val="accent1"/>
                </a:solidFill>
              </a:rPr>
              <a:t>y</a:t>
            </a:r>
            <a:r>
              <a:rPr lang="en-US" dirty="0" smtClean="0"/>
              <a:t> are of length less than </a:t>
            </a:r>
            <a:r>
              <a:rPr lang="en-US" dirty="0" smtClean="0">
                <a:solidFill>
                  <a:schemeClr val="accent1"/>
                </a:solidFill>
              </a:rPr>
              <a:t>2n</a:t>
            </a:r>
            <a:r>
              <a:rPr lang="en-US" dirty="0" smtClean="0"/>
              <a:t>, they are derivable from </a:t>
            </a:r>
            <a:r>
              <a:rPr lang="en-US" dirty="0" smtClean="0">
                <a:solidFill>
                  <a:schemeClr val="accent1"/>
                </a:solidFill>
              </a:rPr>
              <a:t>S</a:t>
            </a:r>
            <a:r>
              <a:rPr lang="en-US" dirty="0" smtClean="0"/>
              <a:t> by the inductive hypothesis. </a:t>
            </a:r>
          </a:p>
          <a:p>
            <a:r>
              <a:rPr lang="en-US" dirty="0" smtClean="0"/>
              <a:t>Thus, we can find a following derivation proving that </a:t>
            </a:r>
            <a:r>
              <a:rPr lang="en-US" i="1" dirty="0" smtClean="0">
                <a:solidFill>
                  <a:schemeClr val="accent1"/>
                </a:solidFill>
              </a:rPr>
              <a:t>w</a:t>
            </a:r>
            <a:r>
              <a:rPr lang="en-US" dirty="0" smtClean="0">
                <a:solidFill>
                  <a:schemeClr val="accent1"/>
                </a:solidFill>
              </a:rPr>
              <a:t> = (x)y </a:t>
            </a:r>
            <a:r>
              <a:rPr lang="en-US" dirty="0" smtClean="0"/>
              <a:t>is also derivable from </a:t>
            </a:r>
            <a:r>
              <a:rPr lang="en-US" dirty="0" smtClean="0">
                <a:solidFill>
                  <a:schemeClr val="accent1"/>
                </a:solidFill>
              </a:rPr>
              <a:t>S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5105400"/>
            <a:ext cx="3059723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3962400"/>
            <a:ext cx="3429000" cy="1322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CFG Vs RE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Every construct that can be described by a regular expression can be described by a grammar, but not vice-versa.</a:t>
            </a:r>
          </a:p>
          <a:p>
            <a:endParaRPr lang="en-US" dirty="0" smtClean="0"/>
          </a:p>
          <a:p>
            <a:r>
              <a:rPr lang="en-US" dirty="0" smtClean="0"/>
              <a:t>Alternatively, every regular language is a context-free language, but not vice-versa.</a:t>
            </a:r>
          </a:p>
          <a:p>
            <a:endParaRPr lang="en-US" dirty="0" smtClean="0"/>
          </a:p>
          <a:p>
            <a:r>
              <a:rPr lang="en-US" dirty="0" smtClean="0"/>
              <a:t>Consider RE </a:t>
            </a:r>
            <a:r>
              <a:rPr lang="en-US" b="1" dirty="0" smtClean="0">
                <a:solidFill>
                  <a:schemeClr val="accent1"/>
                </a:solidFill>
              </a:rPr>
              <a:t>(</a:t>
            </a:r>
            <a:r>
              <a:rPr lang="en-US" b="1" dirty="0" err="1" smtClean="0">
                <a:solidFill>
                  <a:schemeClr val="accent1"/>
                </a:solidFill>
              </a:rPr>
              <a:t>a|b</a:t>
            </a:r>
            <a:r>
              <a:rPr lang="en-US" b="1" dirty="0" smtClean="0">
                <a:solidFill>
                  <a:schemeClr val="accent1"/>
                </a:solidFill>
              </a:rPr>
              <a:t>)* </a:t>
            </a:r>
            <a:r>
              <a:rPr lang="en-US" b="1" dirty="0" err="1" smtClean="0">
                <a:solidFill>
                  <a:schemeClr val="accent1"/>
                </a:solidFill>
              </a:rPr>
              <a:t>abb</a:t>
            </a:r>
            <a:r>
              <a:rPr lang="en-US" dirty="0" smtClean="0"/>
              <a:t> &amp; the grammar</a:t>
            </a:r>
          </a:p>
          <a:p>
            <a:endParaRPr lang="en-US" dirty="0" smtClean="0"/>
          </a:p>
          <a:p>
            <a:r>
              <a:rPr lang="en-US" dirty="0" smtClean="0"/>
              <a:t>We can construct mechanically a </a:t>
            </a:r>
            <a:br>
              <a:rPr lang="en-US" dirty="0" smtClean="0"/>
            </a:br>
            <a:r>
              <a:rPr lang="en-US" dirty="0" smtClean="0"/>
              <a:t>grammar to recognize the same </a:t>
            </a:r>
            <a:br>
              <a:rPr lang="en-US" dirty="0" smtClean="0"/>
            </a:br>
            <a:r>
              <a:rPr lang="en-US" dirty="0" smtClean="0"/>
              <a:t>language as a nondeterministic finite automaton (NFA).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ec17-0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8200" y="1676400"/>
            <a:ext cx="4020111" cy="135273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CFG Vs RE</a:t>
            </a:r>
            <a:r>
              <a:rPr lang="en-US" dirty="0" smtClean="0">
                <a:solidFill>
                  <a:srgbClr val="FF0000"/>
                </a:solidFill>
                <a:cs typeface="+mn-cs"/>
              </a:rPr>
              <a:t>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The defined grammar above was constructed from the NFA using the following construction</a:t>
            </a:r>
          </a:p>
          <a:p>
            <a:endParaRPr lang="en-US" dirty="0" smtClean="0"/>
          </a:p>
          <a:p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For each state </a:t>
            </a:r>
            <a:r>
              <a:rPr lang="en-US" i="1" dirty="0" err="1" smtClean="0">
                <a:solidFill>
                  <a:schemeClr val="accent1"/>
                </a:solidFill>
              </a:rPr>
              <a:t>i</a:t>
            </a:r>
            <a:r>
              <a:rPr lang="en-US" dirty="0" smtClean="0"/>
              <a:t> of the NFA, create a non-terminal </a:t>
            </a:r>
            <a:r>
              <a:rPr lang="en-US" dirty="0" smtClean="0">
                <a:solidFill>
                  <a:schemeClr val="accent1"/>
                </a:solidFill>
              </a:rPr>
              <a:t>A</a:t>
            </a:r>
            <a:r>
              <a:rPr lang="en-US" baseline="-25000" dirty="0" smtClean="0">
                <a:solidFill>
                  <a:schemeClr val="accent1"/>
                </a:solidFill>
              </a:rPr>
              <a:t>i</a:t>
            </a:r>
            <a:r>
              <a:rPr lang="en-US" dirty="0" smtClean="0"/>
              <a:t> 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If state </a:t>
            </a:r>
            <a:r>
              <a:rPr lang="en-US" i="1" dirty="0" err="1" smtClean="0">
                <a:solidFill>
                  <a:schemeClr val="accent1"/>
                </a:solidFill>
              </a:rPr>
              <a:t>i</a:t>
            </a:r>
            <a:r>
              <a:rPr lang="en-US" dirty="0" smtClean="0"/>
              <a:t> has a transition to state </a:t>
            </a:r>
            <a:r>
              <a:rPr lang="en-US" i="1" dirty="0" smtClean="0">
                <a:solidFill>
                  <a:schemeClr val="accent1"/>
                </a:solidFill>
              </a:rPr>
              <a:t>j</a:t>
            </a:r>
            <a:r>
              <a:rPr lang="en-US" dirty="0" smtClean="0"/>
              <a:t> on input </a:t>
            </a:r>
            <a:r>
              <a:rPr lang="en-US" dirty="0" smtClean="0">
                <a:solidFill>
                  <a:schemeClr val="accent1"/>
                </a:solidFill>
              </a:rPr>
              <a:t>a</a:t>
            </a:r>
            <a:r>
              <a:rPr lang="en-US" dirty="0" smtClean="0"/>
              <a:t> add the production </a:t>
            </a:r>
            <a:br>
              <a:rPr lang="en-US" dirty="0" smtClean="0"/>
            </a:br>
            <a:r>
              <a:rPr lang="en-US" dirty="0" smtClean="0">
                <a:solidFill>
                  <a:schemeClr val="accent1"/>
                </a:solidFill>
              </a:rPr>
              <a:t>A</a:t>
            </a:r>
            <a:r>
              <a:rPr lang="en-US" baseline="-25000" dirty="0" smtClean="0">
                <a:solidFill>
                  <a:schemeClr val="accent1"/>
                </a:solidFill>
              </a:rPr>
              <a:t>i</a:t>
            </a:r>
            <a:r>
              <a:rPr lang="en-US" dirty="0" smtClean="0">
                <a:solidFill>
                  <a:schemeClr val="accent1"/>
                </a:solidFill>
              </a:rPr>
              <a:t> → a </a:t>
            </a:r>
            <a:r>
              <a:rPr lang="en-US" dirty="0" err="1" smtClean="0">
                <a:solidFill>
                  <a:schemeClr val="accent1"/>
                </a:solidFill>
              </a:rPr>
              <a:t>Aj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dirty="0" smtClean="0"/>
              <a:t>If state </a:t>
            </a:r>
            <a:r>
              <a:rPr lang="en-US" i="1" dirty="0" err="1" smtClean="0">
                <a:solidFill>
                  <a:schemeClr val="accent1"/>
                </a:solidFill>
              </a:rPr>
              <a:t>i</a:t>
            </a:r>
            <a:r>
              <a:rPr lang="en-US" dirty="0" smtClean="0"/>
              <a:t> goes to state </a:t>
            </a:r>
            <a:r>
              <a:rPr lang="en-US" i="1" dirty="0" smtClean="0">
                <a:solidFill>
                  <a:schemeClr val="accent1"/>
                </a:solidFill>
              </a:rPr>
              <a:t>j</a:t>
            </a:r>
            <a:r>
              <a:rPr lang="en-US" dirty="0" smtClean="0"/>
              <a:t> on input </a:t>
            </a:r>
            <a:r>
              <a:rPr lang="en-US" b="1" dirty="0" smtClean="0">
                <a:solidFill>
                  <a:schemeClr val="accent1"/>
                </a:solidFill>
              </a:rPr>
              <a:t>ɛ</a:t>
            </a:r>
            <a:r>
              <a:rPr lang="en-US" dirty="0" smtClean="0"/>
              <a:t> add the production </a:t>
            </a:r>
            <a:br>
              <a:rPr lang="en-US" dirty="0" smtClean="0"/>
            </a:br>
            <a:r>
              <a:rPr lang="en-US" dirty="0" smtClean="0">
                <a:solidFill>
                  <a:schemeClr val="accent1"/>
                </a:solidFill>
              </a:rPr>
              <a:t> A</a:t>
            </a:r>
            <a:r>
              <a:rPr lang="en-US" baseline="-25000" dirty="0" smtClean="0">
                <a:solidFill>
                  <a:schemeClr val="accent1"/>
                </a:solidFill>
              </a:rPr>
              <a:t>i</a:t>
            </a:r>
            <a:r>
              <a:rPr lang="en-US" dirty="0" smtClean="0">
                <a:solidFill>
                  <a:schemeClr val="accent1"/>
                </a:solidFill>
              </a:rPr>
              <a:t> → </a:t>
            </a:r>
            <a:r>
              <a:rPr lang="en-US" dirty="0" err="1" smtClean="0">
                <a:solidFill>
                  <a:schemeClr val="accent1"/>
                </a:solidFill>
              </a:rPr>
              <a:t>Aj</a:t>
            </a:r>
            <a:endParaRPr lang="en-US" dirty="0" smtClean="0">
              <a:solidFill>
                <a:schemeClr val="accent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If </a:t>
            </a:r>
            <a:r>
              <a:rPr lang="en-US" i="1" dirty="0" err="1" smtClean="0">
                <a:solidFill>
                  <a:schemeClr val="accent1"/>
                </a:solidFill>
              </a:rPr>
              <a:t>i</a:t>
            </a:r>
            <a:r>
              <a:rPr lang="en-US" dirty="0" smtClean="0"/>
              <a:t> is an accepting state, add </a:t>
            </a:r>
            <a:r>
              <a:rPr lang="en-US" dirty="0" smtClean="0">
                <a:solidFill>
                  <a:schemeClr val="accent1"/>
                </a:solidFill>
              </a:rPr>
              <a:t>A</a:t>
            </a:r>
            <a:r>
              <a:rPr lang="en-US" baseline="-25000" dirty="0" smtClean="0">
                <a:solidFill>
                  <a:schemeClr val="accent1"/>
                </a:solidFill>
              </a:rPr>
              <a:t>i</a:t>
            </a:r>
            <a:r>
              <a:rPr lang="en-US" dirty="0" smtClean="0">
                <a:solidFill>
                  <a:schemeClr val="accent1"/>
                </a:solidFill>
              </a:rPr>
              <a:t> → </a:t>
            </a:r>
            <a:r>
              <a:rPr lang="en-US" b="1" dirty="0" smtClean="0">
                <a:solidFill>
                  <a:schemeClr val="accent1"/>
                </a:solidFill>
              </a:rPr>
              <a:t>ɛ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If </a:t>
            </a:r>
            <a:r>
              <a:rPr lang="en-US" i="1" dirty="0" err="1" smtClean="0">
                <a:solidFill>
                  <a:schemeClr val="accent1"/>
                </a:solidFill>
              </a:rPr>
              <a:t>i</a:t>
            </a:r>
            <a:r>
              <a:rPr lang="en-US" dirty="0" smtClean="0"/>
              <a:t> is the start state, make </a:t>
            </a:r>
            <a:r>
              <a:rPr lang="en-US" b="1" dirty="0" smtClean="0">
                <a:solidFill>
                  <a:schemeClr val="accent1"/>
                </a:solidFill>
              </a:rPr>
              <a:t>A</a:t>
            </a:r>
            <a:r>
              <a:rPr lang="en-US" b="1" baseline="-25000" dirty="0" smtClean="0">
                <a:solidFill>
                  <a:schemeClr val="accent1"/>
                </a:solidFill>
              </a:rPr>
              <a:t>i</a:t>
            </a:r>
            <a:r>
              <a:rPr lang="en-US" baseline="-25000" dirty="0" smtClean="0"/>
              <a:t> </a:t>
            </a:r>
            <a:r>
              <a:rPr lang="en-US" dirty="0" smtClean="0"/>
              <a:t>be the start symbol of the grammar.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Lexical Vs Syntactic Analysis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Why use regular expressions to define the lexical syntax of a language?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chemeClr val="accent1"/>
                </a:solidFill>
              </a:rPr>
              <a:t>Reasons: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Separating the syntactic structure of a language into lexical and non-lexical parts provides a convenient way of modularizing the front end of a compiler into two manageable-sized components.</a:t>
            </a:r>
          </a:p>
          <a:p>
            <a:pPr>
              <a:buNone/>
            </a:pPr>
            <a:endParaRPr lang="en-US" dirty="0" smtClean="0"/>
          </a:p>
          <a:p>
            <a:pPr lvl="1"/>
            <a:r>
              <a:rPr lang="en-US" dirty="0" smtClean="0"/>
              <a:t>The lexical rules of a language are frequently quite simple, and to describe them we do not need a notation as powerful as grammars.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Lexical Vs Syntactic Analysis..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pPr lvl="1"/>
            <a:endParaRPr lang="en-US" dirty="0" smtClean="0"/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Regular expressions </a:t>
            </a:r>
            <a:r>
              <a:rPr lang="en-US" dirty="0" smtClean="0"/>
              <a:t>generally provide a more concise and easier-to-understand notation for tokens than grammars.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More efficient lexical analyzers can be constructed automatically  from regular expressions than from arbitrary grammars.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Regular expressions are most useful for describing the structure of constructs such as </a:t>
            </a:r>
            <a:r>
              <a:rPr lang="en-US" dirty="0" smtClean="0">
                <a:solidFill>
                  <a:schemeClr val="accent1"/>
                </a:solidFill>
              </a:rPr>
              <a:t>identifiers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1"/>
                </a:solidFill>
              </a:rPr>
              <a:t>constants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1"/>
                </a:solidFill>
              </a:rPr>
              <a:t>keywords</a:t>
            </a:r>
            <a:r>
              <a:rPr lang="en-US" dirty="0" smtClean="0"/>
              <a:t>, and </a:t>
            </a:r>
            <a:r>
              <a:rPr lang="en-US" dirty="0" smtClean="0">
                <a:solidFill>
                  <a:schemeClr val="accent1"/>
                </a:solidFill>
              </a:rPr>
              <a:t>white space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Lexical Vs Syntactic Analysis..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Grammars, on the other hand, are most useful for describing nested structures such as </a:t>
            </a:r>
            <a:r>
              <a:rPr lang="en-US" dirty="0" smtClean="0">
                <a:solidFill>
                  <a:schemeClr val="accent1"/>
                </a:solidFill>
              </a:rPr>
              <a:t>balanced parentheses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1"/>
                </a:solidFill>
              </a:rPr>
              <a:t>matching begin-end's</a:t>
            </a:r>
            <a:r>
              <a:rPr lang="en-US" dirty="0" smtClean="0"/>
              <a:t>, corresponding </a:t>
            </a:r>
            <a:r>
              <a:rPr lang="en-US" dirty="0" smtClean="0">
                <a:solidFill>
                  <a:schemeClr val="accent1"/>
                </a:solidFill>
              </a:rPr>
              <a:t>if-then-else's</a:t>
            </a:r>
            <a:r>
              <a:rPr lang="en-US" dirty="0" smtClean="0"/>
              <a:t>, and so on.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These </a:t>
            </a:r>
            <a:r>
              <a:rPr lang="en-US" dirty="0" smtClean="0">
                <a:solidFill>
                  <a:schemeClr val="accent1"/>
                </a:solidFill>
              </a:rPr>
              <a:t>nested structures </a:t>
            </a:r>
            <a:r>
              <a:rPr lang="en-US" dirty="0" smtClean="0"/>
              <a:t>cannot be described by regular expressions.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Eliminating Ambiguity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An ambiguous grammar can be rewritten to eliminate the ambiguity.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Ex. Eliminating the ambiguity from the following </a:t>
            </a:r>
            <a:r>
              <a:rPr lang="en-US" b="1" dirty="0" smtClean="0">
                <a:solidFill>
                  <a:schemeClr val="accent1"/>
                </a:solidFill>
              </a:rPr>
              <a:t>dangling-else</a:t>
            </a:r>
            <a:r>
              <a:rPr lang="en-US" dirty="0" smtClean="0"/>
              <a:t> grammar: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Compound conditional statement</a:t>
            </a:r>
          </a:p>
          <a:p>
            <a:pPr lvl="2">
              <a:buNone/>
            </a:pPr>
            <a:r>
              <a:rPr lang="en-US" sz="2400" b="1" dirty="0" smtClean="0">
                <a:solidFill>
                  <a:schemeClr val="accent1"/>
                </a:solidFill>
              </a:rPr>
              <a:t>	if </a:t>
            </a:r>
            <a:r>
              <a:rPr lang="en-US" sz="2400" dirty="0" smtClean="0">
                <a:solidFill>
                  <a:schemeClr val="accent1"/>
                </a:solidFill>
              </a:rPr>
              <a:t>E</a:t>
            </a:r>
            <a:r>
              <a:rPr lang="en-US" sz="2400" baseline="-25000" dirty="0" smtClean="0">
                <a:solidFill>
                  <a:schemeClr val="accent1"/>
                </a:solidFill>
              </a:rPr>
              <a:t>1</a:t>
            </a:r>
            <a:r>
              <a:rPr lang="en-US" sz="2400" b="1" dirty="0" smtClean="0">
                <a:solidFill>
                  <a:schemeClr val="accent1"/>
                </a:solidFill>
              </a:rPr>
              <a:t> then </a:t>
            </a:r>
            <a:r>
              <a:rPr lang="en-US" sz="2400" dirty="0" smtClean="0">
                <a:solidFill>
                  <a:schemeClr val="accent1"/>
                </a:solidFill>
              </a:rPr>
              <a:t>S</a:t>
            </a:r>
            <a:r>
              <a:rPr lang="en-US" sz="2400" baseline="-25000" dirty="0" smtClean="0">
                <a:solidFill>
                  <a:schemeClr val="accent1"/>
                </a:solidFill>
              </a:rPr>
              <a:t>1</a:t>
            </a:r>
            <a:r>
              <a:rPr lang="en-US" sz="2400" b="1" dirty="0" smtClean="0">
                <a:solidFill>
                  <a:schemeClr val="accent1"/>
                </a:solidFill>
              </a:rPr>
              <a:t> else if </a:t>
            </a:r>
            <a:r>
              <a:rPr lang="en-US" sz="2400" dirty="0" smtClean="0">
                <a:solidFill>
                  <a:schemeClr val="accent1"/>
                </a:solidFill>
              </a:rPr>
              <a:t>E</a:t>
            </a:r>
            <a:r>
              <a:rPr lang="en-US" sz="2400" baseline="-25000" dirty="0" smtClean="0">
                <a:solidFill>
                  <a:schemeClr val="accent1"/>
                </a:solidFill>
              </a:rPr>
              <a:t>2</a:t>
            </a:r>
            <a:r>
              <a:rPr lang="en-US" sz="2400" b="1" dirty="0" smtClean="0">
                <a:solidFill>
                  <a:schemeClr val="accent1"/>
                </a:solidFill>
              </a:rPr>
              <a:t> then </a:t>
            </a:r>
            <a:r>
              <a:rPr lang="en-US" sz="2400" dirty="0" smtClean="0">
                <a:solidFill>
                  <a:schemeClr val="accent1"/>
                </a:solidFill>
              </a:rPr>
              <a:t>S</a:t>
            </a:r>
            <a:r>
              <a:rPr lang="en-US" sz="2400" baseline="-25000" dirty="0" smtClean="0">
                <a:solidFill>
                  <a:schemeClr val="accent1"/>
                </a:solidFill>
              </a:rPr>
              <a:t>2</a:t>
            </a:r>
            <a:r>
              <a:rPr lang="en-US" sz="2400" b="1" dirty="0" smtClean="0">
                <a:solidFill>
                  <a:schemeClr val="accent1"/>
                </a:solidFill>
              </a:rPr>
              <a:t> else </a:t>
            </a:r>
            <a:r>
              <a:rPr lang="en-US" sz="2400" dirty="0" smtClean="0">
                <a:solidFill>
                  <a:schemeClr val="accent1"/>
                </a:solidFill>
              </a:rPr>
              <a:t>S</a:t>
            </a:r>
            <a:r>
              <a:rPr lang="en-US" sz="2400" baseline="-25000" dirty="0" smtClean="0">
                <a:solidFill>
                  <a:schemeClr val="accent1"/>
                </a:solidFill>
              </a:rPr>
              <a:t>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3376613"/>
            <a:ext cx="4783834" cy="104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Eliminating Ambiguity..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Parse tree for this compound conditional statement: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This Grammar is ambiguous since the  following string has the two parse trees:</a:t>
            </a:r>
          </a:p>
          <a:p>
            <a:pPr lvl="2">
              <a:buNone/>
            </a:pPr>
            <a:r>
              <a:rPr lang="en-US" sz="2400" b="1" dirty="0" smtClean="0">
                <a:solidFill>
                  <a:schemeClr val="accent1"/>
                </a:solidFill>
              </a:rPr>
              <a:t>		if </a:t>
            </a:r>
            <a:r>
              <a:rPr lang="en-US" sz="2400" dirty="0" smtClean="0">
                <a:solidFill>
                  <a:schemeClr val="accent1"/>
                </a:solidFill>
              </a:rPr>
              <a:t>E</a:t>
            </a:r>
            <a:r>
              <a:rPr lang="en-US" sz="2400" baseline="-25000" dirty="0" smtClean="0">
                <a:solidFill>
                  <a:schemeClr val="accent1"/>
                </a:solidFill>
              </a:rPr>
              <a:t>1</a:t>
            </a:r>
            <a:r>
              <a:rPr lang="en-US" sz="2400" b="1" dirty="0" smtClean="0">
                <a:solidFill>
                  <a:schemeClr val="accent1"/>
                </a:solidFill>
              </a:rPr>
              <a:t> then if </a:t>
            </a:r>
            <a:r>
              <a:rPr lang="en-US" sz="2400" dirty="0" smtClean="0">
                <a:solidFill>
                  <a:schemeClr val="accent1"/>
                </a:solidFill>
              </a:rPr>
              <a:t>E</a:t>
            </a:r>
            <a:r>
              <a:rPr lang="en-US" sz="2400" baseline="-25000" dirty="0" smtClean="0">
                <a:solidFill>
                  <a:schemeClr val="accent1"/>
                </a:solidFill>
              </a:rPr>
              <a:t>2</a:t>
            </a:r>
            <a:r>
              <a:rPr lang="en-US" sz="2400" b="1" dirty="0" smtClean="0">
                <a:solidFill>
                  <a:schemeClr val="accent1"/>
                </a:solidFill>
              </a:rPr>
              <a:t> then </a:t>
            </a:r>
            <a:r>
              <a:rPr lang="en-US" sz="2400" dirty="0" smtClean="0">
                <a:solidFill>
                  <a:schemeClr val="accent1"/>
                </a:solidFill>
              </a:rPr>
              <a:t>S</a:t>
            </a:r>
            <a:r>
              <a:rPr lang="en-US" sz="2400" baseline="-25000" dirty="0" smtClean="0">
                <a:solidFill>
                  <a:schemeClr val="accent1"/>
                </a:solidFill>
              </a:rPr>
              <a:t>1</a:t>
            </a:r>
            <a:r>
              <a:rPr lang="en-US" sz="2400" b="1" dirty="0" smtClean="0">
                <a:solidFill>
                  <a:schemeClr val="accent1"/>
                </a:solidFill>
              </a:rPr>
              <a:t> else </a:t>
            </a:r>
            <a:r>
              <a:rPr lang="en-US" sz="2400" dirty="0" smtClean="0">
                <a:solidFill>
                  <a:schemeClr val="accent1"/>
                </a:solidFill>
              </a:rPr>
              <a:t>S</a:t>
            </a:r>
            <a:r>
              <a:rPr lang="en-US" sz="2400" baseline="-25000" dirty="0" smtClean="0">
                <a:solidFill>
                  <a:schemeClr val="accent1"/>
                </a:solidFill>
              </a:rPr>
              <a:t>2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752600"/>
            <a:ext cx="7165883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Eliminating Ambiguity…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1524000"/>
            <a:ext cx="6059744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Eliminating Ambiguity…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We can rewrite the dangling-else grammar with the idea:</a:t>
            </a:r>
          </a:p>
          <a:p>
            <a:pPr lvl="1"/>
            <a:r>
              <a:rPr lang="en-US" dirty="0" smtClean="0"/>
              <a:t>A statement appearing between a </a:t>
            </a:r>
            <a:r>
              <a:rPr lang="en-US" b="1" dirty="0" smtClean="0">
                <a:solidFill>
                  <a:schemeClr val="accent1"/>
                </a:solidFill>
              </a:rPr>
              <a:t>then</a:t>
            </a:r>
            <a:r>
              <a:rPr lang="en-US" dirty="0" smtClean="0"/>
              <a:t> and an </a:t>
            </a:r>
            <a:r>
              <a:rPr lang="en-US" b="1" dirty="0" smtClean="0">
                <a:solidFill>
                  <a:schemeClr val="accent1"/>
                </a:solidFill>
              </a:rPr>
              <a:t>else</a:t>
            </a:r>
            <a:r>
              <a:rPr lang="en-US" dirty="0" smtClean="0"/>
              <a:t> must be </a:t>
            </a:r>
            <a:r>
              <a:rPr lang="en-US" b="1" i="1" dirty="0" smtClean="0"/>
              <a:t>matched</a:t>
            </a:r>
            <a:r>
              <a:rPr lang="en-US" dirty="0" smtClean="0"/>
              <a:t> that is, the interior statement must not end with an unmatched or open </a:t>
            </a:r>
            <a:r>
              <a:rPr lang="en-US" b="1" dirty="0" smtClean="0">
                <a:solidFill>
                  <a:schemeClr val="accent1"/>
                </a:solidFill>
              </a:rPr>
              <a:t>then</a:t>
            </a:r>
            <a:r>
              <a:rPr lang="en-US" dirty="0" smtClean="0"/>
              <a:t>. </a:t>
            </a:r>
          </a:p>
          <a:p>
            <a:pPr lvl="1"/>
            <a:r>
              <a:rPr lang="en-US" dirty="0" smtClean="0"/>
              <a:t>A matched statement is either an </a:t>
            </a:r>
            <a:r>
              <a:rPr lang="en-US" b="1" dirty="0" smtClean="0">
                <a:solidFill>
                  <a:schemeClr val="accent1"/>
                </a:solidFill>
              </a:rPr>
              <a:t>if-then-else</a:t>
            </a:r>
            <a:r>
              <a:rPr lang="en-US" dirty="0" smtClean="0"/>
              <a:t> statement containing no open statements or it is any other kind of unconditional statement.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 l="2087"/>
          <a:stretch>
            <a:fillRect/>
          </a:stretch>
        </p:blipFill>
        <p:spPr bwMode="auto">
          <a:xfrm>
            <a:off x="1066800" y="4114800"/>
            <a:ext cx="7150768" cy="1982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3837"/>
            <a:ext cx="8229600" cy="4525963"/>
          </a:xfrm>
        </p:spPr>
        <p:txBody>
          <a:bodyPr/>
          <a:lstStyle/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ctr" rtl="0">
              <a:buNone/>
            </a:pPr>
            <a:r>
              <a:rPr lang="en-US" sz="4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ur-PK" sz="4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13189</TotalTime>
  <Words>1299</Words>
  <Application>Microsoft Office PowerPoint</Application>
  <PresentationFormat>On-screen Show (4:3)</PresentationFormat>
  <Paragraphs>268</Paragraphs>
  <Slides>33</Slides>
  <Notes>30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Slide 1</vt:lpstr>
      <vt:lpstr>Slide 2</vt:lpstr>
      <vt:lpstr>Over View</vt:lpstr>
      <vt:lpstr>Over View..</vt:lpstr>
      <vt:lpstr>Over View..</vt:lpstr>
      <vt:lpstr>Over View...</vt:lpstr>
      <vt:lpstr>Over View..</vt:lpstr>
      <vt:lpstr>Over View...</vt:lpstr>
      <vt:lpstr>Over View...</vt:lpstr>
      <vt:lpstr>Over View...</vt:lpstr>
      <vt:lpstr>Over View...</vt:lpstr>
      <vt:lpstr>Slide 12</vt:lpstr>
      <vt:lpstr>Contents</vt:lpstr>
      <vt:lpstr>Parse Tree &amp; Derivations</vt:lpstr>
      <vt:lpstr>Parse Tree &amp; Derivations..</vt:lpstr>
      <vt:lpstr>Parse Tree &amp; Derivations…</vt:lpstr>
      <vt:lpstr>Ambiguity</vt:lpstr>
      <vt:lpstr>Ambiguity..</vt:lpstr>
      <vt:lpstr>Language Verification</vt:lpstr>
      <vt:lpstr>Language Verification..</vt:lpstr>
      <vt:lpstr>Language Verification...</vt:lpstr>
      <vt:lpstr>Language Verification...</vt:lpstr>
      <vt:lpstr>Language Verification...</vt:lpstr>
      <vt:lpstr>CFG Vs RE</vt:lpstr>
      <vt:lpstr>CFG Vs RE..</vt:lpstr>
      <vt:lpstr>Lexical Vs Syntactic Analysis</vt:lpstr>
      <vt:lpstr>Lexical Vs Syntactic Analysis..</vt:lpstr>
      <vt:lpstr>Lexical Vs Syntactic Analysis..</vt:lpstr>
      <vt:lpstr>Eliminating Ambiguity</vt:lpstr>
      <vt:lpstr>Eliminating Ambiguity..</vt:lpstr>
      <vt:lpstr>Eliminating Ambiguity…</vt:lpstr>
      <vt:lpstr>Eliminating Ambiguity…</vt:lpstr>
      <vt:lpstr>Slide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02</dc:title>
  <dc:subject>Compiler Construction</dc:subject>
  <dc:creator>Bilal Zafar</dc:creator>
  <cp:keywords>Compilers</cp:keywords>
  <cp:lastModifiedBy>vcomsats</cp:lastModifiedBy>
  <cp:revision>2811</cp:revision>
  <dcterms:created xsi:type="dcterms:W3CDTF">2012-02-27T05:45:45Z</dcterms:created>
  <dcterms:modified xsi:type="dcterms:W3CDTF">2013-12-16T13:49:49Z</dcterms:modified>
  <cp:category>CS</cp:category>
</cp:coreProperties>
</file>