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34"/>
  </p:notesMasterIdLst>
  <p:handoutMasterIdLst>
    <p:handoutMasterId r:id="rId35"/>
  </p:handoutMasterIdLst>
  <p:sldIdLst>
    <p:sldId id="269" r:id="rId2"/>
    <p:sldId id="262" r:id="rId3"/>
    <p:sldId id="451" r:id="rId4"/>
    <p:sldId id="462" r:id="rId5"/>
    <p:sldId id="478" r:id="rId6"/>
    <p:sldId id="479" r:id="rId7"/>
    <p:sldId id="480" r:id="rId8"/>
    <p:sldId id="485" r:id="rId9"/>
    <p:sldId id="486" r:id="rId10"/>
    <p:sldId id="490" r:id="rId11"/>
    <p:sldId id="493" r:id="rId12"/>
    <p:sldId id="496" r:id="rId13"/>
    <p:sldId id="497" r:id="rId14"/>
    <p:sldId id="498" r:id="rId15"/>
    <p:sldId id="499" r:id="rId16"/>
    <p:sldId id="500" r:id="rId17"/>
    <p:sldId id="502" r:id="rId18"/>
    <p:sldId id="501" r:id="rId19"/>
    <p:sldId id="503" r:id="rId20"/>
    <p:sldId id="504" r:id="rId21"/>
    <p:sldId id="505" r:id="rId22"/>
    <p:sldId id="506" r:id="rId23"/>
    <p:sldId id="507" r:id="rId24"/>
    <p:sldId id="508" r:id="rId25"/>
    <p:sldId id="509" r:id="rId26"/>
    <p:sldId id="510" r:id="rId27"/>
    <p:sldId id="511" r:id="rId28"/>
    <p:sldId id="512" r:id="rId29"/>
    <p:sldId id="513" r:id="rId30"/>
    <p:sldId id="514" r:id="rId31"/>
    <p:sldId id="515" r:id="rId32"/>
    <p:sldId id="287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934" autoAdjust="0"/>
    <p:restoredTop sz="85763" autoAdjust="0"/>
  </p:normalViewPr>
  <p:slideViewPr>
    <p:cSldViewPr>
      <p:cViewPr>
        <p:scale>
          <a:sx n="70" d="100"/>
          <a:sy n="70" d="100"/>
        </p:scale>
        <p:origin x="-1284" y="1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48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2508" y="-78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881E9AF1-8403-41E7-9D3D-CDE5072CE771}" type="datetimeFigureOut">
              <a:rPr lang="ur-PK" smtClean="0"/>
              <a:pPr/>
              <a:t>06/02/1435</a:t>
            </a:fld>
            <a:endParaRPr lang="ur-P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C8FDF66B-D211-4805-98E1-7FEA28AF8281}" type="slidenum">
              <a:rPr lang="ur-PK" smtClean="0"/>
              <a:pPr/>
              <a:t>‹#›</a:t>
            </a:fld>
            <a:endParaRPr lang="ur-P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BA31D0AC-E463-4F28-BC2E-3E33ECB3D3E8}" type="datetimeFigureOut">
              <a:rPr lang="ur-PK" smtClean="0"/>
              <a:pPr/>
              <a:t>06/02/1435</a:t>
            </a:fld>
            <a:endParaRPr lang="ur-P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ur-P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ur-PK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E380ABCA-AE86-43D9-980A-EAF15D237110}" type="slidenum">
              <a:rPr lang="ur-PK" smtClean="0"/>
              <a:pPr/>
              <a:t>‹#›</a:t>
            </a:fld>
            <a:endParaRPr lang="ur-P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17C1F-6617-461D-BB78-3FA6470F31F8}" type="datetime1">
              <a:rPr lang="en-US" smtClean="0"/>
              <a:pPr/>
              <a:t>09-Dec-13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SC4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14400"/>
          </a:xfrm>
        </p:spPr>
        <p:txBody>
          <a:bodyPr/>
          <a:lstStyle>
            <a:lvl1pPr rtl="0">
              <a:defRPr>
                <a:solidFill>
                  <a:srgbClr val="FF00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ur-P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686800" cy="4953000"/>
          </a:xfrm>
        </p:spPr>
        <p:txBody>
          <a:bodyPr/>
          <a:lstStyle>
            <a:lvl1pPr algn="l" rtl="0">
              <a:buFont typeface="Wingdings" pitchFamily="2" charset="2"/>
              <a:buChar char="Ø"/>
              <a:defRPr sz="2400">
                <a:cs typeface="+mn-cs"/>
              </a:defRPr>
            </a:lvl1pPr>
            <a:lvl2pPr algn="l" rtl="0">
              <a:buFont typeface="Wingdings" pitchFamily="2" charset="2"/>
              <a:buChar char="Ø"/>
              <a:defRPr sz="2200">
                <a:cs typeface="+mn-cs"/>
              </a:defRPr>
            </a:lvl2pPr>
            <a:lvl3pPr algn="l" rtl="0">
              <a:buFont typeface="Wingdings" pitchFamily="2" charset="2"/>
              <a:buChar char="Ø"/>
              <a:defRPr sz="2000">
                <a:cs typeface="+mn-cs"/>
              </a:defRPr>
            </a:lvl3pPr>
            <a:lvl4pPr algn="l" rtl="0">
              <a:buFont typeface="Wingdings" pitchFamily="2" charset="2"/>
              <a:buChar char="Ø"/>
              <a:defRPr>
                <a:cs typeface="+mn-cs"/>
              </a:defRPr>
            </a:lvl4pPr>
            <a:lvl5pPr algn="l" rtl="0">
              <a:buFont typeface="Wingdings" pitchFamily="2" charset="2"/>
              <a:buChar char="Ø"/>
              <a:defRPr>
                <a:cs typeface="+mn-cs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AA3B9-D98F-43EB-AA4E-97DDC6366C34}" type="datetime1">
              <a:rPr lang="en-US" smtClean="0"/>
              <a:pPr/>
              <a:t>09-Dec-13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Visual Programming by Muhammad Bilal Zafar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024187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1524000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33801-7B6E-47CD-9630-A2649815D7EE}" type="datetime1">
              <a:rPr lang="en-US" smtClean="0"/>
              <a:pPr/>
              <a:t>09-Dec-13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56CD8-96CC-44C4-A1F4-F8C057DAC1D2}" type="datetime1">
              <a:rPr lang="en-US" smtClean="0"/>
              <a:pPr/>
              <a:t>09-Dec-13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6F48F-9907-4123-81F2-4C5BE6AADBD5}" type="datetime1">
              <a:rPr lang="en-US" smtClean="0"/>
              <a:pPr/>
              <a:t>09-Dec-13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CA8DC-3200-44BE-854C-7CFCB872B76A}" type="datetime1">
              <a:rPr lang="en-US" smtClean="0"/>
              <a:pPr/>
              <a:t>09-Dec-13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CC558-0715-4CF3-BC93-20ED57D623D6}" type="datetime1">
              <a:rPr lang="en-US" smtClean="0"/>
              <a:pPr/>
              <a:t>09-Dec-13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8E286-2A64-44DB-B1BF-E827C4B63D1C}" type="datetime1">
              <a:rPr lang="en-US" smtClean="0"/>
              <a:pPr/>
              <a:t>09-Dec-13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r-P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32D44-33BD-46D5-B411-0A778E5FA823}" type="datetime1">
              <a:rPr lang="en-US" smtClean="0"/>
              <a:pPr/>
              <a:t>09-Dec-13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F95C7-4DB6-496D-8FA1-BEFB9BEC715D}" type="datetime1">
              <a:rPr lang="en-US" smtClean="0"/>
              <a:pPr/>
              <a:t>09-Dec-13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F1104-C689-4A85-A9A0-5B3E4BBA28E9}" type="datetime1">
              <a:rPr lang="en-US" smtClean="0"/>
              <a:pPr/>
              <a:t>09-Dec-13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ur-PK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ur-PK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AF80F3-1BE5-4B78-99D4-3003CD22E4CC}" type="datetime1">
              <a:rPr lang="en-US" smtClean="0"/>
              <a:pPr/>
              <a:t>09-Dec-13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19400" y="6356350"/>
            <a:ext cx="34290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Compiler Construction by Muhammad Bilal Zafar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0000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Wingdings" pitchFamily="2" charset="2"/>
        <a:buChar char="Ø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Wingdings" pitchFamily="2" charset="2"/>
        <a:buChar char="Ø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Wingdings" pitchFamily="2" charset="2"/>
        <a:buChar char="Ø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Wingdings" pitchFamily="2" charset="2"/>
        <a:buChar char="Ø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Wingdings" pitchFamily="2" charset="2"/>
        <a:buChar char="Ø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r-PK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057400" y="2886670"/>
            <a:ext cx="5029200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LESSON  10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98637"/>
            <a:ext cx="8229600" cy="2925763"/>
          </a:xfrm>
        </p:spPr>
        <p:txBody>
          <a:bodyPr>
            <a:normAutofit/>
          </a:bodyPr>
          <a:lstStyle/>
          <a:p>
            <a:pPr algn="ctr" rtl="0">
              <a:buNone/>
            </a:pPr>
            <a:r>
              <a:rPr lang="en-US" sz="4800" b="1" dirty="0" smtClean="0"/>
              <a:t>Overview </a:t>
            </a:r>
          </a:p>
          <a:p>
            <a:pPr algn="ctr" rtl="0">
              <a:buNone/>
            </a:pPr>
            <a:r>
              <a:rPr lang="en-US" sz="4800" b="1" dirty="0" smtClean="0"/>
              <a:t>of</a:t>
            </a:r>
          </a:p>
          <a:p>
            <a:pPr algn="ctr" rtl="0">
              <a:buNone/>
            </a:pPr>
            <a:r>
              <a:rPr lang="en-US" sz="4800" b="1" dirty="0" smtClean="0"/>
              <a:t>Previous Lesson(s)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Over View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accent1"/>
                </a:solidFill>
              </a:rPr>
              <a:t>Symbol tables </a:t>
            </a:r>
            <a:r>
              <a:rPr lang="en-US" dirty="0" smtClean="0"/>
              <a:t>are data structures that are used by compilers to hold information about source-program constructs.</a:t>
            </a: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Information is put into the symbol table when the declaration of an identifier is analyzed.</a:t>
            </a:r>
            <a:endParaRPr lang="en-US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Entries in the symbol table contain information about an identifier such as its </a:t>
            </a:r>
            <a:r>
              <a:rPr lang="en-US" dirty="0" smtClean="0">
                <a:solidFill>
                  <a:schemeClr val="accent1"/>
                </a:solidFill>
              </a:rPr>
              <a:t>lexeme</a:t>
            </a:r>
            <a:r>
              <a:rPr lang="en-US" dirty="0" smtClean="0"/>
              <a:t>, its </a:t>
            </a:r>
            <a:r>
              <a:rPr lang="en-US" dirty="0" smtClean="0">
                <a:solidFill>
                  <a:schemeClr val="accent1"/>
                </a:solidFill>
              </a:rPr>
              <a:t>type</a:t>
            </a:r>
            <a:r>
              <a:rPr lang="en-US" dirty="0" smtClean="0"/>
              <a:t>, its </a:t>
            </a:r>
            <a:r>
              <a:rPr lang="en-US" dirty="0" smtClean="0">
                <a:solidFill>
                  <a:schemeClr val="accent1"/>
                </a:solidFill>
              </a:rPr>
              <a:t>position in storage</a:t>
            </a:r>
            <a:r>
              <a:rPr lang="en-US" dirty="0" smtClean="0"/>
              <a:t>, and any other relevant information.</a:t>
            </a:r>
            <a:endParaRPr lang="en-US" sz="42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15000"/>
              </a:lnSpc>
              <a:spcBef>
                <a:spcPts val="0"/>
              </a:spcBef>
            </a:pPr>
            <a:r>
              <a:rPr lang="en-US" dirty="0" smtClean="0"/>
              <a:t>The information is collected incrementally.</a:t>
            </a: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 algn="l" rtl="0">
              <a:lnSpc>
                <a:spcPct val="115000"/>
              </a:lnSpc>
              <a:spcBef>
                <a:spcPts val="0"/>
              </a:spcBef>
              <a:buNone/>
            </a:pP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F0000"/>
                </a:solidFill>
                <a:cs typeface="+mn-cs"/>
              </a:rPr>
              <a:t>Over View..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181600"/>
          </a:xfrm>
        </p:spPr>
        <p:txBody>
          <a:bodyPr>
            <a:normAutofit/>
          </a:bodyPr>
          <a:lstStyle/>
          <a:p>
            <a:r>
              <a:rPr lang="en-US" dirty="0" smtClean="0"/>
              <a:t>A </a:t>
            </a:r>
            <a:r>
              <a:rPr lang="en-US" dirty="0" smtClean="0">
                <a:solidFill>
                  <a:schemeClr val="accent1"/>
                </a:solidFill>
              </a:rPr>
              <a:t>token</a:t>
            </a:r>
            <a:r>
              <a:rPr lang="en-US" dirty="0" smtClean="0"/>
              <a:t> is a pair consisting of a token name and an optional attribute value. </a:t>
            </a:r>
          </a:p>
          <a:p>
            <a:endParaRPr lang="en-US" dirty="0" smtClean="0"/>
          </a:p>
          <a:p>
            <a:r>
              <a:rPr lang="en-US" dirty="0" smtClean="0"/>
              <a:t>A </a:t>
            </a:r>
            <a:r>
              <a:rPr lang="en-US" dirty="0" smtClean="0">
                <a:solidFill>
                  <a:schemeClr val="accent1"/>
                </a:solidFill>
              </a:rPr>
              <a:t>pattern</a:t>
            </a:r>
            <a:r>
              <a:rPr lang="en-US" dirty="0" smtClean="0"/>
              <a:t> is a description of the form that the lexemes of a token may take. </a:t>
            </a:r>
          </a:p>
          <a:p>
            <a:pPr lvl="1"/>
            <a:r>
              <a:rPr lang="en-US" dirty="0" smtClean="0"/>
              <a:t>In the case of a keyword as a token, the pattern is just the sequence of characters that form the keyword.</a:t>
            </a:r>
          </a:p>
          <a:p>
            <a:endParaRPr lang="en-US" dirty="0" smtClean="0"/>
          </a:p>
          <a:p>
            <a:r>
              <a:rPr lang="en-US" dirty="0" smtClean="0"/>
              <a:t>A </a:t>
            </a:r>
            <a:r>
              <a:rPr lang="en-US" dirty="0" smtClean="0">
                <a:solidFill>
                  <a:schemeClr val="accent1"/>
                </a:solidFill>
              </a:rPr>
              <a:t>lexeme</a:t>
            </a:r>
            <a:r>
              <a:rPr lang="en-US" dirty="0" smtClean="0"/>
              <a:t> is a sequence of characters in the source program that matches the pattern for a token and is identified by the lexical analyzer as an instance of that token.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>
            <a:norm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</a:pPr>
            <a:r>
              <a:rPr lang="en-US" dirty="0" smtClean="0"/>
              <a:t>Over View…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Some definitions:</a:t>
            </a:r>
          </a:p>
          <a:p>
            <a:endParaRPr lang="en-US" b="1" dirty="0" smtClean="0"/>
          </a:p>
          <a:p>
            <a:r>
              <a:rPr lang="en-US" b="1" dirty="0" smtClean="0"/>
              <a:t>Def</a:t>
            </a:r>
            <a:r>
              <a:rPr lang="en-US" dirty="0" smtClean="0"/>
              <a:t>: An </a:t>
            </a:r>
            <a:r>
              <a:rPr lang="en-US" b="1" dirty="0" smtClean="0">
                <a:solidFill>
                  <a:schemeClr val="accent1"/>
                </a:solidFill>
              </a:rPr>
              <a:t>alphabet</a:t>
            </a:r>
            <a:r>
              <a:rPr lang="en-US" dirty="0" smtClean="0"/>
              <a:t> is a finite set of symbols.</a:t>
            </a:r>
          </a:p>
          <a:p>
            <a:r>
              <a:rPr lang="en-US" b="1" dirty="0" smtClean="0"/>
              <a:t>Ex</a:t>
            </a:r>
            <a:r>
              <a:rPr lang="en-US" dirty="0" smtClean="0"/>
              <a:t>: 	{0,1}, presumably φ (uninteresting), </a:t>
            </a:r>
            <a:r>
              <a:rPr lang="en-US" dirty="0" err="1" smtClean="0"/>
              <a:t>ascii</a:t>
            </a:r>
            <a:r>
              <a:rPr lang="en-US" dirty="0" smtClean="0"/>
              <a:t>, </a:t>
            </a:r>
            <a:r>
              <a:rPr lang="en-US" dirty="0" err="1" smtClean="0"/>
              <a:t>unicode</a:t>
            </a:r>
            <a:r>
              <a:rPr lang="en-US" dirty="0" smtClean="0"/>
              <a:t>, </a:t>
            </a:r>
            <a:r>
              <a:rPr lang="en-US" dirty="0" err="1" smtClean="0"/>
              <a:t>ebcdic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r>
              <a:rPr lang="en-US" b="1" dirty="0" smtClean="0"/>
              <a:t>Def</a:t>
            </a:r>
            <a:r>
              <a:rPr lang="en-US" dirty="0" smtClean="0"/>
              <a:t>: A </a:t>
            </a:r>
            <a:r>
              <a:rPr lang="en-US" b="1" dirty="0" smtClean="0">
                <a:solidFill>
                  <a:schemeClr val="accent1"/>
                </a:solidFill>
              </a:rPr>
              <a:t>string</a:t>
            </a:r>
            <a:r>
              <a:rPr lang="en-US" dirty="0" smtClean="0"/>
              <a:t> over an alphabet is a finite sequence of symbols from 	that alphabet. Strings are often called </a:t>
            </a:r>
            <a:r>
              <a:rPr lang="en-US" dirty="0" smtClean="0">
                <a:solidFill>
                  <a:schemeClr val="accent1"/>
                </a:solidFill>
              </a:rPr>
              <a:t>words</a:t>
            </a:r>
            <a:r>
              <a:rPr lang="en-US" dirty="0" smtClean="0"/>
              <a:t> or </a:t>
            </a:r>
            <a:r>
              <a:rPr lang="en-US" dirty="0" smtClean="0">
                <a:solidFill>
                  <a:schemeClr val="accent1"/>
                </a:solidFill>
              </a:rPr>
              <a:t>sentences.</a:t>
            </a:r>
          </a:p>
          <a:p>
            <a:r>
              <a:rPr lang="en-US" b="1" dirty="0" smtClean="0"/>
              <a:t>Ex</a:t>
            </a:r>
            <a:r>
              <a:rPr lang="en-US" dirty="0" smtClean="0"/>
              <a:t>: 	Strings over {0,1}: ε, 0, 1, 111010.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schemeClr val="accent2"/>
                </a:solidFill>
              </a:rPr>
              <a:pPr/>
              <a:t>5</a:t>
            </a:fld>
            <a:endParaRPr lang="en-US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>
            <a:norm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</a:pPr>
            <a:r>
              <a:rPr lang="en-US" dirty="0" smtClean="0"/>
              <a:t>Over View…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b="1" dirty="0" smtClean="0"/>
              <a:t>Def</a:t>
            </a:r>
            <a:r>
              <a:rPr lang="en-US" dirty="0" smtClean="0"/>
              <a:t>: A </a:t>
            </a:r>
            <a:r>
              <a:rPr lang="en-US" b="1" dirty="0" smtClean="0">
                <a:solidFill>
                  <a:schemeClr val="accent1"/>
                </a:solidFill>
              </a:rPr>
              <a:t>language</a:t>
            </a:r>
            <a:r>
              <a:rPr lang="en-US" dirty="0" smtClean="0"/>
              <a:t> over an alphabet is a </a:t>
            </a:r>
            <a:r>
              <a:rPr lang="en-US" b="1" dirty="0" smtClean="0">
                <a:solidFill>
                  <a:schemeClr val="accent1"/>
                </a:solidFill>
              </a:rPr>
              <a:t>countable</a:t>
            </a:r>
            <a:r>
              <a:rPr lang="en-US" dirty="0" smtClean="0"/>
              <a:t> set of strings over 	the alphabet.</a:t>
            </a:r>
          </a:p>
          <a:p>
            <a:r>
              <a:rPr lang="en-US" b="1" dirty="0" smtClean="0"/>
              <a:t>Ex</a:t>
            </a:r>
            <a:r>
              <a:rPr lang="en-US" dirty="0" smtClean="0"/>
              <a:t>: 	All grammatical English sentences with five, eight, or twelve 	words is a language over </a:t>
            </a:r>
            <a:r>
              <a:rPr lang="en-US" dirty="0" err="1" smtClean="0"/>
              <a:t>ascii</a:t>
            </a:r>
            <a:r>
              <a:rPr lang="en-US" dirty="0" smtClean="0"/>
              <a:t>.</a:t>
            </a:r>
          </a:p>
          <a:p>
            <a:pPr>
              <a:buNone/>
            </a:pPr>
            <a:endParaRPr lang="en-US" b="1" dirty="0" smtClean="0"/>
          </a:p>
          <a:p>
            <a:r>
              <a:rPr lang="en-US" b="1" dirty="0" smtClean="0"/>
              <a:t>Def</a:t>
            </a:r>
            <a:r>
              <a:rPr lang="en-US" dirty="0" smtClean="0"/>
              <a:t>: The </a:t>
            </a:r>
            <a:r>
              <a:rPr lang="en-US" b="1" dirty="0" smtClean="0">
                <a:solidFill>
                  <a:schemeClr val="accent1"/>
                </a:solidFill>
              </a:rPr>
              <a:t>concatenation</a:t>
            </a:r>
            <a:r>
              <a:rPr lang="en-US" dirty="0" smtClean="0"/>
              <a:t> of strings s and t is the string formed by 	appending the string t to s. It is written </a:t>
            </a:r>
            <a:r>
              <a:rPr lang="en-US" dirty="0" err="1" smtClean="0"/>
              <a:t>st</a:t>
            </a:r>
            <a:r>
              <a:rPr lang="en-US" dirty="0" smtClean="0"/>
              <a:t>.</a:t>
            </a:r>
          </a:p>
          <a:p>
            <a:pPr>
              <a:buNone/>
            </a:pPr>
            <a:endParaRPr lang="en-US" b="1" dirty="0" smtClean="0"/>
          </a:p>
          <a:p>
            <a:r>
              <a:rPr lang="en-US" b="1" dirty="0" smtClean="0"/>
              <a:t>Def</a:t>
            </a:r>
            <a:r>
              <a:rPr lang="en-US" dirty="0" smtClean="0"/>
              <a:t>: The </a:t>
            </a:r>
            <a:r>
              <a:rPr lang="en-US" b="1" dirty="0" smtClean="0">
                <a:solidFill>
                  <a:schemeClr val="accent1"/>
                </a:solidFill>
              </a:rPr>
              <a:t>length</a:t>
            </a:r>
            <a:r>
              <a:rPr lang="en-US" dirty="0" smtClean="0"/>
              <a:t> of a string is the number of symbols (counting 	duplicates) in the string.</a:t>
            </a:r>
          </a:p>
          <a:p>
            <a:r>
              <a:rPr lang="en-US" b="1" dirty="0" smtClean="0"/>
              <a:t>Ex</a:t>
            </a:r>
            <a:r>
              <a:rPr lang="en-US" dirty="0" smtClean="0"/>
              <a:t>: 	The length of </a:t>
            </a:r>
            <a:r>
              <a:rPr lang="en-US" b="1" dirty="0" err="1" smtClean="0"/>
              <a:t>vciit</a:t>
            </a:r>
            <a:r>
              <a:rPr lang="en-US" dirty="0" smtClean="0"/>
              <a:t>, written |</a:t>
            </a:r>
            <a:r>
              <a:rPr lang="en-US" dirty="0" err="1" smtClean="0"/>
              <a:t>vciit</a:t>
            </a:r>
            <a:r>
              <a:rPr lang="en-US" dirty="0" smtClean="0"/>
              <a:t>|, is 5.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schemeClr val="accent2"/>
                </a:solidFill>
              </a:rPr>
              <a:pPr/>
              <a:t>6</a:t>
            </a:fld>
            <a:endParaRPr lang="en-US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>
            <a:norm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</a:pPr>
            <a:r>
              <a:rPr lang="en-US" dirty="0" smtClean="0"/>
              <a:t>Over View…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b="1" dirty="0" smtClean="0"/>
              <a:t>Def</a:t>
            </a:r>
            <a:r>
              <a:rPr lang="en-US" dirty="0" smtClean="0"/>
              <a:t>: A </a:t>
            </a:r>
            <a:r>
              <a:rPr lang="en-US" dirty="0" smtClean="0">
                <a:solidFill>
                  <a:schemeClr val="accent1"/>
                </a:solidFill>
              </a:rPr>
              <a:t>prefix </a:t>
            </a:r>
            <a:r>
              <a:rPr lang="en-US" dirty="0" smtClean="0"/>
              <a:t>of string S is any string obtained by removing zero or 	more symbols from the end of s.</a:t>
            </a:r>
          </a:p>
          <a:p>
            <a:r>
              <a:rPr lang="en-US" b="1" dirty="0" smtClean="0"/>
              <a:t>Ex</a:t>
            </a:r>
            <a:r>
              <a:rPr lang="en-US" dirty="0" smtClean="0"/>
              <a:t>: 	 </a:t>
            </a:r>
            <a:r>
              <a:rPr lang="en-US" dirty="0" smtClean="0">
                <a:solidFill>
                  <a:schemeClr val="accent1"/>
                </a:solidFill>
              </a:rPr>
              <a:t>ban</a:t>
            </a:r>
            <a:r>
              <a:rPr lang="en-US" dirty="0" smtClean="0"/>
              <a:t>, </a:t>
            </a:r>
            <a:r>
              <a:rPr lang="en-US" dirty="0" smtClean="0">
                <a:solidFill>
                  <a:schemeClr val="accent1"/>
                </a:solidFill>
              </a:rPr>
              <a:t>banana</a:t>
            </a:r>
            <a:r>
              <a:rPr lang="en-US" dirty="0" smtClean="0"/>
              <a:t>, and </a:t>
            </a:r>
            <a:r>
              <a:rPr lang="en-US" dirty="0" smtClean="0">
                <a:solidFill>
                  <a:schemeClr val="accent1"/>
                </a:solidFill>
              </a:rPr>
              <a:t>ε</a:t>
            </a:r>
            <a:r>
              <a:rPr lang="en-US" dirty="0" smtClean="0"/>
              <a:t> are prefixes of </a:t>
            </a:r>
            <a:r>
              <a:rPr lang="en-US" dirty="0" smtClean="0">
                <a:solidFill>
                  <a:schemeClr val="accent1"/>
                </a:solidFill>
              </a:rPr>
              <a:t>banana</a:t>
            </a:r>
            <a:r>
              <a:rPr lang="en-US" dirty="0" smtClean="0"/>
              <a:t>.</a:t>
            </a:r>
          </a:p>
          <a:p>
            <a:pPr>
              <a:buNone/>
            </a:pPr>
            <a:endParaRPr lang="en-US" b="1" dirty="0" smtClean="0"/>
          </a:p>
          <a:p>
            <a:r>
              <a:rPr lang="en-US" b="1" dirty="0" smtClean="0"/>
              <a:t>Def</a:t>
            </a:r>
            <a:r>
              <a:rPr lang="en-US" dirty="0" smtClean="0"/>
              <a:t>: A </a:t>
            </a:r>
            <a:r>
              <a:rPr lang="en-US" dirty="0" smtClean="0">
                <a:solidFill>
                  <a:schemeClr val="accent1"/>
                </a:solidFill>
              </a:rPr>
              <a:t>suffix</a:t>
            </a:r>
            <a:r>
              <a:rPr lang="en-US" dirty="0" smtClean="0"/>
              <a:t> of string s is any string obtained by removing zero or 	more symbols from the beginning of s. </a:t>
            </a:r>
          </a:p>
          <a:p>
            <a:r>
              <a:rPr lang="en-US" b="1" dirty="0" smtClean="0"/>
              <a:t>Ex</a:t>
            </a:r>
            <a:r>
              <a:rPr lang="en-US" dirty="0" smtClean="0"/>
              <a:t>: 	 </a:t>
            </a:r>
            <a:r>
              <a:rPr lang="en-US" dirty="0" smtClean="0">
                <a:solidFill>
                  <a:schemeClr val="accent1"/>
                </a:solidFill>
              </a:rPr>
              <a:t>nana</a:t>
            </a:r>
            <a:r>
              <a:rPr lang="en-US" dirty="0" smtClean="0"/>
              <a:t>, </a:t>
            </a:r>
            <a:r>
              <a:rPr lang="en-US" dirty="0" smtClean="0">
                <a:solidFill>
                  <a:schemeClr val="accent1"/>
                </a:solidFill>
              </a:rPr>
              <a:t>banana</a:t>
            </a:r>
            <a:r>
              <a:rPr lang="en-US" dirty="0" smtClean="0"/>
              <a:t>, and </a:t>
            </a:r>
            <a:r>
              <a:rPr lang="en-US" dirty="0" smtClean="0">
                <a:solidFill>
                  <a:schemeClr val="accent1"/>
                </a:solidFill>
              </a:rPr>
              <a:t>ε</a:t>
            </a:r>
            <a:r>
              <a:rPr lang="en-US" dirty="0" smtClean="0"/>
              <a:t> are suffixes of </a:t>
            </a:r>
            <a:r>
              <a:rPr lang="en-US" dirty="0" smtClean="0">
                <a:solidFill>
                  <a:schemeClr val="accent1"/>
                </a:solidFill>
              </a:rPr>
              <a:t>banana</a:t>
            </a:r>
            <a:r>
              <a:rPr lang="en-US" dirty="0" smtClean="0"/>
              <a:t>.</a:t>
            </a:r>
          </a:p>
          <a:p>
            <a:endParaRPr lang="en-US" b="1" dirty="0" smtClean="0"/>
          </a:p>
          <a:p>
            <a:r>
              <a:rPr lang="en-US" b="1" dirty="0" smtClean="0"/>
              <a:t>Def: </a:t>
            </a:r>
            <a:r>
              <a:rPr lang="en-US" dirty="0" smtClean="0">
                <a:solidFill>
                  <a:schemeClr val="accent1"/>
                </a:solidFill>
              </a:rPr>
              <a:t>substring</a:t>
            </a:r>
            <a:r>
              <a:rPr lang="en-US" dirty="0" smtClean="0"/>
              <a:t> of s is obtained by deleting any prefix and any suffix 	from s. 	</a:t>
            </a:r>
          </a:p>
          <a:p>
            <a:r>
              <a:rPr lang="en-US" b="1" dirty="0" smtClean="0"/>
              <a:t>Ex</a:t>
            </a:r>
            <a:r>
              <a:rPr lang="en-US" dirty="0" smtClean="0"/>
              <a:t>: 	 </a:t>
            </a:r>
            <a:r>
              <a:rPr lang="en-US" dirty="0" smtClean="0">
                <a:solidFill>
                  <a:schemeClr val="accent1"/>
                </a:solidFill>
              </a:rPr>
              <a:t>banana</a:t>
            </a:r>
            <a:r>
              <a:rPr lang="en-US" dirty="0" smtClean="0"/>
              <a:t>, </a:t>
            </a:r>
            <a:r>
              <a:rPr lang="en-US" dirty="0" err="1" smtClean="0">
                <a:solidFill>
                  <a:schemeClr val="accent1"/>
                </a:solidFill>
              </a:rPr>
              <a:t>nan</a:t>
            </a:r>
            <a:r>
              <a:rPr lang="en-US" dirty="0" smtClean="0"/>
              <a:t>, and </a:t>
            </a:r>
            <a:r>
              <a:rPr lang="en-US" dirty="0" smtClean="0">
                <a:solidFill>
                  <a:schemeClr val="accent1"/>
                </a:solidFill>
              </a:rPr>
              <a:t>ε </a:t>
            </a:r>
            <a:r>
              <a:rPr lang="en-US" dirty="0" smtClean="0"/>
              <a:t> are substrings of </a:t>
            </a:r>
            <a:r>
              <a:rPr lang="en-US" dirty="0" smtClean="0">
                <a:solidFill>
                  <a:schemeClr val="accent1"/>
                </a:solidFill>
              </a:rPr>
              <a:t>banana</a:t>
            </a:r>
            <a:r>
              <a:rPr lang="en-US" dirty="0" smtClean="0"/>
              <a:t>. 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schemeClr val="accent2"/>
                </a:solidFill>
              </a:rPr>
              <a:pPr/>
              <a:t>7</a:t>
            </a:fld>
            <a:endParaRPr lang="en-US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>
            <a:norm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</a:pPr>
            <a:r>
              <a:rPr lang="en-US" dirty="0" smtClean="0"/>
              <a:t>Over View...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accent1"/>
                </a:solidFill>
              </a:rPr>
              <a:t>Operations on Languages</a:t>
            </a:r>
            <a:r>
              <a:rPr lang="en-US" dirty="0" smtClean="0"/>
              <a:t>: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>
                <a:solidFill>
                  <a:schemeClr val="accent1"/>
                </a:solidFill>
              </a:rPr>
              <a:t>L U D</a:t>
            </a:r>
            <a:r>
              <a:rPr lang="en-US" dirty="0" smtClean="0"/>
              <a:t> is the set of letters and digits, each of which strings is either one letter or one digit.</a:t>
            </a:r>
          </a:p>
          <a:p>
            <a:pPr lvl="1"/>
            <a:r>
              <a:rPr lang="en-US" dirty="0" smtClean="0">
                <a:solidFill>
                  <a:schemeClr val="accent1"/>
                </a:solidFill>
              </a:rPr>
              <a:t>LD</a:t>
            </a:r>
            <a:r>
              <a:rPr lang="en-US" dirty="0" smtClean="0"/>
              <a:t> is the set of 520 strings of length two, each consisting of one letter followed by one digit.</a:t>
            </a:r>
          </a:p>
          <a:p>
            <a:pPr lvl="1"/>
            <a:r>
              <a:rPr lang="en-US" dirty="0" smtClean="0">
                <a:solidFill>
                  <a:schemeClr val="accent1"/>
                </a:solidFill>
              </a:rPr>
              <a:t>L</a:t>
            </a:r>
            <a:r>
              <a:rPr lang="en-US" baseline="30000" dirty="0" smtClean="0">
                <a:solidFill>
                  <a:schemeClr val="accent1"/>
                </a:solidFill>
              </a:rPr>
              <a:t>4</a:t>
            </a:r>
            <a:r>
              <a:rPr lang="en-US" dirty="0" smtClean="0"/>
              <a:t> is the set of all 4-letter strings.</a:t>
            </a:r>
          </a:p>
          <a:p>
            <a:pPr lvl="1"/>
            <a:r>
              <a:rPr lang="en-US" dirty="0" smtClean="0">
                <a:solidFill>
                  <a:schemeClr val="accent1"/>
                </a:solidFill>
              </a:rPr>
              <a:t>L *</a:t>
            </a:r>
            <a:r>
              <a:rPr lang="en-US" dirty="0" smtClean="0"/>
              <a:t> is the set of ail strings of letters, including </a:t>
            </a:r>
            <a:r>
              <a:rPr lang="en-US" dirty="0" smtClean="0">
                <a:solidFill>
                  <a:schemeClr val="accent1"/>
                </a:solidFill>
              </a:rPr>
              <a:t>ε</a:t>
            </a:r>
            <a:r>
              <a:rPr lang="en-US" dirty="0" smtClean="0"/>
              <a:t>, the empty string.</a:t>
            </a:r>
          </a:p>
          <a:p>
            <a:pPr lvl="1"/>
            <a:r>
              <a:rPr lang="en-US" dirty="0" smtClean="0">
                <a:solidFill>
                  <a:schemeClr val="accent1"/>
                </a:solidFill>
              </a:rPr>
              <a:t>L(L U D)* </a:t>
            </a:r>
            <a:r>
              <a:rPr lang="en-US" dirty="0" smtClean="0"/>
              <a:t>is the set of all strings of letters and digits beginning with a letter.</a:t>
            </a:r>
          </a:p>
          <a:p>
            <a:pPr lvl="1"/>
            <a:r>
              <a:rPr lang="en-US" dirty="0" smtClean="0">
                <a:solidFill>
                  <a:schemeClr val="accent1"/>
                </a:solidFill>
              </a:rPr>
              <a:t>D</a:t>
            </a:r>
            <a:r>
              <a:rPr lang="en-US" baseline="30000" dirty="0" smtClean="0">
                <a:solidFill>
                  <a:schemeClr val="accent1"/>
                </a:solidFill>
              </a:rPr>
              <a:t>+</a:t>
            </a:r>
            <a:r>
              <a:rPr lang="en-US" dirty="0" smtClean="0"/>
              <a:t> is the set of all strings of one or more digits.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schemeClr val="accent2"/>
                </a:solidFill>
              </a:rPr>
              <a:pPr/>
              <a:t>8</a:t>
            </a:fld>
            <a:endParaRPr lang="en-US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 View…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 </a:t>
            </a:r>
            <a:r>
              <a:rPr lang="en-US" dirty="0" smtClean="0">
                <a:solidFill>
                  <a:schemeClr val="accent1"/>
                </a:solidFill>
              </a:rPr>
              <a:t>regular expression</a:t>
            </a:r>
            <a:r>
              <a:rPr lang="en-US" dirty="0" smtClean="0"/>
              <a:t>  is a sequence of characters that forms a search pattern, mainly for use in pattern matching with strings.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The idea is that the regular expressions over an alphabet consist of the alphabet, and expressions using union, concatenation, and *, but it takes more words to say it right. 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Each regular expression r denotes a language L(r) , which is also defined recursively from the languages denoted by </a:t>
            </a:r>
            <a:r>
              <a:rPr lang="en-US" dirty="0" err="1" smtClean="0"/>
              <a:t>r's</a:t>
            </a:r>
            <a:r>
              <a:rPr lang="en-US" dirty="0" smtClean="0"/>
              <a:t>  </a:t>
            </a:r>
            <a:r>
              <a:rPr lang="en-US" dirty="0" err="1" smtClean="0"/>
              <a:t>subexpressions</a:t>
            </a:r>
            <a:r>
              <a:rPr lang="en-US" dirty="0" smtClean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 View…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Ex.	 Let </a:t>
            </a:r>
            <a:r>
              <a:rPr lang="el-GR" dirty="0" smtClean="0">
                <a:solidFill>
                  <a:schemeClr val="accent1"/>
                </a:solidFill>
              </a:rPr>
              <a:t>Σ</a:t>
            </a:r>
            <a:r>
              <a:rPr lang="en-US" dirty="0" smtClean="0"/>
              <a:t> = {a, b} </a:t>
            </a:r>
          </a:p>
          <a:p>
            <a:pPr marL="914400" lvl="1" indent="-457200">
              <a:buAutoNum type="arabicPeriod"/>
            </a:pPr>
            <a:endParaRPr lang="en-US" dirty="0" smtClean="0"/>
          </a:p>
          <a:p>
            <a:pPr marL="914400" lvl="1" indent="-457200">
              <a:buAutoNum type="arabicPeriod"/>
            </a:pPr>
            <a:r>
              <a:rPr lang="en-US" dirty="0" smtClean="0"/>
              <a:t>The regular expression a | b denotes the language {a, b} .</a:t>
            </a:r>
          </a:p>
          <a:p>
            <a:pPr marL="914400" lvl="1" indent="-457200">
              <a:buAutoNum type="arabicPeriod"/>
            </a:pPr>
            <a:endParaRPr lang="en-US" dirty="0" smtClean="0"/>
          </a:p>
          <a:p>
            <a:pPr marL="914400" lvl="1" indent="-457200">
              <a:buAutoNum type="arabicPeriod"/>
            </a:pPr>
            <a:r>
              <a:rPr lang="en-US" dirty="0" smtClean="0"/>
              <a:t>(</a:t>
            </a:r>
            <a:r>
              <a:rPr lang="en-US" dirty="0" err="1" smtClean="0"/>
              <a:t>a|b</a:t>
            </a:r>
            <a:r>
              <a:rPr lang="en-US" dirty="0" smtClean="0"/>
              <a:t>)(</a:t>
            </a:r>
            <a:r>
              <a:rPr lang="en-US" dirty="0" err="1" smtClean="0"/>
              <a:t>a|b</a:t>
            </a:r>
            <a:r>
              <a:rPr lang="en-US" dirty="0" smtClean="0"/>
              <a:t>) denotes {</a:t>
            </a:r>
            <a:r>
              <a:rPr lang="en-US" dirty="0" err="1" smtClean="0"/>
              <a:t>aa</a:t>
            </a:r>
            <a:r>
              <a:rPr lang="en-US" dirty="0" smtClean="0"/>
              <a:t>, </a:t>
            </a:r>
            <a:r>
              <a:rPr lang="en-US" dirty="0" err="1" smtClean="0"/>
              <a:t>ab</a:t>
            </a:r>
            <a:r>
              <a:rPr lang="en-US" dirty="0" smtClean="0"/>
              <a:t>, </a:t>
            </a:r>
            <a:r>
              <a:rPr lang="en-US" dirty="0" err="1" smtClean="0"/>
              <a:t>ba</a:t>
            </a:r>
            <a:r>
              <a:rPr lang="en-US" dirty="0" smtClean="0"/>
              <a:t>, bb} , the language of all strings of length two over the alphabet </a:t>
            </a:r>
            <a:r>
              <a:rPr lang="el-GR" dirty="0" smtClean="0">
                <a:solidFill>
                  <a:schemeClr val="accent1"/>
                </a:solidFill>
              </a:rPr>
              <a:t>Σ </a:t>
            </a:r>
            <a:r>
              <a:rPr lang="en-US" dirty="0" smtClean="0"/>
              <a:t>. </a:t>
            </a:r>
          </a:p>
          <a:p>
            <a:pPr marL="914400" lvl="1" indent="-457200">
              <a:buAutoNum type="arabicPeriod"/>
            </a:pPr>
            <a:endParaRPr lang="en-US" dirty="0" smtClean="0"/>
          </a:p>
          <a:p>
            <a:pPr marL="914400" lvl="1" indent="-457200">
              <a:buAutoNum type="arabicPeriod"/>
            </a:pPr>
            <a:r>
              <a:rPr lang="en-US" dirty="0" smtClean="0"/>
              <a:t>a* denotes the language consisting of all strings of zero or more </a:t>
            </a:r>
            <a:r>
              <a:rPr lang="en-US" dirty="0" err="1" smtClean="0"/>
              <a:t>a's</a:t>
            </a:r>
            <a:r>
              <a:rPr lang="en-US" dirty="0" smtClean="0"/>
              <a:t>, that is, {</a:t>
            </a:r>
            <a:r>
              <a:rPr lang="en-US" dirty="0" smtClean="0">
                <a:solidFill>
                  <a:schemeClr val="accent1"/>
                </a:solidFill>
              </a:rPr>
              <a:t>ε </a:t>
            </a:r>
            <a:r>
              <a:rPr lang="en-US" dirty="0" smtClean="0"/>
              <a:t>, a, </a:t>
            </a:r>
            <a:r>
              <a:rPr lang="en-US" dirty="0" err="1" smtClean="0"/>
              <a:t>aa</a:t>
            </a:r>
            <a:r>
              <a:rPr lang="en-US" dirty="0" smtClean="0"/>
              <a:t>, </a:t>
            </a:r>
            <a:r>
              <a:rPr lang="en-US" dirty="0" err="1" smtClean="0"/>
              <a:t>aaa</a:t>
            </a:r>
            <a:r>
              <a:rPr lang="en-US" dirty="0" smtClean="0"/>
              <a:t>, ... }.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 View…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If </a:t>
            </a:r>
            <a:r>
              <a:rPr lang="el-GR" dirty="0" smtClean="0">
                <a:solidFill>
                  <a:schemeClr val="accent1"/>
                </a:solidFill>
              </a:rPr>
              <a:t>Σ</a:t>
            </a:r>
            <a:r>
              <a:rPr lang="en-US" dirty="0" smtClean="0"/>
              <a:t> is an alphabet of basic symbols, then a </a:t>
            </a:r>
            <a:r>
              <a:rPr lang="en-US" b="1" dirty="0" smtClean="0">
                <a:solidFill>
                  <a:schemeClr val="accent1"/>
                </a:solidFill>
              </a:rPr>
              <a:t>regular definition </a:t>
            </a:r>
            <a:r>
              <a:rPr lang="en-US" dirty="0" smtClean="0"/>
              <a:t>is a sequence of definitions of the form:</a:t>
            </a:r>
          </a:p>
          <a:p>
            <a:pPr lvl="4"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d</a:t>
            </a:r>
            <a:r>
              <a:rPr lang="en-US" b="1" baseline="-25000" dirty="0" smtClean="0">
                <a:solidFill>
                  <a:schemeClr val="accent1"/>
                </a:solidFill>
              </a:rPr>
              <a:t>1</a:t>
            </a:r>
            <a:r>
              <a:rPr lang="en-US" b="1" dirty="0" smtClean="0">
                <a:solidFill>
                  <a:schemeClr val="accent1"/>
                </a:solidFill>
              </a:rPr>
              <a:t>  - &gt;  r</a:t>
            </a:r>
            <a:r>
              <a:rPr lang="en-US" b="1" baseline="-25000" dirty="0" smtClean="0">
                <a:solidFill>
                  <a:schemeClr val="accent1"/>
                </a:solidFill>
              </a:rPr>
              <a:t>1</a:t>
            </a:r>
          </a:p>
          <a:p>
            <a:pPr lvl="4"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d</a:t>
            </a:r>
            <a:r>
              <a:rPr lang="en-US" b="1" baseline="-25000" dirty="0" smtClean="0">
                <a:solidFill>
                  <a:schemeClr val="accent1"/>
                </a:solidFill>
              </a:rPr>
              <a:t>2</a:t>
            </a:r>
            <a:r>
              <a:rPr lang="en-US" b="1" dirty="0" smtClean="0">
                <a:solidFill>
                  <a:schemeClr val="accent1"/>
                </a:solidFill>
              </a:rPr>
              <a:t>  - &gt;  r</a:t>
            </a:r>
            <a:r>
              <a:rPr lang="en-US" b="1" baseline="-25000" dirty="0" smtClean="0">
                <a:solidFill>
                  <a:schemeClr val="accent1"/>
                </a:solidFill>
              </a:rPr>
              <a:t>2</a:t>
            </a:r>
          </a:p>
          <a:p>
            <a:pPr lvl="4"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      ......</a:t>
            </a:r>
          </a:p>
          <a:p>
            <a:pPr lvl="4">
              <a:buNone/>
            </a:pPr>
            <a:r>
              <a:rPr lang="en-US" b="1" dirty="0" err="1" smtClean="0">
                <a:solidFill>
                  <a:schemeClr val="accent1"/>
                </a:solidFill>
              </a:rPr>
              <a:t>d</a:t>
            </a:r>
            <a:r>
              <a:rPr lang="en-US" b="1" baseline="-25000" dirty="0" err="1" smtClean="0">
                <a:solidFill>
                  <a:schemeClr val="accent1"/>
                </a:solidFill>
              </a:rPr>
              <a:t>n</a:t>
            </a:r>
            <a:r>
              <a:rPr lang="en-US" b="1" dirty="0" smtClean="0">
                <a:solidFill>
                  <a:schemeClr val="accent1"/>
                </a:solidFill>
              </a:rPr>
              <a:t>  - &gt;  </a:t>
            </a:r>
            <a:r>
              <a:rPr lang="en-US" b="1" dirty="0" err="1" smtClean="0">
                <a:solidFill>
                  <a:schemeClr val="accent1"/>
                </a:solidFill>
              </a:rPr>
              <a:t>r</a:t>
            </a:r>
            <a:r>
              <a:rPr lang="en-US" b="1" baseline="-25000" dirty="0" err="1" smtClean="0">
                <a:solidFill>
                  <a:schemeClr val="accent1"/>
                </a:solidFill>
              </a:rPr>
              <a:t>n</a:t>
            </a:r>
            <a:endParaRPr lang="en-US" b="1" baseline="-25000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	Where the </a:t>
            </a:r>
            <a:r>
              <a:rPr lang="en-US" dirty="0" err="1" smtClean="0"/>
              <a:t>d's</a:t>
            </a:r>
            <a:r>
              <a:rPr lang="en-US" dirty="0" smtClean="0"/>
              <a:t> are unique and not in Σ and </a:t>
            </a:r>
            <a:r>
              <a:rPr lang="en-US" dirty="0" err="1" smtClean="0"/>
              <a:t>r</a:t>
            </a:r>
            <a:r>
              <a:rPr lang="en-US" baseline="-25000" dirty="0" err="1" smtClean="0"/>
              <a:t>i</a:t>
            </a:r>
            <a:r>
              <a:rPr lang="en-US" dirty="0" smtClean="0"/>
              <a:t> is a regular expressions over Σ ∪ {d</a:t>
            </a:r>
            <a:r>
              <a:rPr lang="en-US" baseline="-25000" dirty="0" smtClean="0"/>
              <a:t>1</a:t>
            </a:r>
            <a:r>
              <a:rPr lang="en-US" dirty="0" smtClean="0"/>
              <a:t>,...,d</a:t>
            </a:r>
            <a:r>
              <a:rPr lang="en-US" baseline="-25000" dirty="0" smtClean="0"/>
              <a:t>i-1</a:t>
            </a:r>
            <a:r>
              <a:rPr lang="en-US" dirty="0" smtClean="0"/>
              <a:t>}.</a:t>
            </a:r>
            <a:endParaRPr lang="en-US" sz="2200" baseline="-25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71600" y="2819400"/>
            <a:ext cx="6477000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TODAY’S LESSON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Contents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Recognition of Tokens</a:t>
            </a:r>
          </a:p>
          <a:p>
            <a:pPr lvl="1"/>
            <a:r>
              <a:rPr lang="en-US" dirty="0" smtClean="0"/>
              <a:t>Transition Diagrams </a:t>
            </a:r>
          </a:p>
          <a:p>
            <a:pPr lvl="1"/>
            <a:r>
              <a:rPr lang="en-US" dirty="0" smtClean="0"/>
              <a:t>Recognition of Reserved Words and Identifiers</a:t>
            </a:r>
          </a:p>
          <a:p>
            <a:pPr lvl="1"/>
            <a:r>
              <a:rPr lang="en-US" dirty="0" smtClean="0"/>
              <a:t>Recognizing Whitespace</a:t>
            </a:r>
          </a:p>
          <a:p>
            <a:pPr lvl="1"/>
            <a:r>
              <a:rPr lang="en-US" dirty="0" smtClean="0"/>
              <a:t>Recognizing Numbers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Finite Automata</a:t>
            </a:r>
          </a:p>
          <a:p>
            <a:pPr lvl="1"/>
            <a:r>
              <a:rPr lang="en-US" dirty="0" smtClean="0"/>
              <a:t>NFA</a:t>
            </a:r>
          </a:p>
          <a:p>
            <a:pPr lvl="1"/>
            <a:r>
              <a:rPr lang="en-US" dirty="0" smtClean="0"/>
              <a:t>Transition Tables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Recognition of Tokens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Now we see how to build a piece of code that examines the input string and finds a prefix that is a lexeme matching one of the patterns.</a:t>
            </a:r>
          </a:p>
          <a:p>
            <a:pPr lvl="1"/>
            <a:r>
              <a:rPr lang="en-US" dirty="0" smtClean="0"/>
              <a:t>Our current goal is to perform the lexical analysis needed for the following grammar.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Recall that the terminals are the tokens &amp; the </a:t>
            </a:r>
            <a:r>
              <a:rPr lang="en-US" dirty="0" err="1" smtClean="0"/>
              <a:t>nonterminals</a:t>
            </a:r>
            <a:r>
              <a:rPr lang="en-US" dirty="0" smtClean="0"/>
              <a:t> produce terminals.</a:t>
            </a:r>
          </a:p>
          <a:p>
            <a:endParaRPr lang="en-US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 l="3111" t="5343" r="5104" b="12214"/>
          <a:stretch>
            <a:fillRect/>
          </a:stretch>
        </p:blipFill>
        <p:spPr bwMode="auto">
          <a:xfrm>
            <a:off x="2514600" y="3200400"/>
            <a:ext cx="44958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Recognition of Tokens..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A regular definition for the terminals is</a:t>
            </a:r>
            <a:endParaRPr lang="en-US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7800" y="2057400"/>
            <a:ext cx="620268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Recognition of Tokens…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We also want the </a:t>
            </a:r>
            <a:r>
              <a:rPr lang="en-US" dirty="0" err="1" smtClean="0"/>
              <a:t>lexer</a:t>
            </a:r>
            <a:r>
              <a:rPr lang="en-US" dirty="0" smtClean="0"/>
              <a:t> to remove whitespace so we define a new token</a:t>
            </a:r>
          </a:p>
          <a:p>
            <a:pPr>
              <a:buNone/>
            </a:pPr>
            <a:r>
              <a:rPr lang="en-US" dirty="0" smtClean="0"/>
              <a:t>			</a:t>
            </a:r>
            <a:r>
              <a:rPr lang="en-US" b="1" dirty="0" err="1" smtClean="0">
                <a:solidFill>
                  <a:schemeClr val="accent1"/>
                </a:solidFill>
              </a:rPr>
              <a:t>ws</a:t>
            </a:r>
            <a:r>
              <a:rPr lang="en-US" b="1" dirty="0" smtClean="0">
                <a:solidFill>
                  <a:schemeClr val="accent1"/>
                </a:solidFill>
              </a:rPr>
              <a:t> → ( blank | tab | newline ) +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where blank, tab, and newline are symbols used to represent the corresponding </a:t>
            </a:r>
            <a:r>
              <a:rPr lang="en-US" dirty="0" err="1" smtClean="0"/>
              <a:t>ascii</a:t>
            </a:r>
            <a:r>
              <a:rPr lang="en-US" dirty="0" smtClean="0"/>
              <a:t> characters.</a:t>
            </a:r>
          </a:p>
          <a:p>
            <a:endParaRPr lang="en-US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dirty="0" smtClean="0"/>
              <a:t>If the </a:t>
            </a:r>
            <a:r>
              <a:rPr lang="en-US" dirty="0" err="1" smtClean="0"/>
              <a:t>lexer</a:t>
            </a:r>
            <a:r>
              <a:rPr lang="en-US" dirty="0" smtClean="0"/>
              <a:t> recognizes the token </a:t>
            </a:r>
            <a:r>
              <a:rPr lang="en-US" dirty="0" err="1" smtClean="0"/>
              <a:t>ws</a:t>
            </a:r>
            <a:r>
              <a:rPr lang="en-US" dirty="0" smtClean="0"/>
              <a:t>, it does </a:t>
            </a:r>
            <a:r>
              <a:rPr lang="en-US" i="1" dirty="0" smtClean="0"/>
              <a:t>not</a:t>
            </a:r>
            <a:r>
              <a:rPr lang="en-US" dirty="0" smtClean="0"/>
              <a:t> return it to the parser but instead goes on, to recognize the next token, which is then returned.</a:t>
            </a:r>
            <a:endParaRPr lang="en-US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Recognition of Tokens..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Our goal for the lexical analyzer is summarized below:</a:t>
            </a:r>
            <a:endParaRPr lang="en-US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7800" y="2057400"/>
            <a:ext cx="5697844" cy="379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Transition Diagram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As an intermediate step in the construction of a lexical analyzer, we first convert patterns into stylized flowcharts, called "</a:t>
            </a:r>
            <a:r>
              <a:rPr lang="en-US" dirty="0" smtClean="0">
                <a:solidFill>
                  <a:schemeClr val="accent1"/>
                </a:solidFill>
              </a:rPr>
              <a:t>transition diagrams</a:t>
            </a:r>
            <a:r>
              <a:rPr lang="en-US" dirty="0" smtClean="0"/>
              <a:t>”.</a:t>
            </a:r>
          </a:p>
          <a:p>
            <a:endParaRPr lang="en-US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ea typeface="Calibri" panose="020F0502020204030204" pitchFamily="34" charset="0"/>
                <a:cs typeface="Arial" panose="020B0604020202020204" pitchFamily="34" charset="0"/>
              </a:rPr>
              <a:t>Conversion of RE patterns to Transition Diagram.</a:t>
            </a:r>
          </a:p>
          <a:p>
            <a:endParaRPr lang="en-US" dirty="0" smtClean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dirty="0" smtClean="0"/>
              <a:t>Transition diagrams have a collection of nodes or circles, called </a:t>
            </a:r>
            <a:r>
              <a:rPr lang="en-US" dirty="0" smtClean="0">
                <a:solidFill>
                  <a:schemeClr val="accent1"/>
                </a:solidFill>
              </a:rPr>
              <a:t>states</a:t>
            </a:r>
            <a:endParaRPr lang="en-US" dirty="0" smtClean="0"/>
          </a:p>
          <a:p>
            <a:pPr lvl="1"/>
            <a:r>
              <a:rPr lang="en-US" dirty="0" smtClean="0"/>
              <a:t>Each state represents a condition that could occur during the process of scanning the input looking for a lexeme that matches one of several patterns.</a:t>
            </a:r>
            <a:endParaRPr lang="en-US" dirty="0" smtClean="0"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Transition Diagram..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accent1"/>
                </a:solidFill>
              </a:rPr>
              <a:t>Edges</a:t>
            </a:r>
            <a:r>
              <a:rPr lang="en-US" dirty="0" smtClean="0"/>
              <a:t> are directed from one state of the transition diagram to another.</a:t>
            </a:r>
          </a:p>
          <a:p>
            <a:pPr lvl="1"/>
            <a:r>
              <a:rPr lang="en-US" dirty="0" smtClean="0"/>
              <a:t>Each edge is labeled by a symbol or set of symbols.</a:t>
            </a:r>
            <a:endParaRPr lang="en-US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b="1" dirty="0" smtClean="0">
                <a:solidFill>
                  <a:schemeClr val="accent1"/>
                </a:solidFill>
              </a:rPr>
              <a:t>Some important conventions:</a:t>
            </a:r>
          </a:p>
          <a:p>
            <a:pPr lvl="1"/>
            <a:r>
              <a:rPr lang="en-US" dirty="0" smtClean="0"/>
              <a:t>The </a:t>
            </a:r>
            <a:r>
              <a:rPr lang="en-US" dirty="0" smtClean="0">
                <a:solidFill>
                  <a:schemeClr val="accent1"/>
                </a:solidFill>
              </a:rPr>
              <a:t>double circles </a:t>
            </a:r>
            <a:r>
              <a:rPr lang="en-US" dirty="0" smtClean="0"/>
              <a:t>represent accepting or final states at which point a lexeme has been found. There is often an action to be done (e.g., returning the token), which is written to the right of the double circle.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If we have moved one (or more) characters too far in finding the token, one (or more) stars are drawn.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An </a:t>
            </a:r>
            <a:r>
              <a:rPr lang="en-US" dirty="0" smtClean="0">
                <a:solidFill>
                  <a:schemeClr val="accent1"/>
                </a:solidFill>
              </a:rPr>
              <a:t>imaginary start state </a:t>
            </a:r>
            <a:r>
              <a:rPr lang="en-US" dirty="0" smtClean="0"/>
              <a:t>exists and has an arrow coming from it to indicate where to begin the process.</a:t>
            </a:r>
          </a:p>
          <a:p>
            <a:endParaRPr lang="en-US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Transition Diagram…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A transition diagram that recognizes the lexemes matching the token </a:t>
            </a:r>
            <a:r>
              <a:rPr lang="en-US" b="1" dirty="0" err="1" smtClean="0">
                <a:solidFill>
                  <a:schemeClr val="accent1"/>
                </a:solidFill>
              </a:rPr>
              <a:t>relop</a:t>
            </a:r>
            <a:r>
              <a:rPr lang="en-US" dirty="0" smtClean="0"/>
              <a:t>.</a:t>
            </a:r>
            <a:endParaRPr lang="en-US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95400" y="2133600"/>
            <a:ext cx="6200775" cy="4327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458200" cy="609600"/>
          </a:xfrm>
        </p:spPr>
        <p:txBody>
          <a:bodyPr>
            <a:normAutofit/>
          </a:bodyPr>
          <a:lstStyle/>
          <a:p>
            <a:r>
              <a:rPr lang="en-US" sz="3400" dirty="0" smtClean="0"/>
              <a:t>Recognition of Reserved Words and Identifiers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Recognizing keywords and identifiers presents a problem.</a:t>
            </a:r>
          </a:p>
          <a:p>
            <a:r>
              <a:rPr lang="en-US" dirty="0" smtClean="0"/>
              <a:t>The transition diagram below corresponds to the regular definition given previously.</a:t>
            </a:r>
            <a:endParaRPr lang="en-US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2909887"/>
            <a:ext cx="7483201" cy="1433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458200" cy="609600"/>
          </a:xfrm>
        </p:spPr>
        <p:txBody>
          <a:bodyPr>
            <a:normAutofit/>
          </a:bodyPr>
          <a:lstStyle/>
          <a:p>
            <a:r>
              <a:rPr lang="en-US" sz="3400" dirty="0" smtClean="0"/>
              <a:t>Recognition of Reserved Words and Identifiers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Two questions arises: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How do we distinguish between </a:t>
            </a:r>
            <a:r>
              <a:rPr lang="en-US" dirty="0" smtClean="0">
                <a:solidFill>
                  <a:schemeClr val="accent1"/>
                </a:solidFill>
              </a:rPr>
              <a:t>identifiers</a:t>
            </a:r>
            <a:r>
              <a:rPr lang="en-US" dirty="0" smtClean="0"/>
              <a:t> and </a:t>
            </a:r>
            <a:r>
              <a:rPr lang="en-US" dirty="0" smtClean="0">
                <a:solidFill>
                  <a:schemeClr val="accent1"/>
                </a:solidFill>
              </a:rPr>
              <a:t>keywords</a:t>
            </a:r>
            <a:r>
              <a:rPr lang="en-US" dirty="0" smtClean="0"/>
              <a:t> such as then, which also match the pattern in the transition diagram?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What is </a:t>
            </a:r>
            <a:r>
              <a:rPr lang="en-US" b="1" dirty="0" smtClean="0">
                <a:solidFill>
                  <a:schemeClr val="accent1"/>
                </a:solidFill>
              </a:rPr>
              <a:t>(</a:t>
            </a:r>
            <a:r>
              <a:rPr lang="en-US" b="1" dirty="0" err="1" smtClean="0">
                <a:solidFill>
                  <a:schemeClr val="accent1"/>
                </a:solidFill>
              </a:rPr>
              <a:t>gettoken</a:t>
            </a:r>
            <a:r>
              <a:rPr lang="en-US" b="1" dirty="0" smtClean="0">
                <a:solidFill>
                  <a:schemeClr val="accent1"/>
                </a:solidFill>
              </a:rPr>
              <a:t>(), </a:t>
            </a:r>
            <a:r>
              <a:rPr lang="en-US" b="1" dirty="0" err="1" smtClean="0">
                <a:solidFill>
                  <a:schemeClr val="accent1"/>
                </a:solidFill>
              </a:rPr>
              <a:t>installID</a:t>
            </a:r>
            <a:r>
              <a:rPr lang="en-US" b="1" dirty="0" smtClean="0">
                <a:solidFill>
                  <a:schemeClr val="accent1"/>
                </a:solidFill>
              </a:rPr>
              <a:t>())</a:t>
            </a:r>
            <a:r>
              <a:rPr lang="en-US" dirty="0" smtClean="0"/>
              <a:t>?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We will use the method, </a:t>
            </a:r>
            <a:r>
              <a:rPr lang="en-US" dirty="0" err="1" smtClean="0"/>
              <a:t>i.e</a:t>
            </a:r>
            <a:r>
              <a:rPr lang="en-US" dirty="0" smtClean="0"/>
              <a:t> having the keywords installed into the identifier table prior to any invocation of the </a:t>
            </a:r>
            <a:r>
              <a:rPr lang="en-US" dirty="0" err="1" smtClean="0"/>
              <a:t>lexer</a:t>
            </a:r>
            <a:r>
              <a:rPr lang="en-US" dirty="0" smtClean="0"/>
              <a:t>. </a:t>
            </a:r>
          </a:p>
          <a:p>
            <a:pPr lvl="1"/>
            <a:r>
              <a:rPr lang="en-US" dirty="0" smtClean="0"/>
              <a:t>The table entry will indicate that the entry is a keyword.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458200" cy="609600"/>
          </a:xfrm>
        </p:spPr>
        <p:txBody>
          <a:bodyPr>
            <a:normAutofit fontScale="90000"/>
          </a:bodyPr>
          <a:lstStyle/>
          <a:p>
            <a:r>
              <a:rPr lang="en-US" sz="3400" dirty="0" smtClean="0"/>
              <a:t>Recognition of Reserved Words and Identifiers..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029200"/>
          </a:xfrm>
        </p:spPr>
        <p:txBody>
          <a:bodyPr>
            <a:normAutofit/>
          </a:bodyPr>
          <a:lstStyle/>
          <a:p>
            <a:r>
              <a:rPr lang="en-US" b="1" dirty="0" err="1" smtClean="0">
                <a:solidFill>
                  <a:schemeClr val="accent1"/>
                </a:solidFill>
              </a:rPr>
              <a:t>installID</a:t>
            </a:r>
            <a:r>
              <a:rPr lang="en-US" b="1" dirty="0" smtClean="0">
                <a:solidFill>
                  <a:schemeClr val="accent1"/>
                </a:solidFill>
              </a:rPr>
              <a:t>()</a:t>
            </a:r>
            <a:r>
              <a:rPr lang="en-US" dirty="0" smtClean="0"/>
              <a:t> checks if the lexeme is already in the table. If it is not present, the lexeme is installed as an id token. In either case a pointer to the entry is returned.</a:t>
            </a:r>
          </a:p>
          <a:p>
            <a:endParaRPr lang="en-US" dirty="0" smtClean="0"/>
          </a:p>
          <a:p>
            <a:r>
              <a:rPr lang="en-US" b="1" dirty="0" err="1" smtClean="0">
                <a:solidFill>
                  <a:schemeClr val="accent1"/>
                </a:solidFill>
              </a:rPr>
              <a:t>gettoken</a:t>
            </a:r>
            <a:r>
              <a:rPr lang="en-US" b="1" dirty="0" smtClean="0">
                <a:solidFill>
                  <a:schemeClr val="accent1"/>
                </a:solidFill>
              </a:rPr>
              <a:t>()</a:t>
            </a:r>
            <a:r>
              <a:rPr lang="en-US" dirty="0" smtClean="0"/>
              <a:t> examines the lexeme and returns the token name, either id or a name corresponding to a reserved keyword.</a:t>
            </a:r>
          </a:p>
          <a:p>
            <a:endParaRPr lang="en-US" dirty="0" smtClean="0"/>
          </a:p>
          <a:p>
            <a:r>
              <a:rPr lang="en-US" dirty="0" smtClean="0"/>
              <a:t>So far we have transition diagrams for </a:t>
            </a:r>
            <a:r>
              <a:rPr lang="en-US" dirty="0" smtClean="0">
                <a:solidFill>
                  <a:schemeClr val="accent1"/>
                </a:solidFill>
              </a:rPr>
              <a:t>identifiers</a:t>
            </a:r>
            <a:r>
              <a:rPr lang="en-US" dirty="0" smtClean="0"/>
              <a:t> (this diagram also handles keywords) and the </a:t>
            </a:r>
            <a:r>
              <a:rPr lang="en-US" dirty="0" smtClean="0">
                <a:solidFill>
                  <a:schemeClr val="accent1"/>
                </a:solidFill>
              </a:rPr>
              <a:t>relational operators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dirty="0" smtClean="0"/>
              <a:t>What remains are whitespace, and numbers.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458200" cy="609600"/>
          </a:xfrm>
        </p:spPr>
        <p:txBody>
          <a:bodyPr>
            <a:noAutofit/>
          </a:bodyPr>
          <a:lstStyle/>
          <a:p>
            <a:pPr lvl="1" algn="ctr"/>
            <a:r>
              <a:rPr lang="en-US" sz="4000" dirty="0" smtClean="0">
                <a:solidFill>
                  <a:srgbClr val="FF0000"/>
                </a:solidFill>
                <a:latin typeface="+mj-lt"/>
              </a:rPr>
              <a:t>Recognizing Whitespace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Recognizing Whitespace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lvl="1"/>
            <a:r>
              <a:rPr lang="en-US" dirty="0" smtClean="0"/>
              <a:t>The </a:t>
            </a:r>
            <a:r>
              <a:rPr lang="en-US" dirty="0" err="1" smtClean="0">
                <a:solidFill>
                  <a:schemeClr val="accent1"/>
                </a:solidFill>
              </a:rPr>
              <a:t>delim</a:t>
            </a:r>
            <a:r>
              <a:rPr lang="en-US" dirty="0" smtClean="0"/>
              <a:t> in the diagram represents any of the whitespace characters, say space, tab, and newline.</a:t>
            </a:r>
          </a:p>
          <a:p>
            <a:pPr lvl="1"/>
            <a:r>
              <a:rPr lang="en-US" dirty="0" smtClean="0"/>
              <a:t>The </a:t>
            </a:r>
            <a:r>
              <a:rPr lang="en-US" dirty="0" smtClean="0">
                <a:solidFill>
                  <a:schemeClr val="accent1"/>
                </a:solidFill>
              </a:rPr>
              <a:t>final star </a:t>
            </a:r>
            <a:r>
              <a:rPr lang="en-US" dirty="0" smtClean="0"/>
              <a:t>is there because we needed to find a non-whitespace character in order to know when the whitespace ends and this character begins the next token.</a:t>
            </a:r>
          </a:p>
          <a:p>
            <a:pPr lvl="1"/>
            <a:r>
              <a:rPr lang="en-US" dirty="0" smtClean="0"/>
              <a:t>There is no action performed at the accepting state.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24</a:t>
            </a:fld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2600" y="1505494"/>
            <a:ext cx="4953000" cy="15425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458200" cy="609600"/>
          </a:xfrm>
        </p:spPr>
        <p:txBody>
          <a:bodyPr>
            <a:noAutofit/>
          </a:bodyPr>
          <a:lstStyle/>
          <a:p>
            <a:r>
              <a:rPr lang="en-US" sz="3600" dirty="0" smtClean="0"/>
              <a:t>Recognizing Numbers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The transition diagram for token number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25</a:t>
            </a:fld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2057400"/>
            <a:ext cx="8289802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38200"/>
          </a:xfrm>
        </p:spPr>
        <p:txBody>
          <a:bodyPr>
            <a:noAutofit/>
          </a:bodyPr>
          <a:lstStyle/>
          <a:p>
            <a:r>
              <a:rPr lang="en-US" sz="3600" dirty="0" smtClean="0"/>
              <a:t>Finite Automata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accent1"/>
                </a:solidFill>
              </a:rPr>
              <a:t>Finite automata </a:t>
            </a:r>
            <a:r>
              <a:rPr lang="en-US" dirty="0" smtClean="0"/>
              <a:t>are like the graphs in transition diagrams but they simply decide if an input string is in the language (generated by our regular expression). </a:t>
            </a:r>
          </a:p>
          <a:p>
            <a:endParaRPr lang="en-US" dirty="0" smtClean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/>
            <a:r>
              <a:rPr lang="en-US" dirty="0" smtClean="0"/>
              <a:t>Finite automata are recognizers, they simply say "yes" or "no" about each possible input string.</a:t>
            </a:r>
          </a:p>
          <a:p>
            <a:pPr lvl="1"/>
            <a:endParaRPr lang="en-US" dirty="0" smtClean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dirty="0" smtClean="0"/>
              <a:t>There are two types of Finite automata:</a:t>
            </a:r>
          </a:p>
          <a:p>
            <a:endParaRPr lang="en-US" dirty="0" smtClean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/>
            <a:r>
              <a:rPr lang="en-US" b="1" dirty="0" smtClean="0">
                <a:solidFill>
                  <a:schemeClr val="accent1"/>
                </a:solidFill>
              </a:rPr>
              <a:t>Nondeterministic finite automata</a:t>
            </a:r>
            <a:r>
              <a:rPr lang="en-US" dirty="0" smtClean="0">
                <a:solidFill>
                  <a:schemeClr val="accent1"/>
                </a:solidFill>
              </a:rPr>
              <a:t> </a:t>
            </a:r>
            <a:r>
              <a:rPr lang="en-US" dirty="0" smtClean="0"/>
              <a:t>(NFA) have no restrictions on the labels of their edges. A symbol can label several edges out of the same state, and </a:t>
            </a:r>
            <a:r>
              <a:rPr lang="en-US" dirty="0" smtClean="0">
                <a:solidFill>
                  <a:schemeClr val="accent1"/>
                </a:solidFill>
              </a:rPr>
              <a:t>ε</a:t>
            </a:r>
            <a:r>
              <a:rPr lang="en-US" dirty="0" smtClean="0"/>
              <a:t>, the empty string, is a possible label.</a:t>
            </a:r>
            <a:endParaRPr lang="en-US" dirty="0" smtClean="0"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38200"/>
          </a:xfrm>
        </p:spPr>
        <p:txBody>
          <a:bodyPr>
            <a:noAutofit/>
          </a:bodyPr>
          <a:lstStyle/>
          <a:p>
            <a:r>
              <a:rPr lang="en-US" sz="3600" dirty="0" smtClean="0"/>
              <a:t>Finite Automata..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endParaRPr lang="en-US" dirty="0" smtClean="0">
              <a:solidFill>
                <a:schemeClr val="accent1"/>
              </a:solidFill>
            </a:endParaRPr>
          </a:p>
          <a:p>
            <a:r>
              <a:rPr lang="en-US" b="1" dirty="0" smtClean="0">
                <a:solidFill>
                  <a:schemeClr val="accent1"/>
                </a:solidFill>
              </a:rPr>
              <a:t>Deterministic finite automata</a:t>
            </a:r>
            <a:r>
              <a:rPr lang="en-US" b="1" dirty="0" smtClean="0"/>
              <a:t> </a:t>
            </a:r>
            <a:r>
              <a:rPr lang="en-US" dirty="0" smtClean="0"/>
              <a:t>(DFA) have exactly one edge, for each state, and for each symbol of its input alphabet with that symbol leaving that state.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So if you know the next symbol and the current state, the next state is determined. That is, the execution is deterministic, hence the name.</a:t>
            </a:r>
          </a:p>
          <a:p>
            <a:endParaRPr lang="en-US" dirty="0" smtClean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dirty="0" smtClean="0"/>
              <a:t>Both deterministic and nondeterministic finite automata are capable of recognizing the same languages.</a:t>
            </a:r>
            <a:endParaRPr lang="en-US" dirty="0" smtClean="0"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38200"/>
          </a:xfrm>
        </p:spPr>
        <p:txBody>
          <a:bodyPr>
            <a:noAutofit/>
          </a:bodyPr>
          <a:lstStyle/>
          <a:p>
            <a:r>
              <a:rPr lang="en-US" sz="3600" dirty="0" smtClean="0"/>
              <a:t>N - Finite Automata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A </a:t>
            </a:r>
            <a:r>
              <a:rPr lang="en-US" b="1" dirty="0" smtClean="0">
                <a:solidFill>
                  <a:schemeClr val="accent1"/>
                </a:solidFill>
              </a:rPr>
              <a:t>nondeterministic finite automaton </a:t>
            </a:r>
            <a:r>
              <a:rPr lang="en-US" dirty="0" smtClean="0"/>
              <a:t>(NFA) consists of: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sz="2200" dirty="0" smtClean="0"/>
              <a:t>	1.  A finite set of states S.</a:t>
            </a:r>
          </a:p>
          <a:p>
            <a:pPr>
              <a:buNone/>
            </a:pPr>
            <a:r>
              <a:rPr lang="en-US" sz="2200" dirty="0" smtClean="0"/>
              <a:t>	2.  A set of input symbols </a:t>
            </a:r>
            <a:r>
              <a:rPr lang="el-GR" sz="2200" dirty="0" smtClean="0">
                <a:solidFill>
                  <a:schemeClr val="accent1"/>
                </a:solidFill>
              </a:rPr>
              <a:t>Σ</a:t>
            </a:r>
            <a:r>
              <a:rPr lang="en-US" sz="2200" dirty="0" smtClean="0"/>
              <a:t>, the input alphabet. We assume that </a:t>
            </a:r>
            <a:r>
              <a:rPr lang="en-US" sz="2200" dirty="0" smtClean="0">
                <a:solidFill>
                  <a:schemeClr val="accent1"/>
                </a:solidFill>
              </a:rPr>
              <a:t>ε</a:t>
            </a:r>
            <a:r>
              <a:rPr lang="en-US" sz="2200" dirty="0" smtClean="0"/>
              <a:t>, which   	stands for the empty string, is never a member of </a:t>
            </a:r>
            <a:r>
              <a:rPr lang="el-GR" sz="2200" dirty="0" smtClean="0">
                <a:solidFill>
                  <a:schemeClr val="accent1"/>
                </a:solidFill>
              </a:rPr>
              <a:t>Σ</a:t>
            </a:r>
            <a:r>
              <a:rPr lang="en-US" sz="2200" dirty="0" smtClean="0"/>
              <a:t>.</a:t>
            </a:r>
          </a:p>
          <a:p>
            <a:pPr>
              <a:buNone/>
            </a:pPr>
            <a:r>
              <a:rPr lang="en-US" sz="2200" dirty="0" smtClean="0"/>
              <a:t>	3. A transition function that gives, for each state, and for each symbol in 	</a:t>
            </a:r>
            <a:r>
              <a:rPr lang="el-GR" sz="2200" dirty="0" smtClean="0">
                <a:solidFill>
                  <a:schemeClr val="accent1"/>
                </a:solidFill>
              </a:rPr>
              <a:t>Σ</a:t>
            </a:r>
            <a:r>
              <a:rPr lang="en-US" sz="2200" dirty="0" smtClean="0"/>
              <a:t> U {</a:t>
            </a:r>
            <a:r>
              <a:rPr lang="en-US" sz="2200" dirty="0" smtClean="0">
                <a:solidFill>
                  <a:schemeClr val="accent1"/>
                </a:solidFill>
              </a:rPr>
              <a:t>ε</a:t>
            </a:r>
            <a:r>
              <a:rPr lang="en-US" sz="2200" dirty="0" smtClean="0"/>
              <a:t>} a set of next states.</a:t>
            </a:r>
          </a:p>
          <a:p>
            <a:pPr>
              <a:buNone/>
            </a:pPr>
            <a:r>
              <a:rPr lang="en-US" sz="2200" dirty="0" smtClean="0"/>
              <a:t>	4. A state S</a:t>
            </a:r>
            <a:r>
              <a:rPr lang="en-US" sz="2200" baseline="-25000" dirty="0" smtClean="0"/>
              <a:t>0</a:t>
            </a:r>
            <a:r>
              <a:rPr lang="en-US" sz="2200" dirty="0" smtClean="0"/>
              <a:t> from S that is distinguished as the start state (or initial state) </a:t>
            </a:r>
          </a:p>
          <a:p>
            <a:pPr>
              <a:buNone/>
            </a:pPr>
            <a:r>
              <a:rPr lang="en-US" sz="2200" dirty="0" smtClean="0"/>
              <a:t>	5. A set of states F, a subset of S, that is distinguished as the accepting 	states (or final states).</a:t>
            </a:r>
            <a:endParaRPr lang="en-US" sz="2200" dirty="0" smtClean="0"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38200"/>
          </a:xfrm>
        </p:spPr>
        <p:txBody>
          <a:bodyPr>
            <a:noAutofit/>
          </a:bodyPr>
          <a:lstStyle/>
          <a:p>
            <a:r>
              <a:rPr lang="en-US" sz="3600" dirty="0" smtClean="0"/>
              <a:t>N - Finite Automata..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An </a:t>
            </a:r>
            <a:r>
              <a:rPr lang="en-US" dirty="0" smtClean="0">
                <a:solidFill>
                  <a:schemeClr val="accent1"/>
                </a:solidFill>
              </a:rPr>
              <a:t>NFA</a:t>
            </a:r>
            <a:r>
              <a:rPr lang="en-US" dirty="0" smtClean="0"/>
              <a:t> is basically a flow chart like the transition diagrams we have already seen. </a:t>
            </a:r>
          </a:p>
          <a:p>
            <a:endParaRPr lang="en-US" dirty="0" smtClean="0"/>
          </a:p>
          <a:p>
            <a:r>
              <a:rPr lang="en-US" dirty="0" smtClean="0"/>
              <a:t>Indeed an </a:t>
            </a:r>
            <a:r>
              <a:rPr lang="en-US" dirty="0" smtClean="0">
                <a:solidFill>
                  <a:schemeClr val="accent1"/>
                </a:solidFill>
              </a:rPr>
              <a:t>NFA</a:t>
            </a:r>
            <a:r>
              <a:rPr lang="en-US" dirty="0" smtClean="0"/>
              <a:t> can be represented by a transition graph whose nodes are states and whose edges are labeled with elements of </a:t>
            </a:r>
            <a:r>
              <a:rPr lang="en-US" dirty="0" smtClean="0">
                <a:solidFill>
                  <a:schemeClr val="accent1"/>
                </a:solidFill>
              </a:rPr>
              <a:t>Σ ∪ ε</a:t>
            </a:r>
            <a:r>
              <a:rPr lang="en-US" dirty="0" smtClean="0"/>
              <a:t>. </a:t>
            </a:r>
          </a:p>
          <a:p>
            <a:r>
              <a:rPr lang="en-US" dirty="0" smtClean="0"/>
              <a:t>The </a:t>
            </a:r>
            <a:r>
              <a:rPr lang="en-US" dirty="0" smtClean="0">
                <a:solidFill>
                  <a:schemeClr val="accent1"/>
                </a:solidFill>
              </a:rPr>
              <a:t>differences</a:t>
            </a:r>
            <a:r>
              <a:rPr lang="en-US" dirty="0" smtClean="0"/>
              <a:t> between a transition graph and previous transition diagrams are:</a:t>
            </a:r>
          </a:p>
          <a:p>
            <a:pPr lvl="1"/>
            <a:r>
              <a:rPr lang="en-US" dirty="0" smtClean="0"/>
              <a:t>Possibly multiple edges with the same label leaving a single state.</a:t>
            </a:r>
          </a:p>
          <a:p>
            <a:pPr lvl="1"/>
            <a:r>
              <a:rPr lang="en-US" dirty="0" smtClean="0"/>
              <a:t>An edge may be labeled with ε.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38200"/>
          </a:xfrm>
        </p:spPr>
        <p:txBody>
          <a:bodyPr>
            <a:noAutofit/>
          </a:bodyPr>
          <a:lstStyle/>
          <a:p>
            <a:r>
              <a:rPr lang="en-US" sz="3600" dirty="0" smtClean="0"/>
              <a:t>N - Finite Automata...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Ex: The </a:t>
            </a:r>
            <a:r>
              <a:rPr lang="en-US" dirty="0" smtClean="0">
                <a:solidFill>
                  <a:schemeClr val="accent1"/>
                </a:solidFill>
              </a:rPr>
              <a:t>transition graph </a:t>
            </a:r>
            <a:r>
              <a:rPr lang="en-US" dirty="0" smtClean="0"/>
              <a:t>for an NFA recognizing the language of regular expression </a:t>
            </a:r>
            <a:r>
              <a:rPr lang="en-US" dirty="0" smtClean="0">
                <a:solidFill>
                  <a:schemeClr val="accent1"/>
                </a:solidFill>
              </a:rPr>
              <a:t>(a | b) * </a:t>
            </a:r>
            <a:r>
              <a:rPr lang="en-US" dirty="0" err="1" smtClean="0">
                <a:solidFill>
                  <a:schemeClr val="accent1"/>
                </a:solidFill>
              </a:rPr>
              <a:t>abb</a:t>
            </a:r>
            <a:r>
              <a:rPr lang="en-US" dirty="0" smtClean="0">
                <a:solidFill>
                  <a:schemeClr val="accent1"/>
                </a:solidFill>
              </a:rPr>
              <a:t> </a:t>
            </a:r>
            <a:endParaRPr lang="en-US" dirty="0" smtClean="0"/>
          </a:p>
          <a:p>
            <a:pPr lvl="1"/>
            <a:r>
              <a:rPr lang="en-US" dirty="0" smtClean="0"/>
              <a:t>This ex, describes all strings of </a:t>
            </a:r>
            <a:r>
              <a:rPr lang="en-US" dirty="0" err="1" smtClean="0"/>
              <a:t>a's</a:t>
            </a:r>
            <a:r>
              <a:rPr lang="en-US" dirty="0" smtClean="0"/>
              <a:t> and </a:t>
            </a:r>
            <a:r>
              <a:rPr lang="en-US" dirty="0" err="1" smtClean="0"/>
              <a:t>b's</a:t>
            </a:r>
            <a:r>
              <a:rPr lang="en-US" dirty="0" smtClean="0"/>
              <a:t> ending in the particular string abb.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30</a:t>
            </a:fld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0" y="3200400"/>
            <a:ext cx="5838825" cy="20343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38200"/>
          </a:xfrm>
        </p:spPr>
        <p:txBody>
          <a:bodyPr>
            <a:noAutofit/>
          </a:bodyPr>
          <a:lstStyle/>
          <a:p>
            <a:r>
              <a:rPr lang="en-US" sz="3600" dirty="0" smtClean="0"/>
              <a:t>Transition Tables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accent1"/>
                </a:solidFill>
              </a:rPr>
              <a:t>Transition Table</a:t>
            </a:r>
            <a:r>
              <a:rPr lang="en-US" dirty="0" smtClean="0"/>
              <a:t> is an equivalent way to represent an </a:t>
            </a:r>
            <a:r>
              <a:rPr lang="en-US" dirty="0" smtClean="0">
                <a:solidFill>
                  <a:schemeClr val="accent1"/>
                </a:solidFill>
              </a:rPr>
              <a:t>NFA</a:t>
            </a:r>
            <a:r>
              <a:rPr lang="en-US" dirty="0" smtClean="0"/>
              <a:t>, in which, for each state </a:t>
            </a:r>
            <a:r>
              <a:rPr lang="en-US" dirty="0" smtClean="0">
                <a:solidFill>
                  <a:schemeClr val="accent1"/>
                </a:solidFill>
              </a:rPr>
              <a:t>s</a:t>
            </a:r>
            <a:r>
              <a:rPr lang="en-US" dirty="0" smtClean="0"/>
              <a:t> and input symbol </a:t>
            </a:r>
            <a:r>
              <a:rPr lang="en-US" dirty="0" smtClean="0">
                <a:solidFill>
                  <a:schemeClr val="accent1"/>
                </a:solidFill>
              </a:rPr>
              <a:t>x</a:t>
            </a:r>
            <a:r>
              <a:rPr lang="en-US" dirty="0" smtClean="0"/>
              <a:t> (and ε), the set of successor states x leads to from s.</a:t>
            </a:r>
          </a:p>
          <a:p>
            <a:endParaRPr lang="en-US" dirty="0" smtClean="0"/>
          </a:p>
          <a:p>
            <a:r>
              <a:rPr lang="en-US" dirty="0" smtClean="0"/>
              <a:t>The empty set φ is used when there is no edge labeled x emanating from 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31</a:t>
            </a:fld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95600" y="3810000"/>
            <a:ext cx="3770586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2971800" y="5943600"/>
            <a:ext cx="3649910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sz="2000" b="1" dirty="0" smtClean="0"/>
              <a:t>Transition Table for </a:t>
            </a:r>
            <a:r>
              <a:rPr lang="en-US" sz="2000" b="1" dirty="0" smtClean="0">
                <a:solidFill>
                  <a:schemeClr val="accent1"/>
                </a:solidFill>
              </a:rPr>
              <a:t>(a | b) * </a:t>
            </a:r>
            <a:r>
              <a:rPr lang="en-US" sz="2000" b="1" dirty="0" err="1" smtClean="0">
                <a:solidFill>
                  <a:schemeClr val="accent1"/>
                </a:solidFill>
              </a:rPr>
              <a:t>abb</a:t>
            </a:r>
            <a:r>
              <a:rPr lang="en-US" sz="2000" b="1" dirty="0" smtClean="0"/>
              <a:t> </a:t>
            </a:r>
            <a:endParaRPr 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1437"/>
            <a:ext cx="8229600" cy="4525963"/>
          </a:xfrm>
        </p:spPr>
        <p:txBody>
          <a:bodyPr/>
          <a:lstStyle/>
          <a:p>
            <a:pPr algn="l" rtl="0"/>
            <a:endParaRPr lang="en-US" dirty="0" smtClean="0">
              <a:solidFill>
                <a:srgbClr val="FF0000"/>
              </a:solidFill>
            </a:endParaRPr>
          </a:p>
          <a:p>
            <a:pPr algn="l" rtl="0"/>
            <a:endParaRPr lang="en-US" dirty="0" smtClean="0">
              <a:solidFill>
                <a:srgbClr val="FF0000"/>
              </a:solidFill>
            </a:endParaRPr>
          </a:p>
          <a:p>
            <a:pPr algn="l" rtl="0"/>
            <a:endParaRPr lang="en-US" dirty="0" smtClean="0">
              <a:solidFill>
                <a:srgbClr val="FF0000"/>
              </a:solidFill>
            </a:endParaRPr>
          </a:p>
          <a:p>
            <a:pPr algn="ctr" rtl="0">
              <a:buNone/>
            </a:pPr>
            <a:r>
              <a:rPr lang="en-US" sz="4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Thank You</a:t>
            </a:r>
            <a:endParaRPr lang="ur-PK" sz="44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8960</TotalTime>
  <Words>1094</Words>
  <Application>Microsoft Office PowerPoint</Application>
  <PresentationFormat>On-screen Show (4:3)</PresentationFormat>
  <Paragraphs>229</Paragraphs>
  <Slides>32</Slides>
  <Notes>29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Office Theme</vt:lpstr>
      <vt:lpstr>Slide 1</vt:lpstr>
      <vt:lpstr>Slide 2</vt:lpstr>
      <vt:lpstr>Over View</vt:lpstr>
      <vt:lpstr>Over View..</vt:lpstr>
      <vt:lpstr>Over View…</vt:lpstr>
      <vt:lpstr>Over View…</vt:lpstr>
      <vt:lpstr>Over View…</vt:lpstr>
      <vt:lpstr>Over View...</vt:lpstr>
      <vt:lpstr>Over View…</vt:lpstr>
      <vt:lpstr>Over View…</vt:lpstr>
      <vt:lpstr>Over View…</vt:lpstr>
      <vt:lpstr>Slide 12</vt:lpstr>
      <vt:lpstr>Contents</vt:lpstr>
      <vt:lpstr>Recognition of Tokens</vt:lpstr>
      <vt:lpstr>Recognition of Tokens..</vt:lpstr>
      <vt:lpstr>Recognition of Tokens…</vt:lpstr>
      <vt:lpstr>Recognition of Tokens..</vt:lpstr>
      <vt:lpstr>Transition Diagram</vt:lpstr>
      <vt:lpstr>Transition Diagram..</vt:lpstr>
      <vt:lpstr>Transition Diagram…</vt:lpstr>
      <vt:lpstr>Recognition of Reserved Words and Identifiers</vt:lpstr>
      <vt:lpstr>Recognition of Reserved Words and Identifiers</vt:lpstr>
      <vt:lpstr>Recognition of Reserved Words and Identifiers..</vt:lpstr>
      <vt:lpstr>Recognizing Whitespace</vt:lpstr>
      <vt:lpstr>Recognizing Numbers</vt:lpstr>
      <vt:lpstr>Finite Automata</vt:lpstr>
      <vt:lpstr>Finite Automata..</vt:lpstr>
      <vt:lpstr>N - Finite Automata</vt:lpstr>
      <vt:lpstr>N - Finite Automata..</vt:lpstr>
      <vt:lpstr>N - Finite Automata...</vt:lpstr>
      <vt:lpstr>Transition Tables</vt:lpstr>
      <vt:lpstr>Slide 32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02</dc:title>
  <dc:subject>Compiler Construction</dc:subject>
  <dc:creator>Bilal Zafar</dc:creator>
  <cp:keywords>Compilers</cp:keywords>
  <cp:lastModifiedBy>vcomsats</cp:lastModifiedBy>
  <cp:revision>1709</cp:revision>
  <dcterms:created xsi:type="dcterms:W3CDTF">2012-02-27T05:45:45Z</dcterms:created>
  <dcterms:modified xsi:type="dcterms:W3CDTF">2013-12-09T12:22:58Z</dcterms:modified>
  <cp:category>CS</cp:category>
</cp:coreProperties>
</file>