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0"/>
  </p:notesMasterIdLst>
  <p:handoutMasterIdLst>
    <p:handoutMasterId r:id="rId31"/>
  </p:handoutMasterIdLst>
  <p:sldIdLst>
    <p:sldId id="262" r:id="rId2"/>
    <p:sldId id="288" r:id="rId3"/>
    <p:sldId id="261" r:id="rId4"/>
    <p:sldId id="308" r:id="rId5"/>
    <p:sldId id="263" r:id="rId6"/>
    <p:sldId id="289" r:id="rId7"/>
    <p:sldId id="310" r:id="rId8"/>
    <p:sldId id="311" r:id="rId9"/>
    <p:sldId id="291" r:id="rId10"/>
    <p:sldId id="309" r:id="rId11"/>
    <p:sldId id="264" r:id="rId12"/>
    <p:sldId id="303" r:id="rId13"/>
    <p:sldId id="302" r:id="rId14"/>
    <p:sldId id="266" r:id="rId15"/>
    <p:sldId id="269" r:id="rId16"/>
    <p:sldId id="268" r:id="rId17"/>
    <p:sldId id="315" r:id="rId18"/>
    <p:sldId id="312" r:id="rId19"/>
    <p:sldId id="313" r:id="rId20"/>
    <p:sldId id="317" r:id="rId21"/>
    <p:sldId id="318" r:id="rId22"/>
    <p:sldId id="319" r:id="rId23"/>
    <p:sldId id="320" r:id="rId24"/>
    <p:sldId id="321" r:id="rId25"/>
    <p:sldId id="322" r:id="rId26"/>
    <p:sldId id="314" r:id="rId27"/>
    <p:sldId id="323" r:id="rId28"/>
    <p:sldId id="287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85763" autoAdjust="0"/>
  </p:normalViewPr>
  <p:slideViewPr>
    <p:cSldViewPr>
      <p:cViewPr varScale="1">
        <p:scale>
          <a:sx n="60" d="100"/>
          <a:sy n="60" d="100"/>
        </p:scale>
        <p:origin x="-157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6BDDE69-A0AA-4574-8B9E-1D69EAECC757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08480AB-C8BC-4C6C-8536-0031F4E9E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28/02/1435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1</a:t>
            </a:fld>
            <a:endParaRPr lang="ur-P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3</a:t>
            </a:fld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5</a:t>
            </a:fld>
            <a:endParaRPr lang="ur-P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6</a:t>
            </a:fld>
            <a:endParaRPr lang="ur-P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7</a:t>
            </a:fld>
            <a:endParaRPr lang="ur-P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8</a:t>
            </a:fld>
            <a:endParaRPr lang="ur-PK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9</a:t>
            </a:fld>
            <a:endParaRPr lang="ur-P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10</a:t>
            </a:fld>
            <a:endParaRPr lang="ur-P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11</a:t>
            </a:fld>
            <a:endParaRPr lang="ur-P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12</a:t>
            </a:fld>
            <a:endParaRPr lang="ur-PK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13</a:t>
            </a:fld>
            <a:endParaRPr lang="ur-PK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16</a:t>
            </a:fld>
            <a:endParaRPr lang="ur-PK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17</a:t>
            </a:fld>
            <a:endParaRPr lang="ur-PK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20</a:t>
            </a:fld>
            <a:endParaRPr lang="ur-PK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F1EF-E897-4176-8361-860C2C796ACA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40475"/>
            <a:ext cx="3352800" cy="365125"/>
          </a:xfrm>
        </p:spPr>
        <p:txBody>
          <a:bodyPr/>
          <a:lstStyle/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E8DA-F99E-4E2A-8130-FB0F218D11D7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A911-5A1E-4586-B4CB-E8BD0C69AF43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115AD-4346-4EF2-9533-EF1C2E405202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3361-CC58-43E6-99E3-95C68F51C8EC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5E7D8-E4F0-4575-95E5-A5B44DE0EC05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18C36-45C7-4D08-9080-0C130B5767A6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1B394-9402-4696-8755-A680F82B98EA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04C0-34D4-4042-9DDE-32D01EE24E4C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BE823-5812-47E8-8591-C3930B3A823E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36E23-8F76-43B4-A9C6-9B9B12C77344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Visual Programming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2925763"/>
          </a:xfrm>
        </p:spPr>
        <p:txBody>
          <a:bodyPr>
            <a:normAutofit fontScale="92500" lnSpcReduction="10000"/>
          </a:bodyPr>
          <a:lstStyle/>
          <a:p>
            <a:pPr algn="ctr" rtl="0">
              <a:buNone/>
            </a:pPr>
            <a:r>
              <a:rPr lang="en-US" sz="6500" b="1" dirty="0" smtClean="0">
                <a:solidFill>
                  <a:srgbClr val="FF0000"/>
                </a:solidFill>
              </a:rPr>
              <a:t>Compiler Construction</a:t>
            </a:r>
          </a:p>
          <a:p>
            <a:pPr algn="ctr" rtl="0">
              <a:buNone/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by</a:t>
            </a:r>
          </a:p>
          <a:p>
            <a:pPr algn="ctr" rtl="0">
              <a:buNone/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300" b="1" dirty="0" smtClean="0">
                <a:solidFill>
                  <a:srgbClr val="FF0000"/>
                </a:solidFill>
              </a:rPr>
              <a:t>Muhammad Bilal Zafar (AP)</a:t>
            </a:r>
            <a:endParaRPr lang="ur-PK" sz="43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104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INTRODUCTION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Compilers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Programming languages are notations for describing computation to people and to machines. 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All the software running on the computers was written in some programming language.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Types of Languages</a:t>
            </a: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High level languages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Low level languages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Machine level languages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Compilers..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 program must be translated into a form in which it can be executed by a computer.</a:t>
            </a:r>
          </a:p>
          <a:p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The software systems that do this translation are called </a:t>
            </a:r>
            <a:r>
              <a:rPr lang="en-US" sz="2400" b="1" dirty="0" smtClean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COMPILERS</a:t>
            </a: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352800" y="3486090"/>
            <a:ext cx="2514600" cy="1295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endCxn id="6" idx="1"/>
          </p:cNvCxnSpPr>
          <p:nvPr/>
        </p:nvCxnSpPr>
        <p:spPr>
          <a:xfrm flipV="1">
            <a:off x="2286000" y="4133790"/>
            <a:ext cx="1066800" cy="3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14400" y="3689627"/>
            <a:ext cx="1295399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Program in Source Language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0" y="3867090"/>
            <a:ext cx="1447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Compiler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010400" y="3638490"/>
            <a:ext cx="1295399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Program in Target Language</a:t>
            </a:r>
            <a:endParaRPr lang="en-US" sz="2000" b="1" dirty="0"/>
          </a:p>
        </p:txBody>
      </p:sp>
      <p:cxnSp>
        <p:nvCxnSpPr>
          <p:cNvPr id="12" name="Straight Arrow Connector 11"/>
          <p:cNvCxnSpPr>
            <a:stCxn id="6" idx="3"/>
          </p:cNvCxnSpPr>
          <p:nvPr/>
        </p:nvCxnSpPr>
        <p:spPr>
          <a:xfrm flipV="1">
            <a:off x="5867400" y="4095690"/>
            <a:ext cx="1143000" cy="3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419600" y="4857690"/>
            <a:ext cx="0" cy="838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8600" y="5695890"/>
            <a:ext cx="129539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Errors</a:t>
            </a:r>
            <a:endParaRPr lang="en-US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Course Description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The purpose of the course is to become familiar with the functionality of the different phases in the </a:t>
            </a:r>
            <a:r>
              <a:rPr lang="en-US" sz="2400" b="1" dirty="0" smtClean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construction of a compiler front end</a:t>
            </a: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 and to gain insight of how these phases are related to each other.</a:t>
            </a: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buFont typeface="Wingdings" pitchFamily="2" charset="2"/>
              <a:buChar char="Ø"/>
            </a:pPr>
            <a:endParaRPr lang="ur-PK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Course Description..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4800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Covers the fundamentals &amp; details of following</a:t>
            </a:r>
          </a:p>
          <a:p>
            <a:pPr lvl="1"/>
            <a:endParaRPr lang="en-US" sz="20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200" b="1" dirty="0" smtClean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Process of construction of a Compiler</a:t>
            </a:r>
          </a:p>
          <a:p>
            <a:pPr lvl="1"/>
            <a:r>
              <a:rPr lang="en-US" sz="2200" b="1" dirty="0" smtClean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Lexical Analysis</a:t>
            </a:r>
          </a:p>
          <a:p>
            <a:pPr lvl="1"/>
            <a:r>
              <a:rPr lang="en-US" sz="2200" b="1" dirty="0" smtClean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Syntax Analysis</a:t>
            </a:r>
          </a:p>
          <a:p>
            <a:pPr lvl="1"/>
            <a:r>
              <a:rPr lang="en-US" sz="2200" b="1" dirty="0" smtClean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Semantic Analysis</a:t>
            </a:r>
          </a:p>
          <a:p>
            <a:pPr lvl="1"/>
            <a:r>
              <a:rPr lang="en-US" sz="2200" b="1" dirty="0" smtClean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Syntax Directed Translation</a:t>
            </a:r>
          </a:p>
          <a:p>
            <a:pPr lvl="1"/>
            <a:r>
              <a:rPr lang="en-US" sz="2200" b="1" dirty="0" smtClean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Intermediate Code Representation</a:t>
            </a:r>
            <a:endParaRPr lang="en-US" sz="2400" b="1" dirty="0" smtClean="0">
              <a:solidFill>
                <a:schemeClr val="accent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Font typeface="Wingdings" pitchFamily="2" charset="2"/>
              <a:buChar char="Ø"/>
            </a:pPr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buFont typeface="Wingdings" pitchFamily="2" charset="2"/>
              <a:buChar char="Ø"/>
            </a:pPr>
            <a:endParaRPr lang="ur-PK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Flow of Course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105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We start with an </a:t>
            </a:r>
            <a:r>
              <a:rPr lang="en-US" sz="2400" b="1" dirty="0" smtClean="0">
                <a:solidFill>
                  <a:schemeClr val="accent1"/>
                </a:solidFill>
              </a:rPr>
              <a:t>Introduction</a:t>
            </a:r>
            <a:r>
              <a:rPr lang="en-US" sz="2400" dirty="0" smtClean="0"/>
              <a:t> followed by some motivational material and will also discuss some background issues in computer architecture and programming-language principles.</a:t>
            </a:r>
          </a:p>
          <a:p>
            <a:endParaRPr lang="en-US" sz="2400" dirty="0" smtClean="0"/>
          </a:p>
          <a:p>
            <a:r>
              <a:rPr lang="en-US" sz="2400" dirty="0" smtClean="0"/>
              <a:t>Then we move on to a section which develops </a:t>
            </a:r>
            <a:r>
              <a:rPr lang="en-US" sz="2400" b="1" dirty="0" smtClean="0">
                <a:solidFill>
                  <a:schemeClr val="accent1"/>
                </a:solidFill>
              </a:rPr>
              <a:t>a miniature compiler</a:t>
            </a:r>
            <a:r>
              <a:rPr lang="en-US" sz="2400" dirty="0" smtClean="0"/>
              <a:t> and introduces many of the important concepts.</a:t>
            </a:r>
          </a:p>
          <a:p>
            <a:endParaRPr lang="en-US" sz="2400" dirty="0" smtClean="0"/>
          </a:p>
          <a:p>
            <a:r>
              <a:rPr lang="en-US" sz="2400" dirty="0" smtClean="0"/>
              <a:t>So then we study </a:t>
            </a:r>
            <a:r>
              <a:rPr lang="en-US" sz="2400" b="1" dirty="0" smtClean="0">
                <a:solidFill>
                  <a:schemeClr val="accent1"/>
                </a:solidFill>
              </a:rPr>
              <a:t>lexical analysis</a:t>
            </a:r>
            <a:r>
              <a:rPr lang="en-US" sz="2400" dirty="0" smtClean="0"/>
              <a:t>, regular expressions, finite-state machines, and scanner-generator tools. This material is  fundamental to text-processing of all sorts.</a:t>
            </a:r>
            <a:endParaRPr lang="ur-PK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Flow of Course..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1054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In the later section we will see the major </a:t>
            </a:r>
            <a:r>
              <a:rPr lang="en-US" sz="2400" b="1" dirty="0" smtClean="0">
                <a:solidFill>
                  <a:schemeClr val="accent1"/>
                </a:solidFill>
              </a:rPr>
              <a:t>parsing methods</a:t>
            </a:r>
            <a:r>
              <a:rPr lang="en-US" sz="2400" dirty="0" smtClean="0"/>
              <a:t>, top-down(recursive-descent , LL) and bottom-up (LR and its variants).</a:t>
            </a:r>
          </a:p>
          <a:p>
            <a:endParaRPr lang="en-US" sz="2400" dirty="0" smtClean="0"/>
          </a:p>
          <a:p>
            <a:r>
              <a:rPr lang="en-US" sz="2400" dirty="0" smtClean="0"/>
              <a:t>Start of last quarter introduces the principal ideas in </a:t>
            </a:r>
            <a:r>
              <a:rPr lang="en-US" sz="2400" b="1" dirty="0" smtClean="0">
                <a:solidFill>
                  <a:schemeClr val="accent1"/>
                </a:solidFill>
              </a:rPr>
              <a:t>syntax-directed  definitions </a:t>
            </a:r>
            <a:r>
              <a:rPr lang="en-US" sz="2400" dirty="0" smtClean="0"/>
              <a:t>and </a:t>
            </a:r>
            <a:r>
              <a:rPr lang="en-US" sz="2400" b="1" dirty="0" smtClean="0">
                <a:solidFill>
                  <a:schemeClr val="accent1"/>
                </a:solidFill>
              </a:rPr>
              <a:t>syntax-directed translations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Last part of the course takes the theory of previous section and shows how to use it to </a:t>
            </a:r>
            <a:r>
              <a:rPr lang="en-US" sz="2400" b="1" dirty="0" smtClean="0">
                <a:solidFill>
                  <a:schemeClr val="accent1"/>
                </a:solidFill>
              </a:rPr>
              <a:t>generate intermediate code </a:t>
            </a:r>
            <a:r>
              <a:rPr lang="en-US" sz="2400" dirty="0" smtClean="0"/>
              <a:t>for a typical programming language.</a:t>
            </a:r>
            <a:endParaRPr lang="ur-PK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3340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b="1" dirty="0" smtClean="0">
                <a:solidFill>
                  <a:schemeClr val="accent1"/>
                </a:solidFill>
              </a:rPr>
              <a:t>The course is intended to teach the students the basic techniques that underlie the practice of Compiler Construction.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The course will introduce the theory that can be </a:t>
            </a:r>
            <a:r>
              <a:rPr lang="en-US" sz="2400" dirty="0" err="1" smtClean="0"/>
              <a:t>standarly</a:t>
            </a:r>
            <a:r>
              <a:rPr lang="en-US" sz="2400" dirty="0" smtClean="0"/>
              <a:t> employed in order to perform </a:t>
            </a:r>
            <a:r>
              <a:rPr lang="en-US" sz="2400" b="1" dirty="0" smtClean="0">
                <a:solidFill>
                  <a:schemeClr val="accent1"/>
                </a:solidFill>
              </a:rPr>
              <a:t>syntax-directed translation </a:t>
            </a:r>
            <a:r>
              <a:rPr lang="en-US" sz="2400" dirty="0" smtClean="0"/>
              <a:t>of a high-level programming language into an executable code.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Course Objectives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334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Additionally </a:t>
            </a:r>
            <a:r>
              <a:rPr lang="en-US" sz="2400" b="1" dirty="0" smtClean="0">
                <a:solidFill>
                  <a:schemeClr val="accent1"/>
                </a:solidFill>
              </a:rPr>
              <a:t>These techniques can be employed in wider areas of application</a:t>
            </a:r>
            <a:r>
              <a:rPr lang="en-US" sz="2400" dirty="0" smtClean="0"/>
              <a:t> whenever we need a syntax-directed analysis of symbolic expressions and languages and their translation into a lower-level description.</a:t>
            </a:r>
          </a:p>
          <a:p>
            <a:endParaRPr lang="en-US" sz="2400" dirty="0" smtClean="0"/>
          </a:p>
          <a:p>
            <a:r>
              <a:rPr lang="en-US" sz="2400" b="1" dirty="0" smtClean="0">
                <a:solidFill>
                  <a:schemeClr val="accent1"/>
                </a:solidFill>
              </a:rPr>
              <a:t>They have multiple applications for man-machine interaction, including verification and program analysis</a:t>
            </a: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Course Objectives..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Recommended Book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8006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800" dirty="0" smtClean="0">
                <a:ea typeface="Calibri" panose="020F0502020204030204" pitchFamily="34" charset="0"/>
                <a:cs typeface="Arial" panose="020B0604020202020204" pitchFamily="34" charset="0"/>
              </a:rPr>
              <a:t>COMPILERS</a:t>
            </a:r>
          </a:p>
          <a:p>
            <a:pPr algn="l" rtl="0">
              <a:buNone/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	Principles, Techniques &amp; Tools</a:t>
            </a:r>
          </a:p>
          <a:p>
            <a:pPr algn="l" rtl="0">
              <a:buNone/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	Second Ed  by </a:t>
            </a:r>
          </a:p>
          <a:p>
            <a:pPr algn="l" rtl="0">
              <a:buNone/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	Alfred V. </a:t>
            </a:r>
            <a:r>
              <a:rPr lang="en-US" sz="2400" dirty="0" err="1" smtClean="0">
                <a:ea typeface="Calibri" panose="020F0502020204030204" pitchFamily="34" charset="0"/>
                <a:cs typeface="Arial" panose="020B0604020202020204" pitchFamily="34" charset="0"/>
              </a:rPr>
              <a:t>Aho</a:t>
            </a: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b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Monica S. Lam, </a:t>
            </a:r>
            <a:b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Ravi </a:t>
            </a:r>
            <a:r>
              <a:rPr lang="en-US" sz="2400" dirty="0" err="1" smtClean="0">
                <a:ea typeface="Calibri" panose="020F0502020204030204" pitchFamily="34" charset="0"/>
                <a:cs typeface="Arial" panose="020B0604020202020204" pitchFamily="34" charset="0"/>
              </a:rPr>
              <a:t>Sethi</a:t>
            </a: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b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Jeffrey D. </a:t>
            </a:r>
            <a:r>
              <a:rPr lang="en-US" sz="2400" dirty="0" err="1" smtClean="0">
                <a:ea typeface="Calibri" panose="020F0502020204030204" pitchFamily="34" charset="0"/>
                <a:cs typeface="Arial" panose="020B0604020202020204" pitchFamily="34" charset="0"/>
              </a:rPr>
              <a:t>Ullman</a:t>
            </a: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l" rtl="0">
              <a:buFont typeface="Wingdings" pitchFamily="2" charset="2"/>
              <a:buChar char="Ø"/>
            </a:pPr>
            <a:endParaRPr lang="ur-PK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26" name="Picture 2" descr="E:\Freelancing\VCIIT\Compiler Construction\Helping Material\Images\Bookcov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828800"/>
            <a:ext cx="26670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Reference Books / Readings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800600"/>
          </a:xfrm>
        </p:spPr>
        <p:txBody>
          <a:bodyPr>
            <a:normAutofit/>
          </a:bodyPr>
          <a:lstStyle/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CRAFTING COMPILER WITH C, </a:t>
            </a:r>
          </a:p>
          <a:p>
            <a:pPr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By Charles N Fischer</a:t>
            </a: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Course Prerequisites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It is expected that students are somehow familiar with the</a:t>
            </a: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Data structures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Programming languages (High level &amp; Low level)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Automata Theory  &amp; 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Operating systems concepts</a:t>
            </a:r>
            <a:endParaRPr lang="ur-PK" sz="24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+mn-cs"/>
              </a:rPr>
              <a:t>Assessment &amp; Grading</a:t>
            </a:r>
            <a:endParaRPr lang="en-US" dirty="0">
              <a:cs typeface="+mn-c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92733138"/>
              </p:ext>
            </p:extLst>
          </p:nvPr>
        </p:nvGraphicFramePr>
        <p:xfrm>
          <a:off x="609600" y="1524000"/>
          <a:ext cx="7696200" cy="25420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722"/>
                <a:gridCol w="1663410"/>
                <a:gridCol w="2081773"/>
                <a:gridCol w="2786295"/>
              </a:tblGrid>
              <a:tr h="33020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 No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 Type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Due after Lecture No.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Marks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020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Quiz 1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020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Quiz 2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020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Assignment 1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020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Assignment 2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020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Midterm Exam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020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Final Exam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4343400"/>
            <a:ext cx="6324600" cy="1494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Marks </a:t>
            </a:r>
            <a:r>
              <a:rPr lang="en-US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scheme: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Quizzes  + assignments  = 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30% 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Mid Term Exam  = 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20% 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Final =  50%</a:t>
            </a:r>
            <a:endParaRPr lang="en-US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886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01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Languages Processors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Simply stated, a compiler is a program that can read a program in one language - the source language - and translate it into an equivalent program in another language - the target language;</a:t>
            </a: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b="1" dirty="0" smtClean="0">
              <a:solidFill>
                <a:schemeClr val="accent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Important Role</a:t>
            </a: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Report errors, if any, found in source program.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4" descr="Lec01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2590800"/>
            <a:ext cx="2133600" cy="2275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Languages Processors..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If the target program is an executable machine-language program, it can then be called by the user to process inputs and produce outputs.</a:t>
            </a: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b="1" dirty="0" smtClean="0">
              <a:solidFill>
                <a:schemeClr val="accent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048000"/>
            <a:ext cx="410641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Interpreter</a:t>
            </a:r>
            <a:endParaRPr lang="ur-PK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Interpreters are the common kind of language processor.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An </a:t>
            </a:r>
            <a:r>
              <a:rPr lang="en-US" sz="2400" b="1" dirty="0" smtClean="0">
                <a:solidFill>
                  <a:schemeClr val="tx2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Interpreter</a:t>
            </a: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 appears to directly execute the program and provide output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124199" y="3635514"/>
            <a:ext cx="2514600" cy="1295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057399" y="3940314"/>
            <a:ext cx="1066800" cy="3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85800" y="3689628"/>
            <a:ext cx="1143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Source  Program 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581399" y="4016514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Interpreter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781799" y="4073604"/>
            <a:ext cx="129539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Output</a:t>
            </a:r>
            <a:endParaRPr lang="en-US" sz="2000" b="1" dirty="0"/>
          </a:p>
        </p:txBody>
      </p:sp>
      <p:cxnSp>
        <p:nvCxnSpPr>
          <p:cNvPr id="10" name="Straight Arrow Connector 9"/>
          <p:cNvCxnSpPr>
            <a:stCxn id="5" idx="3"/>
          </p:cNvCxnSpPr>
          <p:nvPr/>
        </p:nvCxnSpPr>
        <p:spPr>
          <a:xfrm flipV="1">
            <a:off x="5638799" y="4245114"/>
            <a:ext cx="1143000" cy="3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190999" y="5007114"/>
            <a:ext cx="0" cy="838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57599" y="5845314"/>
            <a:ext cx="129539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b="1" dirty="0" smtClean="0"/>
              <a:t>Error Messages</a:t>
            </a:r>
            <a:endParaRPr lang="en-US" sz="2000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057399" y="4664214"/>
            <a:ext cx="1066800" cy="3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6800" y="4549914"/>
            <a:ext cx="91439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Input 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Compiler Vs Interpreter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48006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dirty="0" smtClean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Compiler 		 		Interpreter</a:t>
            </a:r>
          </a:p>
          <a:p>
            <a:endParaRPr lang="en-US" altLang="zh-CN" sz="2400" dirty="0" smtClean="0"/>
          </a:p>
          <a:p>
            <a:r>
              <a:rPr lang="en-US" altLang="zh-CN" sz="2400" dirty="0" smtClean="0"/>
              <a:t>Pros</a:t>
            </a:r>
          </a:p>
          <a:p>
            <a:pPr lvl="1"/>
            <a:r>
              <a:rPr lang="en-US" altLang="zh-CN" sz="2000" dirty="0" smtClean="0"/>
              <a:t>Less space</a:t>
            </a:r>
          </a:p>
          <a:p>
            <a:pPr lvl="1"/>
            <a:r>
              <a:rPr lang="en-US" altLang="zh-CN" sz="2000" dirty="0" smtClean="0"/>
              <a:t>Fast execution</a:t>
            </a:r>
          </a:p>
          <a:p>
            <a:pPr lvl="1"/>
            <a:endParaRPr lang="en-US" altLang="zh-CN" sz="2000" dirty="0" smtClean="0"/>
          </a:p>
          <a:p>
            <a:r>
              <a:rPr lang="en-US" altLang="zh-CN" sz="2400" dirty="0" smtClean="0"/>
              <a:t>Cons</a:t>
            </a:r>
          </a:p>
          <a:p>
            <a:pPr lvl="1"/>
            <a:r>
              <a:rPr lang="en-US" altLang="zh-CN" sz="2000" dirty="0" smtClean="0"/>
              <a:t>Slow processing</a:t>
            </a:r>
          </a:p>
          <a:p>
            <a:pPr lvl="2"/>
            <a:r>
              <a:rPr lang="en-US" altLang="zh-CN" sz="1800" dirty="0" smtClean="0"/>
              <a:t>Partly Solved</a:t>
            </a:r>
            <a:br>
              <a:rPr lang="en-US" altLang="zh-CN" sz="1800" dirty="0" smtClean="0"/>
            </a:br>
            <a:r>
              <a:rPr lang="en-US" altLang="zh-CN" sz="1800" dirty="0" smtClean="0"/>
              <a:t>(Separate compilation)</a:t>
            </a:r>
          </a:p>
          <a:p>
            <a:pPr lvl="1"/>
            <a:r>
              <a:rPr lang="en-US" altLang="zh-CN" sz="2000" dirty="0" smtClean="0"/>
              <a:t>Debugging</a:t>
            </a:r>
          </a:p>
          <a:p>
            <a:pPr lvl="2"/>
            <a:r>
              <a:rPr lang="en-US" altLang="zh-CN" sz="1800" dirty="0" smtClean="0"/>
              <a:t>Improved thru IDEs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4495800" y="2362200"/>
            <a:ext cx="4038600" cy="4267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Easy debugging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Fast Development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 for large projects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Requires more space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Slower execution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Interpreter in memory all the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Languages Processors..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Ex.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Java language processors combine compilation and interpretation shown as follows: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pPr>
              <a:buNone/>
            </a:pPr>
            <a:r>
              <a:rPr lang="en-US" sz="2400" b="1" dirty="0" smtClean="0">
                <a:solidFill>
                  <a:schemeClr val="accent1"/>
                </a:solidFill>
              </a:rPr>
              <a:t>				A Hybrid Compiler</a:t>
            </a:r>
          </a:p>
          <a:p>
            <a:endParaRPr lang="en-US" sz="2400" dirty="0" smtClean="0"/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b="1" dirty="0" smtClean="0">
              <a:solidFill>
                <a:schemeClr val="accent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723337"/>
            <a:ext cx="4800600" cy="261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Languages Processors...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A Java source program may first be compiled into an intermediate form called </a:t>
            </a:r>
            <a:r>
              <a:rPr lang="en-US" sz="2400" b="1" dirty="0" err="1" smtClean="0">
                <a:solidFill>
                  <a:schemeClr val="accent1"/>
                </a:solidFill>
              </a:rPr>
              <a:t>bytecodes</a:t>
            </a:r>
            <a:r>
              <a:rPr lang="en-US" sz="2400" dirty="0" smtClean="0"/>
              <a:t> </a:t>
            </a:r>
          </a:p>
          <a:p>
            <a:endParaRPr lang="en-US" sz="2400" dirty="0" smtClean="0"/>
          </a:p>
          <a:p>
            <a:r>
              <a:rPr lang="en-US" sz="2400" b="1" dirty="0" smtClean="0">
                <a:solidFill>
                  <a:schemeClr val="accent1"/>
                </a:solidFill>
              </a:rPr>
              <a:t>The </a:t>
            </a:r>
            <a:r>
              <a:rPr lang="en-US" sz="2400" b="1" dirty="0" err="1" smtClean="0">
                <a:solidFill>
                  <a:schemeClr val="accent1"/>
                </a:solidFill>
              </a:rPr>
              <a:t>bytecodes</a:t>
            </a:r>
            <a:r>
              <a:rPr lang="en-US" sz="2400" b="1" dirty="0" smtClean="0">
                <a:solidFill>
                  <a:schemeClr val="accent1"/>
                </a:solidFill>
              </a:rPr>
              <a:t> are then interpreted by a virtual machine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A benefit of this arrangement is that </a:t>
            </a:r>
            <a:r>
              <a:rPr lang="en-US" sz="2400" dirty="0" err="1" smtClean="0"/>
              <a:t>bytecodes</a:t>
            </a:r>
            <a:r>
              <a:rPr lang="en-US" sz="2400" dirty="0" smtClean="0"/>
              <a:t> compiled on one machine can be interpreted on another machine, perhaps across a network.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Languages Processors...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In order to achieve faster processing of inputs to outputs, some Java compilers use </a:t>
            </a:r>
            <a:r>
              <a:rPr lang="en-US" sz="2400" b="1" dirty="0" smtClean="0">
                <a:solidFill>
                  <a:schemeClr val="accent1"/>
                </a:solidFill>
              </a:rPr>
              <a:t>just-in-time compilers</a:t>
            </a:r>
          </a:p>
          <a:p>
            <a:endParaRPr lang="en-US" sz="2400" b="1" dirty="0" smtClean="0">
              <a:solidFill>
                <a:schemeClr val="accent1"/>
              </a:solidFill>
            </a:endParaRPr>
          </a:p>
          <a:p>
            <a:pPr lvl="1"/>
            <a:r>
              <a:rPr lang="en-US" sz="2200" b="1" dirty="0" smtClean="0">
                <a:solidFill>
                  <a:schemeClr val="accent1"/>
                </a:solidFill>
              </a:rPr>
              <a:t>It</a:t>
            </a:r>
            <a:r>
              <a:rPr lang="en-US" sz="2200" dirty="0" smtClean="0"/>
              <a:t> translates the </a:t>
            </a:r>
            <a:r>
              <a:rPr lang="en-US" sz="2200" dirty="0" err="1" smtClean="0"/>
              <a:t>bytecodes</a:t>
            </a:r>
            <a:r>
              <a:rPr lang="en-US" sz="2200" dirty="0" smtClean="0"/>
              <a:t> into machine language immediately before they run the intermediate program to process the input.</a:t>
            </a:r>
          </a:p>
          <a:p>
            <a:pPr lvl="1"/>
            <a:endParaRPr lang="en-US" sz="2200" dirty="0" smtClean="0"/>
          </a:p>
          <a:p>
            <a:r>
              <a:rPr lang="en-US" dirty="0" smtClean="0"/>
              <a:t>In addition to a compiler, several other programs may be required to create an executable target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Languages Processors...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dirty="0" smtClean="0"/>
              <a:t>A source program may be divided into modules stored in separate files. </a:t>
            </a:r>
          </a:p>
          <a:p>
            <a:endParaRPr lang="en-US" dirty="0" smtClean="0"/>
          </a:p>
          <a:p>
            <a:r>
              <a:rPr lang="en-US" dirty="0" smtClean="0"/>
              <a:t>The task of collecting the source program is sometimes entrusted to a separate program, called a </a:t>
            </a:r>
            <a:r>
              <a:rPr lang="en-US" b="1" dirty="0" smtClean="0">
                <a:solidFill>
                  <a:schemeClr val="accent1"/>
                </a:solidFill>
              </a:rPr>
              <a:t>preprocessor</a:t>
            </a:r>
            <a:endParaRPr lang="en-US" dirty="0" smtClean="0"/>
          </a:p>
          <a:p>
            <a:endParaRPr lang="en-US" sz="2400" dirty="0" smtClean="0"/>
          </a:p>
          <a:p>
            <a:r>
              <a:rPr lang="en-US" dirty="0" smtClean="0"/>
              <a:t>The preprocessor may also expand </a:t>
            </a:r>
            <a:r>
              <a:rPr lang="en-US" b="1" dirty="0" err="1" smtClean="0">
                <a:solidFill>
                  <a:schemeClr val="accent1"/>
                </a:solidFill>
              </a:rPr>
              <a:t>shorthands</a:t>
            </a:r>
            <a:r>
              <a:rPr lang="en-US" dirty="0" smtClean="0"/>
              <a:t> called </a:t>
            </a:r>
            <a:r>
              <a:rPr lang="en-US" b="1" dirty="0" smtClean="0"/>
              <a:t>macros</a:t>
            </a:r>
            <a:r>
              <a:rPr lang="en-US" dirty="0" smtClean="0"/>
              <a:t> into source language statements.</a:t>
            </a:r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Languages Processors...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modified source program is then fed to a compiler. </a:t>
            </a:r>
          </a:p>
          <a:p>
            <a:endParaRPr lang="en-US" dirty="0" smtClean="0"/>
          </a:p>
          <a:p>
            <a:r>
              <a:rPr lang="en-US" dirty="0" smtClean="0"/>
              <a:t>The compiler may produce </a:t>
            </a:r>
            <a:r>
              <a:rPr lang="en-US" b="1" dirty="0" smtClean="0">
                <a:solidFill>
                  <a:schemeClr val="accent1"/>
                </a:solidFill>
              </a:rPr>
              <a:t>an assembly-language program </a:t>
            </a:r>
            <a:r>
              <a:rPr lang="en-US" dirty="0" smtClean="0"/>
              <a:t>as its output, because assembly language is easier to produce as output and is easier to debug. </a:t>
            </a:r>
          </a:p>
          <a:p>
            <a:endParaRPr lang="en-US" dirty="0" smtClean="0"/>
          </a:p>
          <a:p>
            <a:r>
              <a:rPr lang="en-US" dirty="0" smtClean="0"/>
              <a:t>The assembly language is then processed by a program called an </a:t>
            </a:r>
            <a:r>
              <a:rPr lang="en-US" b="1" dirty="0" smtClean="0">
                <a:solidFill>
                  <a:schemeClr val="accent1"/>
                </a:solidFill>
              </a:rPr>
              <a:t>assembler </a:t>
            </a:r>
            <a:r>
              <a:rPr lang="en-US" dirty="0" smtClean="0"/>
              <a:t>that </a:t>
            </a:r>
            <a:r>
              <a:rPr lang="en-US" b="1" dirty="0" smtClean="0">
                <a:solidFill>
                  <a:schemeClr val="accent1"/>
                </a:solidFill>
              </a:rPr>
              <a:t>produces </a:t>
            </a:r>
            <a:r>
              <a:rPr lang="en-US" b="1" dirty="0" err="1" smtClean="0">
                <a:solidFill>
                  <a:schemeClr val="accent1"/>
                </a:solidFill>
              </a:rPr>
              <a:t>relocatable</a:t>
            </a:r>
            <a:r>
              <a:rPr lang="en-US" b="1" dirty="0" smtClean="0">
                <a:solidFill>
                  <a:schemeClr val="accent1"/>
                </a:solidFill>
              </a:rPr>
              <a:t> machine code as its output</a:t>
            </a:r>
            <a:r>
              <a:rPr lang="en-US" dirty="0" smtClean="0"/>
              <a:t>.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Languages Processors...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Large programs are often compiled in pieces</a:t>
            </a:r>
            <a:r>
              <a:rPr lang="en-US" dirty="0" smtClean="0"/>
              <a:t>, so the </a:t>
            </a:r>
            <a:r>
              <a:rPr lang="en-US" dirty="0" err="1" smtClean="0"/>
              <a:t>relocatable</a:t>
            </a:r>
            <a:r>
              <a:rPr lang="en-US" dirty="0" smtClean="0"/>
              <a:t> machine code may have to be linked together with other </a:t>
            </a:r>
            <a:r>
              <a:rPr lang="en-US" dirty="0" err="1" smtClean="0"/>
              <a:t>relocatable</a:t>
            </a:r>
            <a:r>
              <a:rPr lang="en-US" dirty="0" smtClean="0"/>
              <a:t> object files and library files into the code that actually runs on the machine. 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>
                <a:solidFill>
                  <a:schemeClr val="accent1"/>
                </a:solidFill>
              </a:rPr>
              <a:t>linker resolves external memory addresses</a:t>
            </a:r>
            <a:r>
              <a:rPr lang="en-US" dirty="0" smtClean="0"/>
              <a:t>, where the code in one file may refer to a location in another file.</a:t>
            </a:r>
          </a:p>
          <a:p>
            <a:endParaRPr lang="en-US" dirty="0" smtClean="0"/>
          </a:p>
          <a:p>
            <a:r>
              <a:rPr lang="en-US" dirty="0" smtClean="0"/>
              <a:t>The loader then puts together all of the executable object files into memory for execution.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ea typeface="Calibri" panose="020F0502020204030204" pitchFamily="34" charset="0"/>
                <a:cs typeface="Arial" panose="020B0604020202020204" pitchFamily="34" charset="0"/>
              </a:rPr>
              <a:t>Language Processing System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502275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None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40475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429000" y="1539876"/>
            <a:ext cx="20574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419600" y="1235076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05200" y="930276"/>
            <a:ext cx="2133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Source  Program 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657600" y="1551286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Interpreter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971800" y="2282766"/>
            <a:ext cx="3124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Modified Source  Program </a:t>
            </a:r>
            <a:endParaRPr lang="en-US" sz="20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419600" y="2073276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505200" y="2971801"/>
            <a:ext cx="20574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733800" y="2983211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Compiler</a:t>
            </a:r>
            <a:endParaRPr lang="en-US" sz="2400" b="1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419600" y="2590801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505200" y="4359276"/>
            <a:ext cx="20574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495800" y="4054476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048000" y="3749676"/>
            <a:ext cx="2971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Target Assembly Program </a:t>
            </a:r>
            <a:endParaRPr lang="en-US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733800" y="4370686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Assembler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048000" y="5102166"/>
            <a:ext cx="3124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err="1" smtClean="0"/>
              <a:t>Relocatable</a:t>
            </a:r>
            <a:r>
              <a:rPr lang="en-US" sz="2000" b="1" dirty="0" smtClean="0"/>
              <a:t> Machine Code</a:t>
            </a:r>
            <a:endParaRPr lang="en-US" sz="2000" b="1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495800" y="4892676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352800" y="5791201"/>
            <a:ext cx="25908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657600" y="5807076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Linker / Loader</a:t>
            </a:r>
            <a:endParaRPr lang="en-US" sz="2400" b="1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495800" y="5410201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495800" y="3521076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2895600" y="6096000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81000" y="5924490"/>
            <a:ext cx="2438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Target Machine Code </a:t>
            </a:r>
            <a:endParaRPr lang="en-US" sz="2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6248400" y="5334000"/>
            <a:ext cx="28956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Library File</a:t>
            </a:r>
            <a:br>
              <a:rPr lang="en-US" sz="2000" b="1" dirty="0" smtClean="0"/>
            </a:br>
            <a:r>
              <a:rPr lang="en-US" sz="2000" b="1" dirty="0" err="1" smtClean="0"/>
              <a:t>Relocatable</a:t>
            </a:r>
            <a:r>
              <a:rPr lang="en-US" sz="2000" b="1" dirty="0" smtClean="0"/>
              <a:t> Object Files</a:t>
            </a:r>
            <a:endParaRPr lang="en-US" sz="2000" b="1" dirty="0"/>
          </a:p>
        </p:txBody>
      </p:sp>
      <p:cxnSp>
        <p:nvCxnSpPr>
          <p:cNvPr id="29" name="Straight Arrow Connector 28"/>
          <p:cNvCxnSpPr>
            <a:stCxn id="28" idx="1"/>
          </p:cNvCxnSpPr>
          <p:nvPr/>
        </p:nvCxnSpPr>
        <p:spPr>
          <a:xfrm flipH="1">
            <a:off x="5943600" y="5687943"/>
            <a:ext cx="304800" cy="1794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Next Lesson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endParaRPr lang="en-US" sz="4000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4000" b="1" dirty="0" smtClean="0">
                <a:solidFill>
                  <a:schemeClr val="accent1"/>
                </a:solidFill>
              </a:rPr>
              <a:t>			</a:t>
            </a:r>
          </a:p>
          <a:p>
            <a:pPr>
              <a:buNone/>
            </a:pPr>
            <a:r>
              <a:rPr lang="en-US" sz="4000" b="1" dirty="0" smtClean="0">
                <a:solidFill>
                  <a:schemeClr val="accent1"/>
                </a:solidFill>
              </a:rPr>
              <a:t>			Structure of a Compiler</a:t>
            </a:r>
            <a:endParaRPr lang="en-US" sz="4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1424</TotalTime>
  <Words>1009</Words>
  <Application>Microsoft Office PowerPoint</Application>
  <PresentationFormat>On-screen Show (4:3)</PresentationFormat>
  <Paragraphs>282</Paragraphs>
  <Slides>28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Compilers</vt:lpstr>
      <vt:lpstr>Compilers..</vt:lpstr>
      <vt:lpstr>Course Description</vt:lpstr>
      <vt:lpstr>Course Description..</vt:lpstr>
      <vt:lpstr>Flow of Course</vt:lpstr>
      <vt:lpstr>Flow of Course..</vt:lpstr>
      <vt:lpstr>Course Objectives</vt:lpstr>
      <vt:lpstr>Course Objectives..</vt:lpstr>
      <vt:lpstr>Recommended Book</vt:lpstr>
      <vt:lpstr>Reference Books / Readings</vt:lpstr>
      <vt:lpstr>Course Prerequisites</vt:lpstr>
      <vt:lpstr>Assessment &amp; Grading</vt:lpstr>
      <vt:lpstr>Slide 15</vt:lpstr>
      <vt:lpstr>Languages Processors</vt:lpstr>
      <vt:lpstr>Languages Processors..</vt:lpstr>
      <vt:lpstr>Interpreter</vt:lpstr>
      <vt:lpstr>Compiler Vs Interpreter</vt:lpstr>
      <vt:lpstr>Languages Processors..</vt:lpstr>
      <vt:lpstr>Languages Processors...</vt:lpstr>
      <vt:lpstr>Languages Processors...</vt:lpstr>
      <vt:lpstr>Languages Processors...</vt:lpstr>
      <vt:lpstr>Languages Processors...</vt:lpstr>
      <vt:lpstr>Languages Processors...</vt:lpstr>
      <vt:lpstr>Language Processing System</vt:lpstr>
      <vt:lpstr>Next Lesson</vt:lpstr>
      <vt:lpstr>Slide 28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01</dc:title>
  <dc:creator>Bilal</dc:creator>
  <cp:lastModifiedBy>NTS</cp:lastModifiedBy>
  <cp:revision>454</cp:revision>
  <dcterms:created xsi:type="dcterms:W3CDTF">2012-02-27T05:45:45Z</dcterms:created>
  <dcterms:modified xsi:type="dcterms:W3CDTF">2013-12-31T12:25:57Z</dcterms:modified>
  <cp:category>Visual Programming</cp:category>
</cp:coreProperties>
</file>