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Default Extension="bin" ContentType="application/vnd.ms-office.activeX"/>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activeX/activeX1.xml" ContentType="application/vnd.ms-office.activeX+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702" r:id="rId2"/>
    <p:sldMasterId id="2147483725" r:id="rId3"/>
  </p:sldMasterIdLst>
  <p:notesMasterIdLst>
    <p:notesMasterId r:id="rId68"/>
  </p:notesMasterIdLst>
  <p:sldIdLst>
    <p:sldId id="256" r:id="rId4"/>
    <p:sldId id="269" r:id="rId5"/>
    <p:sldId id="315" r:id="rId6"/>
    <p:sldId id="271" r:id="rId7"/>
    <p:sldId id="272" r:id="rId8"/>
    <p:sldId id="273" r:id="rId9"/>
    <p:sldId id="270" r:id="rId10"/>
    <p:sldId id="316" r:id="rId11"/>
    <p:sldId id="275" r:id="rId12"/>
    <p:sldId id="276" r:id="rId13"/>
    <p:sldId id="277" r:id="rId14"/>
    <p:sldId id="279" r:id="rId15"/>
    <p:sldId id="280" r:id="rId16"/>
    <p:sldId id="281" r:id="rId17"/>
    <p:sldId id="282" r:id="rId18"/>
    <p:sldId id="278" r:id="rId19"/>
    <p:sldId id="283" r:id="rId20"/>
    <p:sldId id="284" r:id="rId21"/>
    <p:sldId id="285"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 id="301" r:id="rId37"/>
    <p:sldId id="302" r:id="rId38"/>
    <p:sldId id="303" r:id="rId39"/>
    <p:sldId id="304" r:id="rId40"/>
    <p:sldId id="306" r:id="rId41"/>
    <p:sldId id="307" r:id="rId42"/>
    <p:sldId id="305" r:id="rId43"/>
    <p:sldId id="308" r:id="rId44"/>
    <p:sldId id="309" r:id="rId45"/>
    <p:sldId id="310" r:id="rId46"/>
    <p:sldId id="311" r:id="rId47"/>
    <p:sldId id="312" r:id="rId48"/>
    <p:sldId id="313" r:id="rId49"/>
    <p:sldId id="314"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267" r:id="rId6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109" autoAdjust="0"/>
    <p:restoredTop sz="78840" autoAdjust="0"/>
  </p:normalViewPr>
  <p:slideViewPr>
    <p:cSldViewPr>
      <p:cViewPr>
        <p:scale>
          <a:sx n="50" d="100"/>
          <a:sy n="50" d="100"/>
        </p:scale>
        <p:origin x="-1890" y="-1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7.vml.rels><?xml version="1.0" encoding="UTF-8" standalone="yes"?>
<Relationships xmlns="http://schemas.openxmlformats.org/package/2006/relationships"><Relationship Id="rId1" Type="http://schemas.openxmlformats.org/officeDocument/2006/relationships/image" Target="../media/image4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defRPr>
            </a:lvl1pPr>
          </a:lstStyle>
          <a:p>
            <a:pPr>
              <a:defRPr/>
            </a:pPr>
            <a:endParaRPr lang="en-US"/>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defRPr>
            </a:lvl1pPr>
          </a:lstStyle>
          <a:p>
            <a:pPr>
              <a:defRPr/>
            </a:pPr>
            <a:endParaRPr lang="en-US"/>
          </a:p>
        </p:txBody>
      </p:sp>
      <p:sp>
        <p:nvSpPr>
          <p:cNvPr id="7475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defRPr>
            </a:lvl1pPr>
          </a:lstStyle>
          <a:p>
            <a:pPr>
              <a:defRPr/>
            </a:pPr>
            <a:endParaRPr 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defRPr>
            </a:lvl1pPr>
          </a:lstStyle>
          <a:p>
            <a:pPr>
              <a:defRPr/>
            </a:pPr>
            <a:fld id="{DC30CAA7-55EF-4EA7-AF0A-D06F61D246B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en.wikipedia.org/wiki/Computer"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en.wikipedia.org/wiki/Computer_monitor" TargetMode="External"/><Relationship Id="rId4" Type="http://schemas.openxmlformats.org/officeDocument/2006/relationships/hyperlink" Target="http://en.wikipedia.org/wiki/Massachusetts_Institute_of_Technolog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Ro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r>
              <a:rPr lang="en-US" smtClean="0"/>
              <a:t>The </a:t>
            </a:r>
            <a:r>
              <a:rPr lang="en-US" b="1" smtClean="0"/>
              <a:t>Whirlwind</a:t>
            </a:r>
            <a:r>
              <a:rPr lang="en-US" smtClean="0"/>
              <a:t> </a:t>
            </a:r>
            <a:r>
              <a:rPr lang="en-US" smtClean="0">
                <a:hlinkClick r:id="rId3" tooltip="Computer"/>
              </a:rPr>
              <a:t>computer</a:t>
            </a:r>
            <a:r>
              <a:rPr lang="en-US" smtClean="0"/>
              <a:t> was developed at the </a:t>
            </a:r>
            <a:r>
              <a:rPr lang="en-US" smtClean="0">
                <a:hlinkClick r:id="rId4" tooltip="Massachusetts Institute of Technology"/>
              </a:rPr>
              <a:t>Massachusetts Institute of Technology</a:t>
            </a:r>
            <a:r>
              <a:rPr lang="en-US" smtClean="0"/>
              <a:t>. It is the first computer that operated in real time, used </a:t>
            </a:r>
            <a:r>
              <a:rPr lang="en-US" smtClean="0">
                <a:hlinkClick r:id="rId5" tooltip="Computer monitor"/>
              </a:rPr>
              <a:t>video displays</a:t>
            </a:r>
            <a:r>
              <a:rPr lang="en-US" smtClean="0"/>
              <a:t> for output, and the first that was not simply an electronic replacement of older mechanical systems.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6"/>
          <p:cNvSpPr>
            <a:spLocks noGrp="1" noChangeArrowheads="1"/>
          </p:cNvSpPr>
          <p:nvPr>
            <p:ph type="dt" sz="half" idx="10"/>
          </p:nvPr>
        </p:nvSpPr>
        <p:spPr>
          <a:ln/>
        </p:spPr>
        <p:txBody>
          <a:bodyPr/>
          <a:lstStyle>
            <a:lvl1pPr>
              <a:defRPr/>
            </a:lvl1pPr>
          </a:lstStyle>
          <a:p>
            <a:pPr>
              <a:defRPr/>
            </a:pPr>
            <a:fld id="{ACF99B7B-3DEB-48E5-A6E9-24A18E17B171}" type="datetimeFigureOut">
              <a:rPr lang="en-US"/>
              <a:pPr>
                <a:defRPr/>
              </a:pPr>
              <a:t>4/30/2012</a:t>
            </a:fld>
            <a:endParaRPr lang="en-US"/>
          </a:p>
        </p:txBody>
      </p:sp>
      <p:sp>
        <p:nvSpPr>
          <p:cNvPr id="5" name="Rectangle 17"/>
          <p:cNvSpPr>
            <a:spLocks noGrp="1" noChangeArrowheads="1"/>
          </p:cNvSpPr>
          <p:nvPr>
            <p:ph type="ftr" sz="quarter" idx="11"/>
          </p:nvPr>
        </p:nvSpPr>
        <p:spPr>
          <a:ln/>
        </p:spPr>
        <p:txBody>
          <a:bodyPr/>
          <a:lstStyle>
            <a:lvl1pPr>
              <a:defRPr/>
            </a:lvl1pPr>
          </a:lstStyle>
          <a:p>
            <a:pPr>
              <a:defRPr/>
            </a:pPr>
            <a:endParaRPr lang="en-US"/>
          </a:p>
        </p:txBody>
      </p:sp>
      <p:sp>
        <p:nvSpPr>
          <p:cNvPr id="6" name="Rectangle 18"/>
          <p:cNvSpPr>
            <a:spLocks noGrp="1" noChangeArrowheads="1"/>
          </p:cNvSpPr>
          <p:nvPr>
            <p:ph type="sldNum" sz="quarter" idx="12"/>
          </p:nvPr>
        </p:nvSpPr>
        <p:spPr>
          <a:ln/>
        </p:spPr>
        <p:txBody>
          <a:bodyPr/>
          <a:lstStyle>
            <a:lvl1pPr>
              <a:defRPr/>
            </a:lvl1pPr>
          </a:lstStyle>
          <a:p>
            <a:pPr>
              <a:defRPr/>
            </a:pPr>
            <a:fld id="{140EEFB9-C8F0-4E5F-A358-0043CB8E09F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pPr>
              <a:defRPr/>
            </a:pPr>
            <a:fld id="{E6837080-7980-49FF-A5B0-9E74DA8BC195}" type="datetimeFigureOut">
              <a:rPr lang="en-US"/>
              <a:pPr>
                <a:defRPr/>
              </a:pPr>
              <a:t>4/30/2012</a:t>
            </a:fld>
            <a:endParaRPr lang="en-US"/>
          </a:p>
        </p:txBody>
      </p:sp>
      <p:sp>
        <p:nvSpPr>
          <p:cNvPr id="5" name="Rectangle 17"/>
          <p:cNvSpPr>
            <a:spLocks noGrp="1" noChangeArrowheads="1"/>
          </p:cNvSpPr>
          <p:nvPr>
            <p:ph type="ftr" sz="quarter" idx="11"/>
          </p:nvPr>
        </p:nvSpPr>
        <p:spPr>
          <a:ln/>
        </p:spPr>
        <p:txBody>
          <a:bodyPr/>
          <a:lstStyle>
            <a:lvl1pPr>
              <a:defRPr/>
            </a:lvl1pPr>
          </a:lstStyle>
          <a:p>
            <a:pPr>
              <a:defRPr/>
            </a:pPr>
            <a:endParaRPr lang="en-US"/>
          </a:p>
        </p:txBody>
      </p:sp>
      <p:sp>
        <p:nvSpPr>
          <p:cNvPr id="6" name="Rectangle 18"/>
          <p:cNvSpPr>
            <a:spLocks noGrp="1" noChangeArrowheads="1"/>
          </p:cNvSpPr>
          <p:nvPr>
            <p:ph type="sldNum" sz="quarter" idx="12"/>
          </p:nvPr>
        </p:nvSpPr>
        <p:spPr>
          <a:ln/>
        </p:spPr>
        <p:txBody>
          <a:bodyPr/>
          <a:lstStyle>
            <a:lvl1pPr>
              <a:defRPr/>
            </a:lvl1pPr>
          </a:lstStyle>
          <a:p>
            <a:pPr>
              <a:defRPr/>
            </a:pPr>
            <a:fld id="{66A2DD21-61CD-4C91-9DB5-EA77C802260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6"/>
          <p:cNvSpPr>
            <a:spLocks noGrp="1" noChangeArrowheads="1"/>
          </p:cNvSpPr>
          <p:nvPr>
            <p:ph type="dt" sz="half" idx="10"/>
          </p:nvPr>
        </p:nvSpPr>
        <p:spPr>
          <a:ln/>
        </p:spPr>
        <p:txBody>
          <a:bodyPr/>
          <a:lstStyle>
            <a:lvl1pPr>
              <a:defRPr/>
            </a:lvl1pPr>
          </a:lstStyle>
          <a:p>
            <a:pPr>
              <a:defRPr/>
            </a:pPr>
            <a:fld id="{21F8E8A9-408E-427E-93C3-D91557A56BC1}" type="datetimeFigureOut">
              <a:rPr lang="en-US"/>
              <a:pPr>
                <a:defRPr/>
              </a:pPr>
              <a:t>4/30/2012</a:t>
            </a:fld>
            <a:endParaRPr lang="en-US"/>
          </a:p>
        </p:txBody>
      </p:sp>
      <p:sp>
        <p:nvSpPr>
          <p:cNvPr id="5" name="Rectangle 17"/>
          <p:cNvSpPr>
            <a:spLocks noGrp="1" noChangeArrowheads="1"/>
          </p:cNvSpPr>
          <p:nvPr>
            <p:ph type="ftr" sz="quarter" idx="11"/>
          </p:nvPr>
        </p:nvSpPr>
        <p:spPr>
          <a:ln/>
        </p:spPr>
        <p:txBody>
          <a:bodyPr/>
          <a:lstStyle>
            <a:lvl1pPr>
              <a:defRPr/>
            </a:lvl1pPr>
          </a:lstStyle>
          <a:p>
            <a:pPr>
              <a:defRPr/>
            </a:pPr>
            <a:endParaRPr lang="en-US"/>
          </a:p>
        </p:txBody>
      </p:sp>
      <p:sp>
        <p:nvSpPr>
          <p:cNvPr id="6" name="Rectangle 18"/>
          <p:cNvSpPr>
            <a:spLocks noGrp="1" noChangeArrowheads="1"/>
          </p:cNvSpPr>
          <p:nvPr>
            <p:ph type="sldNum" sz="quarter" idx="12"/>
          </p:nvPr>
        </p:nvSpPr>
        <p:spPr>
          <a:ln/>
        </p:spPr>
        <p:txBody>
          <a:bodyPr/>
          <a:lstStyle>
            <a:lvl1pPr>
              <a:defRPr/>
            </a:lvl1pPr>
          </a:lstStyle>
          <a:p>
            <a:pPr>
              <a:defRPr/>
            </a:pPr>
            <a:fld id="{127A5F83-9FCB-4166-8F1B-E9C6748023F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a:ln/>
        </p:spPr>
        <p:txBody>
          <a:bodyPr/>
          <a:lstStyle>
            <a:lvl1pPr>
              <a:defRPr/>
            </a:lvl1pPr>
          </a:lstStyle>
          <a:p>
            <a:pPr>
              <a:defRPr/>
            </a:pPr>
            <a:fld id="{1EB98A8F-FCE3-4D58-A358-4B02DD69D00A}" type="datetimeFigureOut">
              <a:rPr lang="en-US"/>
              <a:pPr>
                <a:defRPr/>
              </a:pPr>
              <a:t>4/30/2012</a:t>
            </a:fld>
            <a:endParaRPr lang="en-US"/>
          </a:p>
        </p:txBody>
      </p:sp>
      <p:sp>
        <p:nvSpPr>
          <p:cNvPr id="6" name="Rectangle 17"/>
          <p:cNvSpPr>
            <a:spLocks noGrp="1" noChangeArrowheads="1"/>
          </p:cNvSpPr>
          <p:nvPr>
            <p:ph type="ftr" sz="quarter" idx="11"/>
          </p:nvPr>
        </p:nvSpPr>
        <p:spPr>
          <a:ln/>
        </p:spPr>
        <p:txBody>
          <a:bodyPr/>
          <a:lstStyle>
            <a:lvl1pPr>
              <a:defRPr/>
            </a:lvl1pPr>
          </a:lstStyle>
          <a:p>
            <a:pPr>
              <a:defRPr/>
            </a:pPr>
            <a:endParaRPr lang="en-US"/>
          </a:p>
        </p:txBody>
      </p:sp>
      <p:sp>
        <p:nvSpPr>
          <p:cNvPr id="7" name="Rectangle 18"/>
          <p:cNvSpPr>
            <a:spLocks noGrp="1" noChangeArrowheads="1"/>
          </p:cNvSpPr>
          <p:nvPr>
            <p:ph type="sldNum" sz="quarter" idx="12"/>
          </p:nvPr>
        </p:nvSpPr>
        <p:spPr>
          <a:ln/>
        </p:spPr>
        <p:txBody>
          <a:bodyPr/>
          <a:lstStyle>
            <a:lvl1pPr>
              <a:defRPr/>
            </a:lvl1pPr>
          </a:lstStyle>
          <a:p>
            <a:pPr>
              <a:defRPr/>
            </a:pPr>
            <a:fld id="{8EEC5D81-4A11-4604-AA2C-F8954C3E43A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6"/>
          <p:cNvSpPr>
            <a:spLocks noGrp="1" noChangeArrowheads="1"/>
          </p:cNvSpPr>
          <p:nvPr>
            <p:ph type="dt" sz="half" idx="10"/>
          </p:nvPr>
        </p:nvSpPr>
        <p:spPr>
          <a:ln/>
        </p:spPr>
        <p:txBody>
          <a:bodyPr/>
          <a:lstStyle>
            <a:lvl1pPr>
              <a:defRPr/>
            </a:lvl1pPr>
          </a:lstStyle>
          <a:p>
            <a:pPr>
              <a:defRPr/>
            </a:pPr>
            <a:fld id="{4D771223-6BC6-4F3B-9BB8-ADFF0E504D87}" type="datetimeFigureOut">
              <a:rPr lang="en-US"/>
              <a:pPr>
                <a:defRPr/>
              </a:pPr>
              <a:t>4/30/2012</a:t>
            </a:fld>
            <a:endParaRPr lang="en-US"/>
          </a:p>
        </p:txBody>
      </p:sp>
      <p:sp>
        <p:nvSpPr>
          <p:cNvPr id="8" name="Rectangle 17"/>
          <p:cNvSpPr>
            <a:spLocks noGrp="1" noChangeArrowheads="1"/>
          </p:cNvSpPr>
          <p:nvPr>
            <p:ph type="ftr" sz="quarter" idx="11"/>
          </p:nvPr>
        </p:nvSpPr>
        <p:spPr>
          <a:ln/>
        </p:spPr>
        <p:txBody>
          <a:bodyPr/>
          <a:lstStyle>
            <a:lvl1pPr>
              <a:defRPr/>
            </a:lvl1pPr>
          </a:lstStyle>
          <a:p>
            <a:pPr>
              <a:defRPr/>
            </a:pPr>
            <a:endParaRPr lang="en-US"/>
          </a:p>
        </p:txBody>
      </p:sp>
      <p:sp>
        <p:nvSpPr>
          <p:cNvPr id="9" name="Rectangle 18"/>
          <p:cNvSpPr>
            <a:spLocks noGrp="1" noChangeArrowheads="1"/>
          </p:cNvSpPr>
          <p:nvPr>
            <p:ph type="sldNum" sz="quarter" idx="12"/>
          </p:nvPr>
        </p:nvSpPr>
        <p:spPr>
          <a:ln/>
        </p:spPr>
        <p:txBody>
          <a:bodyPr/>
          <a:lstStyle>
            <a:lvl1pPr>
              <a:defRPr/>
            </a:lvl1pPr>
          </a:lstStyle>
          <a:p>
            <a:pPr>
              <a:defRPr/>
            </a:pPr>
            <a:fld id="{A756DD9E-7DF8-45A3-A007-D5551F806FF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6"/>
          <p:cNvSpPr>
            <a:spLocks noGrp="1" noChangeArrowheads="1"/>
          </p:cNvSpPr>
          <p:nvPr>
            <p:ph type="dt" sz="half" idx="10"/>
          </p:nvPr>
        </p:nvSpPr>
        <p:spPr>
          <a:ln/>
        </p:spPr>
        <p:txBody>
          <a:bodyPr/>
          <a:lstStyle>
            <a:lvl1pPr>
              <a:defRPr/>
            </a:lvl1pPr>
          </a:lstStyle>
          <a:p>
            <a:pPr>
              <a:defRPr/>
            </a:pPr>
            <a:fld id="{A45D5C74-E3E5-487A-94CE-40B8350C845B}" type="datetimeFigureOut">
              <a:rPr lang="en-US"/>
              <a:pPr>
                <a:defRPr/>
              </a:pPr>
              <a:t>4/30/2012</a:t>
            </a:fld>
            <a:endParaRPr lang="en-US"/>
          </a:p>
        </p:txBody>
      </p:sp>
      <p:sp>
        <p:nvSpPr>
          <p:cNvPr id="4" name="Rectangle 17"/>
          <p:cNvSpPr>
            <a:spLocks noGrp="1" noChangeArrowheads="1"/>
          </p:cNvSpPr>
          <p:nvPr>
            <p:ph type="ftr" sz="quarter" idx="11"/>
          </p:nvPr>
        </p:nvSpPr>
        <p:spPr>
          <a:ln/>
        </p:spPr>
        <p:txBody>
          <a:bodyPr/>
          <a:lstStyle>
            <a:lvl1pPr>
              <a:defRPr/>
            </a:lvl1pPr>
          </a:lstStyle>
          <a:p>
            <a:pPr>
              <a:defRPr/>
            </a:pPr>
            <a:endParaRPr lang="en-US"/>
          </a:p>
        </p:txBody>
      </p:sp>
      <p:sp>
        <p:nvSpPr>
          <p:cNvPr id="5" name="Rectangle 18"/>
          <p:cNvSpPr>
            <a:spLocks noGrp="1" noChangeArrowheads="1"/>
          </p:cNvSpPr>
          <p:nvPr>
            <p:ph type="sldNum" sz="quarter" idx="12"/>
          </p:nvPr>
        </p:nvSpPr>
        <p:spPr>
          <a:ln/>
        </p:spPr>
        <p:txBody>
          <a:bodyPr/>
          <a:lstStyle>
            <a:lvl1pPr>
              <a:defRPr/>
            </a:lvl1pPr>
          </a:lstStyle>
          <a:p>
            <a:pPr>
              <a:defRPr/>
            </a:pPr>
            <a:fld id="{BC506365-26F6-4A34-AA1A-D4BD7698875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6"/>
          <p:cNvSpPr>
            <a:spLocks noGrp="1" noChangeArrowheads="1"/>
          </p:cNvSpPr>
          <p:nvPr>
            <p:ph type="dt" sz="half" idx="10"/>
          </p:nvPr>
        </p:nvSpPr>
        <p:spPr>
          <a:ln/>
        </p:spPr>
        <p:txBody>
          <a:bodyPr/>
          <a:lstStyle>
            <a:lvl1pPr>
              <a:defRPr/>
            </a:lvl1pPr>
          </a:lstStyle>
          <a:p>
            <a:pPr>
              <a:defRPr/>
            </a:pPr>
            <a:fld id="{74D1BD81-0307-4844-9853-4DD60BDE093A}" type="datetimeFigureOut">
              <a:rPr lang="en-US"/>
              <a:pPr>
                <a:defRPr/>
              </a:pPr>
              <a:t>4/30/2012</a:t>
            </a:fld>
            <a:endParaRPr lang="en-US"/>
          </a:p>
        </p:txBody>
      </p:sp>
      <p:sp>
        <p:nvSpPr>
          <p:cNvPr id="3" name="Rectangle 17"/>
          <p:cNvSpPr>
            <a:spLocks noGrp="1" noChangeArrowheads="1"/>
          </p:cNvSpPr>
          <p:nvPr>
            <p:ph type="ftr" sz="quarter" idx="11"/>
          </p:nvPr>
        </p:nvSpPr>
        <p:spPr>
          <a:ln/>
        </p:spPr>
        <p:txBody>
          <a:bodyPr/>
          <a:lstStyle>
            <a:lvl1pPr>
              <a:defRPr/>
            </a:lvl1pPr>
          </a:lstStyle>
          <a:p>
            <a:pPr>
              <a:defRPr/>
            </a:pPr>
            <a:endParaRPr lang="en-US"/>
          </a:p>
        </p:txBody>
      </p:sp>
      <p:sp>
        <p:nvSpPr>
          <p:cNvPr id="4" name="Rectangle 18"/>
          <p:cNvSpPr>
            <a:spLocks noGrp="1" noChangeArrowheads="1"/>
          </p:cNvSpPr>
          <p:nvPr>
            <p:ph type="sldNum" sz="quarter" idx="12"/>
          </p:nvPr>
        </p:nvSpPr>
        <p:spPr>
          <a:ln/>
        </p:spPr>
        <p:txBody>
          <a:bodyPr/>
          <a:lstStyle>
            <a:lvl1pPr>
              <a:defRPr/>
            </a:lvl1pPr>
          </a:lstStyle>
          <a:p>
            <a:pPr>
              <a:defRPr/>
            </a:pPr>
            <a:fld id="{4948AE40-F6DE-4D31-B972-3529B630D73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dt" sz="half" idx="10"/>
          </p:nvPr>
        </p:nvSpPr>
        <p:spPr>
          <a:ln/>
        </p:spPr>
        <p:txBody>
          <a:bodyPr/>
          <a:lstStyle>
            <a:lvl1pPr>
              <a:defRPr/>
            </a:lvl1pPr>
          </a:lstStyle>
          <a:p>
            <a:pPr>
              <a:defRPr/>
            </a:pPr>
            <a:fld id="{A6A1DBF9-6555-4E8E-A49C-43BCAAC9C50D}" type="datetimeFigureOut">
              <a:rPr lang="en-US"/>
              <a:pPr>
                <a:defRPr/>
              </a:pPr>
              <a:t>4/30/2012</a:t>
            </a:fld>
            <a:endParaRPr lang="en-US"/>
          </a:p>
        </p:txBody>
      </p:sp>
      <p:sp>
        <p:nvSpPr>
          <p:cNvPr id="6" name="Rectangle 17"/>
          <p:cNvSpPr>
            <a:spLocks noGrp="1" noChangeArrowheads="1"/>
          </p:cNvSpPr>
          <p:nvPr>
            <p:ph type="ftr" sz="quarter" idx="11"/>
          </p:nvPr>
        </p:nvSpPr>
        <p:spPr>
          <a:ln/>
        </p:spPr>
        <p:txBody>
          <a:bodyPr/>
          <a:lstStyle>
            <a:lvl1pPr>
              <a:defRPr/>
            </a:lvl1pPr>
          </a:lstStyle>
          <a:p>
            <a:pPr>
              <a:defRPr/>
            </a:pPr>
            <a:endParaRPr lang="en-US"/>
          </a:p>
        </p:txBody>
      </p:sp>
      <p:sp>
        <p:nvSpPr>
          <p:cNvPr id="7" name="Rectangle 18"/>
          <p:cNvSpPr>
            <a:spLocks noGrp="1" noChangeArrowheads="1"/>
          </p:cNvSpPr>
          <p:nvPr>
            <p:ph type="sldNum" sz="quarter" idx="12"/>
          </p:nvPr>
        </p:nvSpPr>
        <p:spPr>
          <a:ln/>
        </p:spPr>
        <p:txBody>
          <a:bodyPr/>
          <a:lstStyle>
            <a:lvl1pPr>
              <a:defRPr/>
            </a:lvl1pPr>
          </a:lstStyle>
          <a:p>
            <a:pPr>
              <a:defRPr/>
            </a:pPr>
            <a:fld id="{7565B36E-D794-457F-A958-5E2BB7C53A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dt" sz="half" idx="10"/>
          </p:nvPr>
        </p:nvSpPr>
        <p:spPr>
          <a:ln/>
        </p:spPr>
        <p:txBody>
          <a:bodyPr/>
          <a:lstStyle>
            <a:lvl1pPr>
              <a:defRPr/>
            </a:lvl1pPr>
          </a:lstStyle>
          <a:p>
            <a:pPr>
              <a:defRPr/>
            </a:pPr>
            <a:fld id="{2060E5A4-9E8D-45C8-B525-E853240CA66C}" type="datetimeFigureOut">
              <a:rPr lang="en-US"/>
              <a:pPr>
                <a:defRPr/>
              </a:pPr>
              <a:t>4/30/2012</a:t>
            </a:fld>
            <a:endParaRPr lang="en-US"/>
          </a:p>
        </p:txBody>
      </p:sp>
      <p:sp>
        <p:nvSpPr>
          <p:cNvPr id="6" name="Rectangle 17"/>
          <p:cNvSpPr>
            <a:spLocks noGrp="1" noChangeArrowheads="1"/>
          </p:cNvSpPr>
          <p:nvPr>
            <p:ph type="ftr" sz="quarter" idx="11"/>
          </p:nvPr>
        </p:nvSpPr>
        <p:spPr>
          <a:ln/>
        </p:spPr>
        <p:txBody>
          <a:bodyPr/>
          <a:lstStyle>
            <a:lvl1pPr>
              <a:defRPr/>
            </a:lvl1pPr>
          </a:lstStyle>
          <a:p>
            <a:pPr>
              <a:defRPr/>
            </a:pPr>
            <a:endParaRPr lang="en-US"/>
          </a:p>
        </p:txBody>
      </p:sp>
      <p:sp>
        <p:nvSpPr>
          <p:cNvPr id="7" name="Rectangle 18"/>
          <p:cNvSpPr>
            <a:spLocks noGrp="1" noChangeArrowheads="1"/>
          </p:cNvSpPr>
          <p:nvPr>
            <p:ph type="sldNum" sz="quarter" idx="12"/>
          </p:nvPr>
        </p:nvSpPr>
        <p:spPr>
          <a:ln/>
        </p:spPr>
        <p:txBody>
          <a:bodyPr/>
          <a:lstStyle>
            <a:lvl1pPr>
              <a:defRPr/>
            </a:lvl1pPr>
          </a:lstStyle>
          <a:p>
            <a:pPr>
              <a:defRPr/>
            </a:pPr>
            <a:fld id="{595328E0-A979-430B-B954-12120AAAC76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pPr>
              <a:defRPr/>
            </a:pPr>
            <a:fld id="{281EB1E4-CDAC-4489-AF1C-4F9667E205C3}" type="datetimeFigureOut">
              <a:rPr lang="en-US"/>
              <a:pPr>
                <a:defRPr/>
              </a:pPr>
              <a:t>4/30/2012</a:t>
            </a:fld>
            <a:endParaRPr lang="en-US"/>
          </a:p>
        </p:txBody>
      </p:sp>
      <p:sp>
        <p:nvSpPr>
          <p:cNvPr id="5" name="Rectangle 17"/>
          <p:cNvSpPr>
            <a:spLocks noGrp="1" noChangeArrowheads="1"/>
          </p:cNvSpPr>
          <p:nvPr>
            <p:ph type="ftr" sz="quarter" idx="11"/>
          </p:nvPr>
        </p:nvSpPr>
        <p:spPr>
          <a:ln/>
        </p:spPr>
        <p:txBody>
          <a:bodyPr/>
          <a:lstStyle>
            <a:lvl1pPr>
              <a:defRPr/>
            </a:lvl1pPr>
          </a:lstStyle>
          <a:p>
            <a:pPr>
              <a:defRPr/>
            </a:pPr>
            <a:endParaRPr lang="en-US"/>
          </a:p>
        </p:txBody>
      </p:sp>
      <p:sp>
        <p:nvSpPr>
          <p:cNvPr id="6" name="Rectangle 18"/>
          <p:cNvSpPr>
            <a:spLocks noGrp="1" noChangeArrowheads="1"/>
          </p:cNvSpPr>
          <p:nvPr>
            <p:ph type="sldNum" sz="quarter" idx="12"/>
          </p:nvPr>
        </p:nvSpPr>
        <p:spPr>
          <a:ln/>
        </p:spPr>
        <p:txBody>
          <a:bodyPr/>
          <a:lstStyle>
            <a:lvl1pPr>
              <a:defRPr/>
            </a:lvl1pPr>
          </a:lstStyle>
          <a:p>
            <a:pPr>
              <a:defRPr/>
            </a:pPr>
            <a:fld id="{995FA280-885A-435D-B37C-F1990044ABD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pPr>
              <a:defRPr/>
            </a:pPr>
            <a:fld id="{A6D73BB7-5830-4BFF-805C-F8773525F3E1}" type="datetimeFigureOut">
              <a:rPr lang="en-US"/>
              <a:pPr>
                <a:defRPr/>
              </a:pPr>
              <a:t>4/30/2012</a:t>
            </a:fld>
            <a:endParaRPr lang="en-US"/>
          </a:p>
        </p:txBody>
      </p:sp>
      <p:sp>
        <p:nvSpPr>
          <p:cNvPr id="5" name="Rectangle 17"/>
          <p:cNvSpPr>
            <a:spLocks noGrp="1" noChangeArrowheads="1"/>
          </p:cNvSpPr>
          <p:nvPr>
            <p:ph type="ftr" sz="quarter" idx="11"/>
          </p:nvPr>
        </p:nvSpPr>
        <p:spPr>
          <a:ln/>
        </p:spPr>
        <p:txBody>
          <a:bodyPr/>
          <a:lstStyle>
            <a:lvl1pPr>
              <a:defRPr/>
            </a:lvl1pPr>
          </a:lstStyle>
          <a:p>
            <a:pPr>
              <a:defRPr/>
            </a:pPr>
            <a:endParaRPr lang="en-US"/>
          </a:p>
        </p:txBody>
      </p:sp>
      <p:sp>
        <p:nvSpPr>
          <p:cNvPr id="6" name="Rectangle 18"/>
          <p:cNvSpPr>
            <a:spLocks noGrp="1" noChangeArrowheads="1"/>
          </p:cNvSpPr>
          <p:nvPr>
            <p:ph type="sldNum" sz="quarter" idx="12"/>
          </p:nvPr>
        </p:nvSpPr>
        <p:spPr>
          <a:ln/>
        </p:spPr>
        <p:txBody>
          <a:bodyPr/>
          <a:lstStyle>
            <a:lvl1pPr>
              <a:defRPr/>
            </a:lvl1pPr>
          </a:lstStyle>
          <a:p>
            <a:pPr>
              <a:defRPr/>
            </a:pPr>
            <a:fld id="{6C76F372-52ED-42F5-A419-62B5B59C149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409CEEF-C6EF-423A-993E-BDFEA1BD4F28}"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fld id="{9EC1416B-9579-4D00-8B04-026D182E0AAB}" type="datetimeFigureOut">
              <a:rPr lang="en-US"/>
              <a:pPr>
                <a:defRPr/>
              </a:pPr>
              <a:t>4/30/2012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03DE391-D57E-4F4B-B7A6-ADBD2B52F47A}"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fld id="{E6A03B8C-9724-45AB-B10F-FD10FC0EB73F}" type="datetimeFigureOut">
              <a:rPr lang="en-US"/>
              <a:pPr>
                <a:defRPr/>
              </a:pPr>
              <a:t>4/30/2012</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32C0D68A-59FA-432E-ACF6-C449FA925394}"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fld id="{670187CD-FF69-4914-88A3-4E5465840E34}" type="datetimeFigureOut">
              <a:rPr lang="en-US"/>
              <a:pPr>
                <a:defRPr/>
              </a:pPr>
              <a:t>4/30/2012</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E203FA9D-FD07-4407-BA29-9AD006CD7398}"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fld id="{12A4E172-3687-4699-87F8-924E78E55813}" type="datetimeFigureOut">
              <a:rPr lang="en-US"/>
              <a:pPr>
                <a:defRPr/>
              </a:pPr>
              <a:t>4/30/2012</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pPr>
              <a:defRPr/>
            </a:pPr>
            <a:endParaRPr lang="en-US"/>
          </a:p>
        </p:txBody>
      </p:sp>
      <p:sp>
        <p:nvSpPr>
          <p:cNvPr id="8" name="Rectangle 3"/>
          <p:cNvSpPr>
            <a:spLocks noGrp="1" noChangeArrowheads="1"/>
          </p:cNvSpPr>
          <p:nvPr>
            <p:ph type="sldNum" sz="quarter" idx="11"/>
          </p:nvPr>
        </p:nvSpPr>
        <p:spPr>
          <a:ln/>
        </p:spPr>
        <p:txBody>
          <a:bodyPr/>
          <a:lstStyle>
            <a:lvl1pPr>
              <a:defRPr/>
            </a:lvl1pPr>
          </a:lstStyle>
          <a:p>
            <a:pPr>
              <a:defRPr/>
            </a:pPr>
            <a:fld id="{C698C621-212E-40EC-B184-1ED6DE022617}" type="slidenum">
              <a:rPr lang="en-US"/>
              <a:pPr>
                <a:defRPr/>
              </a:pPr>
              <a:t>‹#›</a:t>
            </a:fld>
            <a:endParaRPr lang="en-US"/>
          </a:p>
        </p:txBody>
      </p:sp>
      <p:sp>
        <p:nvSpPr>
          <p:cNvPr id="9" name="Rectangle 16"/>
          <p:cNvSpPr>
            <a:spLocks noGrp="1" noChangeArrowheads="1"/>
          </p:cNvSpPr>
          <p:nvPr>
            <p:ph type="dt" sz="half" idx="12"/>
          </p:nvPr>
        </p:nvSpPr>
        <p:spPr>
          <a:ln/>
        </p:spPr>
        <p:txBody>
          <a:bodyPr/>
          <a:lstStyle>
            <a:lvl1pPr>
              <a:defRPr/>
            </a:lvl1pPr>
          </a:lstStyle>
          <a:p>
            <a:pPr>
              <a:defRPr/>
            </a:pPr>
            <a:fld id="{03C0642F-A245-43A1-8C3A-87682FA43CB2}" type="datetimeFigureOut">
              <a:rPr lang="en-US"/>
              <a:pPr>
                <a:defRPr/>
              </a:pPr>
              <a:t>4/30/2012</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pPr>
              <a:defRPr/>
            </a:pPr>
            <a:endParaRPr lang="en-US"/>
          </a:p>
        </p:txBody>
      </p:sp>
      <p:sp>
        <p:nvSpPr>
          <p:cNvPr id="4" name="Rectangle 3"/>
          <p:cNvSpPr>
            <a:spLocks noGrp="1" noChangeArrowheads="1"/>
          </p:cNvSpPr>
          <p:nvPr>
            <p:ph type="sldNum" sz="quarter" idx="11"/>
          </p:nvPr>
        </p:nvSpPr>
        <p:spPr>
          <a:ln/>
        </p:spPr>
        <p:txBody>
          <a:bodyPr/>
          <a:lstStyle>
            <a:lvl1pPr>
              <a:defRPr/>
            </a:lvl1pPr>
          </a:lstStyle>
          <a:p>
            <a:pPr>
              <a:defRPr/>
            </a:pPr>
            <a:fld id="{5D838958-7893-4A34-9BD4-535E80F219FF}" type="slidenum">
              <a:rPr lang="en-US"/>
              <a:pPr>
                <a:defRPr/>
              </a:pPr>
              <a:t>‹#›</a:t>
            </a:fld>
            <a:endParaRPr lang="en-US"/>
          </a:p>
        </p:txBody>
      </p:sp>
      <p:sp>
        <p:nvSpPr>
          <p:cNvPr id="5" name="Rectangle 16"/>
          <p:cNvSpPr>
            <a:spLocks noGrp="1" noChangeArrowheads="1"/>
          </p:cNvSpPr>
          <p:nvPr>
            <p:ph type="dt" sz="half" idx="12"/>
          </p:nvPr>
        </p:nvSpPr>
        <p:spPr>
          <a:ln/>
        </p:spPr>
        <p:txBody>
          <a:bodyPr/>
          <a:lstStyle>
            <a:lvl1pPr>
              <a:defRPr/>
            </a:lvl1pPr>
          </a:lstStyle>
          <a:p>
            <a:pPr>
              <a:defRPr/>
            </a:pPr>
            <a:fld id="{ABFD1C67-5752-4A4D-8744-CA594F85492C}" type="datetimeFigureOut">
              <a:rPr lang="en-US"/>
              <a:pPr>
                <a:defRPr/>
              </a:pPr>
              <a:t>4/30/2012</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en-US"/>
          </a:p>
        </p:txBody>
      </p:sp>
      <p:sp>
        <p:nvSpPr>
          <p:cNvPr id="3" name="Rectangle 3"/>
          <p:cNvSpPr>
            <a:spLocks noGrp="1" noChangeArrowheads="1"/>
          </p:cNvSpPr>
          <p:nvPr>
            <p:ph type="sldNum" sz="quarter" idx="11"/>
          </p:nvPr>
        </p:nvSpPr>
        <p:spPr>
          <a:ln/>
        </p:spPr>
        <p:txBody>
          <a:bodyPr/>
          <a:lstStyle>
            <a:lvl1pPr>
              <a:defRPr/>
            </a:lvl1pPr>
          </a:lstStyle>
          <a:p>
            <a:pPr>
              <a:defRPr/>
            </a:pPr>
            <a:fld id="{AEC30847-D738-4185-942A-44C83B719F99}" type="slidenum">
              <a:rPr lang="en-US"/>
              <a:pPr>
                <a:defRPr/>
              </a:pPr>
              <a:t>‹#›</a:t>
            </a:fld>
            <a:endParaRPr lang="en-US"/>
          </a:p>
        </p:txBody>
      </p:sp>
      <p:sp>
        <p:nvSpPr>
          <p:cNvPr id="4" name="Rectangle 16"/>
          <p:cNvSpPr>
            <a:spLocks noGrp="1" noChangeArrowheads="1"/>
          </p:cNvSpPr>
          <p:nvPr>
            <p:ph type="dt" sz="half" idx="12"/>
          </p:nvPr>
        </p:nvSpPr>
        <p:spPr>
          <a:ln/>
        </p:spPr>
        <p:txBody>
          <a:bodyPr/>
          <a:lstStyle>
            <a:lvl1pPr>
              <a:defRPr/>
            </a:lvl1pPr>
          </a:lstStyle>
          <a:p>
            <a:pPr>
              <a:defRPr/>
            </a:pPr>
            <a:fld id="{35E9C091-4812-4459-BA9D-9FF1ADD0B4D4}" type="datetimeFigureOut">
              <a:rPr lang="en-US"/>
              <a:pPr>
                <a:defRPr/>
              </a:pPr>
              <a:t>4/30/2012</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CE3F1C44-4FE4-4946-AFB9-8E3F984BB020}"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fld id="{945836B6-C980-4B81-8715-5B407C9A2D89}" type="datetimeFigureOut">
              <a:rPr lang="en-US"/>
              <a:pPr>
                <a:defRPr/>
              </a:pPr>
              <a:t>4/30/2012</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706F8099-19E1-431A-B748-E155179FB36E}"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fld id="{1CA45C8E-2C29-4A32-A053-72FF21DEBBB5}" type="datetimeFigureOut">
              <a:rPr lang="en-US"/>
              <a:pPr>
                <a:defRPr/>
              </a:pPr>
              <a:t>4/30/2012</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BA1E5EB2-E4A8-483B-8DE6-56E42A9AD67E}"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fld id="{ADFD63B7-E404-4927-803C-EACF1488FD11}" type="datetimeFigureOut">
              <a:rPr lang="en-US"/>
              <a:pPr>
                <a:defRPr/>
              </a:pPr>
              <a:t>4/30/2012</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pPr>
              <a:defRPr/>
            </a:pPr>
            <a:endParaRPr lang="en-US"/>
          </a:p>
        </p:txBody>
      </p:sp>
      <p:sp>
        <p:nvSpPr>
          <p:cNvPr id="5" name="Rectangle 3"/>
          <p:cNvSpPr>
            <a:spLocks noGrp="1" noChangeArrowheads="1"/>
          </p:cNvSpPr>
          <p:nvPr>
            <p:ph type="sldNum" sz="quarter" idx="11"/>
          </p:nvPr>
        </p:nvSpPr>
        <p:spPr>
          <a:ln/>
        </p:spPr>
        <p:txBody>
          <a:bodyPr/>
          <a:lstStyle>
            <a:lvl1pPr>
              <a:defRPr/>
            </a:lvl1pPr>
          </a:lstStyle>
          <a:p>
            <a:pPr>
              <a:defRPr/>
            </a:pPr>
            <a:fld id="{7073ED65-94DA-4DA6-A017-75EA8AE3C77B}" type="slidenum">
              <a:rPr lang="en-US"/>
              <a:pPr>
                <a:defRPr/>
              </a:pPr>
              <a:t>‹#›</a:t>
            </a:fld>
            <a:endParaRPr lang="en-US"/>
          </a:p>
        </p:txBody>
      </p:sp>
      <p:sp>
        <p:nvSpPr>
          <p:cNvPr id="6" name="Rectangle 16"/>
          <p:cNvSpPr>
            <a:spLocks noGrp="1" noChangeArrowheads="1"/>
          </p:cNvSpPr>
          <p:nvPr>
            <p:ph type="dt" sz="half" idx="12"/>
          </p:nvPr>
        </p:nvSpPr>
        <p:spPr>
          <a:ln/>
        </p:spPr>
        <p:txBody>
          <a:bodyPr/>
          <a:lstStyle>
            <a:lvl1pPr>
              <a:defRPr/>
            </a:lvl1pPr>
          </a:lstStyle>
          <a:p>
            <a:pPr>
              <a:defRPr/>
            </a:pPr>
            <a:fld id="{99A889A2-FC29-4F0A-9E41-17A6F1B01FE6}" type="datetimeFigureOut">
              <a:rPr lang="en-US"/>
              <a:pPr>
                <a:defRPr/>
              </a:pPr>
              <a:t>4/30/2012</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a:xfrm>
            <a:off x="457200" y="6356350"/>
            <a:ext cx="2133600" cy="365125"/>
          </a:xfrm>
          <a:prstGeom prst="rect">
            <a:avLst/>
          </a:prstGeom>
        </p:spPr>
        <p:txBody>
          <a:bodyPr vert="horz" lIns="0" tIns="0" rIns="0" bIns="0" anchor="b"/>
          <a:lstStyle>
            <a:lvl1pPr>
              <a:defRPr sz="1200">
                <a:solidFill>
                  <a:schemeClr val="tx2">
                    <a:shade val="90000"/>
                  </a:schemeClr>
                </a:solidFill>
              </a:defRPr>
            </a:lvl1pPr>
          </a:lstStyle>
          <a:p>
            <a:pPr>
              <a:defRPr/>
            </a:pPr>
            <a:fld id="{E41F4525-2728-439C-B904-390B0AF6935B}" type="datetimeFigureOut">
              <a:rPr lang="en-US"/>
              <a:pPr>
                <a:defRPr/>
              </a:pPr>
              <a:t>4/30/2012</a:t>
            </a:fld>
            <a:endParaRPr lang="en-US"/>
          </a:p>
        </p:txBody>
      </p:sp>
      <p:sp>
        <p:nvSpPr>
          <p:cNvPr id="10" name="Footer Placeholder 4"/>
          <p:cNvSpPr>
            <a:spLocks noGrp="1"/>
          </p:cNvSpPr>
          <p:nvPr>
            <p:ph type="ftr" sz="quarter" idx="11"/>
          </p:nvPr>
        </p:nvSpPr>
        <p:spPr>
          <a:xfrm>
            <a:off x="2667000" y="6356350"/>
            <a:ext cx="3352800" cy="365125"/>
          </a:xfrm>
          <a:prstGeom prst="rect">
            <a:avLst/>
          </a:prstGeom>
        </p:spPr>
        <p:txBody>
          <a:bodyPr vert="horz" lIns="0" tIns="0" rIns="0" bIns="0" anchor="b"/>
          <a:lstStyle>
            <a:lvl1pPr>
              <a:defRPr sz="1200">
                <a:solidFill>
                  <a:schemeClr val="tx2">
                    <a:shade val="90000"/>
                  </a:schemeClr>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lIns="0" tIns="0" rIns="0" bIns="0" anchor="b"/>
          <a:lstStyle>
            <a:lvl1pPr algn="r">
              <a:defRPr sz="1200">
                <a:solidFill>
                  <a:schemeClr val="tx2">
                    <a:shade val="90000"/>
                  </a:schemeClr>
                </a:solidFill>
              </a:defRPr>
            </a:lvl1pPr>
          </a:lstStyle>
          <a:p>
            <a:pPr>
              <a:defRPr/>
            </a:pPr>
            <a:r>
              <a:rPr lang="en-US"/>
              <a:t>3B-</a:t>
            </a:r>
            <a:fld id="{2AEBAB4F-BBE2-4DCD-B6F3-5B5DE83C5F4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a:xfrm>
            <a:off x="457200" y="6356350"/>
            <a:ext cx="2133600" cy="365125"/>
          </a:xfrm>
          <a:prstGeom prst="rect">
            <a:avLst/>
          </a:prstGeom>
        </p:spPr>
        <p:txBody>
          <a:bodyPr vert="horz" lIns="0" tIns="0" rIns="0" bIns="0" anchor="b"/>
          <a:lstStyle>
            <a:lvl1pPr>
              <a:defRPr sz="1200">
                <a:solidFill>
                  <a:schemeClr val="tx2">
                    <a:shade val="90000"/>
                  </a:schemeClr>
                </a:solidFill>
              </a:defRPr>
            </a:lvl1pPr>
          </a:lstStyle>
          <a:p>
            <a:pPr>
              <a:defRPr/>
            </a:pPr>
            <a:fld id="{BEE25149-F921-4A18-9F06-7C5197751B0E}" type="datetimeFigureOut">
              <a:rPr lang="en-US"/>
              <a:pPr>
                <a:defRPr/>
              </a:pPr>
              <a:t>4/30/2012</a:t>
            </a:fld>
            <a:endParaRPr lang="en-US"/>
          </a:p>
        </p:txBody>
      </p:sp>
      <p:sp>
        <p:nvSpPr>
          <p:cNvPr id="10" name="Footer Placeholder 5"/>
          <p:cNvSpPr>
            <a:spLocks noGrp="1"/>
          </p:cNvSpPr>
          <p:nvPr>
            <p:ph type="ftr" sz="quarter" idx="11"/>
          </p:nvPr>
        </p:nvSpPr>
        <p:spPr>
          <a:xfrm>
            <a:off x="2667000" y="6356350"/>
            <a:ext cx="3352800" cy="365125"/>
          </a:xfrm>
          <a:prstGeom prst="rect">
            <a:avLst/>
          </a:prstGeom>
        </p:spPr>
        <p:txBody>
          <a:bodyPr vert="horz" lIns="0" tIns="0" rIns="0" bIns="0" anchor="b"/>
          <a:lstStyle>
            <a:lvl1pPr>
              <a:defRPr sz="1200">
                <a:solidFill>
                  <a:schemeClr val="tx2">
                    <a:shade val="90000"/>
                  </a:schemeClr>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lIns="0" tIns="0" rIns="0" bIns="0" anchor="b"/>
          <a:lstStyle>
            <a:lvl1pPr algn="r">
              <a:defRPr sz="1200">
                <a:solidFill>
                  <a:schemeClr val="tx2">
                    <a:shade val="90000"/>
                  </a:schemeClr>
                </a:solidFill>
              </a:defRPr>
            </a:lvl1pPr>
          </a:lstStyle>
          <a:p>
            <a:pPr>
              <a:defRPr/>
            </a:pPr>
            <a:r>
              <a:rPr lang="en-US"/>
              <a:t>3B-</a:t>
            </a:r>
            <a:fld id="{3555B927-C56E-4A5E-AD3C-58FFB13AB96F}"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2" name="Title 1"/>
          <p:cNvSpPr>
            <a:spLocks noGrp="1"/>
          </p:cNvSpPr>
          <p:nvPr>
            <p:ph type="title"/>
          </p:nvPr>
        </p:nvSpPr>
        <p:spPr>
          <a:xfrm>
            <a:off x="304800" y="152400"/>
            <a:ext cx="85344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295400"/>
            <a:ext cx="38481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43500" y="1295400"/>
            <a:ext cx="3848100" cy="5410200"/>
          </a:xfrm>
        </p:spPr>
        <p:txBody>
          <a:bodyPr>
            <a:normAutofit/>
          </a:bodyPr>
          <a:lstStyle/>
          <a:p>
            <a:pPr lvl="0"/>
            <a:r>
              <a:rPr lang="en-US" noProof="0" smtClean="0"/>
              <a:t>Click icon to add clip art</a:t>
            </a:r>
          </a:p>
        </p:txBody>
      </p:sp>
      <p:sp>
        <p:nvSpPr>
          <p:cNvPr id="10" name="Rectangle 6"/>
          <p:cNvSpPr>
            <a:spLocks noGrp="1" noChangeArrowheads="1"/>
          </p:cNvSpPr>
          <p:nvPr>
            <p:ph type="sldNum" sz="quarter" idx="10"/>
          </p:nvPr>
        </p:nvSpPr>
        <p:spPr>
          <a:xfrm>
            <a:off x="7924800" y="6356350"/>
            <a:ext cx="762000" cy="365125"/>
          </a:xfrm>
          <a:prstGeom prst="rect">
            <a:avLst/>
          </a:prstGeom>
        </p:spPr>
        <p:txBody>
          <a:bodyPr vert="horz" lIns="0" tIns="0" rIns="0" bIns="0" anchor="b"/>
          <a:lstStyle>
            <a:lvl1pPr algn="r">
              <a:defRPr sz="1200">
                <a:solidFill>
                  <a:schemeClr val="tx2">
                    <a:shade val="90000"/>
                  </a:schemeClr>
                </a:solidFill>
              </a:defRPr>
            </a:lvl1pPr>
          </a:lstStyle>
          <a:p>
            <a:pPr>
              <a:defRPr/>
            </a:pPr>
            <a:r>
              <a:rPr lang="en-US"/>
              <a:t>3B-</a:t>
            </a:r>
            <a:fld id="{E7885F1E-F565-4C75-87F4-D068929DAA1F}" type="slidenum">
              <a:rPr lang="en-US"/>
              <a:pPr>
                <a:defRPr/>
              </a:pPr>
              <a:t>‹#›</a:t>
            </a:fld>
            <a:endParaRPr lang="en-US"/>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2" name="Title 1"/>
          <p:cNvSpPr>
            <a:spLocks noGrp="1"/>
          </p:cNvSpPr>
          <p:nvPr>
            <p:ph type="title"/>
          </p:nvPr>
        </p:nvSpPr>
        <p:spPr>
          <a:xfrm>
            <a:off x="304800" y="152400"/>
            <a:ext cx="85344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295400"/>
            <a:ext cx="38481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95400"/>
            <a:ext cx="38481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6"/>
          <p:cNvSpPr>
            <a:spLocks noGrp="1" noChangeArrowheads="1"/>
          </p:cNvSpPr>
          <p:nvPr>
            <p:ph type="sldNum" sz="quarter" idx="10"/>
          </p:nvPr>
        </p:nvSpPr>
        <p:spPr>
          <a:xfrm>
            <a:off x="7924800" y="6356350"/>
            <a:ext cx="762000" cy="365125"/>
          </a:xfrm>
          <a:prstGeom prst="rect">
            <a:avLst/>
          </a:prstGeom>
        </p:spPr>
        <p:txBody>
          <a:bodyPr vert="horz" lIns="0" tIns="0" rIns="0" bIns="0" anchor="b"/>
          <a:lstStyle>
            <a:lvl1pPr algn="r">
              <a:defRPr sz="1200">
                <a:solidFill>
                  <a:schemeClr val="tx2">
                    <a:shade val="90000"/>
                  </a:schemeClr>
                </a:solidFill>
              </a:defRPr>
            </a:lvl1pPr>
          </a:lstStyle>
          <a:p>
            <a:pPr>
              <a:defRPr/>
            </a:pPr>
            <a:r>
              <a:rPr lang="en-US"/>
              <a:t>3B-</a:t>
            </a:r>
            <a:fld id="{3EA62D05-CA4F-400B-8202-328A370479BC}" type="slidenum">
              <a:rPr lang="en-US"/>
              <a:pPr>
                <a:defRPr/>
              </a:pPr>
              <a:t>‹#›</a:t>
            </a:fld>
            <a:endParaRPr lang="en-US"/>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p>
          </p:txBody>
        </p:sp>
      </p:grpSp>
      <p:sp>
        <p:nvSpPr>
          <p:cNvPr id="2" name="Title 1"/>
          <p:cNvSpPr>
            <a:spLocks noGrp="1"/>
          </p:cNvSpPr>
          <p:nvPr>
            <p:ph type="title"/>
          </p:nvPr>
        </p:nvSpPr>
        <p:spPr>
          <a:xfrm>
            <a:off x="685800" y="342900"/>
            <a:ext cx="7772400" cy="11049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normAutofit/>
          </a:bodyPr>
          <a:lstStyle/>
          <a:p>
            <a:pPr lvl="0"/>
            <a:r>
              <a:rPr lang="en-US" noProof="0" smtClean="0"/>
              <a:t>Click icon to add clip art</a:t>
            </a:r>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44000" cy="6858000"/>
            <a:chOff x="0" y="0"/>
            <a:chExt cx="5760" cy="4320"/>
          </a:xfrm>
        </p:grpSpPr>
        <p:sp>
          <p:nvSpPr>
            <p:cNvPr id="18"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9"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grpSp>
          <p:nvGrpSpPr>
            <p:cNvPr id="2058" name="Group 5"/>
            <p:cNvGrpSpPr>
              <a:grpSpLocks/>
            </p:cNvGrpSpPr>
            <p:nvPr/>
          </p:nvGrpSpPr>
          <p:grpSpPr bwMode="auto">
            <a:xfrm>
              <a:off x="0" y="672"/>
              <a:ext cx="1806" cy="1989"/>
              <a:chOff x="0" y="672"/>
              <a:chExt cx="1806" cy="1989"/>
            </a:xfrm>
          </p:grpSpPr>
          <p:sp>
            <p:nvSpPr>
              <p:cNvPr id="21"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22"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23"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24"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25"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26"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27"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28"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sp>
            <p:nvSpPr>
              <p:cNvPr id="29"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effectLst/>
                  <a:latin typeface="Times New Roman" pitchFamily="18" charset="0"/>
                </a:endParaRPr>
              </a:p>
            </p:txBody>
          </p:sp>
          <p:sp>
            <p:nvSpPr>
              <p:cNvPr id="30"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effectLst/>
                  <a:latin typeface="Times New Roman" pitchFamily="18" charset="0"/>
                </a:endParaRPr>
              </a:p>
            </p:txBody>
          </p:sp>
        </p:grpSp>
      </p:grpSp>
      <p:sp>
        <p:nvSpPr>
          <p:cNvPr id="2051"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 name="Rectangle 16"/>
          <p:cNvSpPr>
            <a:spLocks noGrp="1" noChangeArrowheads="1"/>
          </p:cNvSpPr>
          <p:nvPr>
            <p:ph type="dt" sz="half" idx="2"/>
          </p:nvPr>
        </p:nvSpPr>
        <p:spPr bwMode="auto">
          <a:xfrm>
            <a:off x="457200" y="6248400"/>
            <a:ext cx="2133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sz="1200">
                <a:effectLst/>
              </a:defRPr>
            </a:lvl1pPr>
          </a:lstStyle>
          <a:p>
            <a:pPr>
              <a:defRPr/>
            </a:pPr>
            <a:fld id="{00888D40-EB02-4E48-A3DB-9EC4BD3F6397}" type="datetimeFigureOut">
              <a:rPr lang="en-US"/>
              <a:pPr>
                <a:defRPr/>
              </a:pPr>
              <a:t>4/30/2012</a:t>
            </a:fld>
            <a:endParaRPr lang="en-US"/>
          </a:p>
        </p:txBody>
      </p:sp>
      <p:sp>
        <p:nvSpPr>
          <p:cNvPr id="32" name="Rectangle 17"/>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defRPr sz="1200">
                <a:effectLst/>
              </a:defRPr>
            </a:lvl1pPr>
          </a:lstStyle>
          <a:p>
            <a:pPr>
              <a:defRPr/>
            </a:pPr>
            <a:endParaRPr lang="en-US"/>
          </a:p>
        </p:txBody>
      </p:sp>
      <p:sp>
        <p:nvSpPr>
          <p:cNvPr id="33" name="Rectangle 18"/>
          <p:cNvSpPr>
            <a:spLocks noGrp="1" noChangeArrowheads="1"/>
          </p:cNvSpPr>
          <p:nvPr>
            <p:ph type="sldNum" sz="quarter" idx="4"/>
          </p:nvPr>
        </p:nvSpPr>
        <p:spPr bwMode="auto">
          <a:xfrm>
            <a:off x="6553200" y="6248400"/>
            <a:ext cx="2133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defRPr sz="1200">
                <a:effectLst/>
                <a:latin typeface="Arial Black" pitchFamily="34" charset="0"/>
              </a:defRPr>
            </a:lvl1pPr>
          </a:lstStyle>
          <a:p>
            <a:pPr>
              <a:defRPr/>
            </a:pPr>
            <a:fld id="{0C892D92-46FB-4986-B1F4-09BC60773D6E}"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eaLnBrk="0" fontAlgn="base" hangingPunct="0">
        <a:spcBef>
          <a:spcPct val="0"/>
        </a:spcBef>
        <a:spcAft>
          <a:spcPct val="0"/>
        </a:spcAft>
        <a:defRPr sz="4400">
          <a:solidFill>
            <a:schemeClr val="tx1"/>
          </a:solidFill>
          <a:latin typeface="Arial" charset="0"/>
        </a:defRPr>
      </a:lvl6pPr>
      <a:lvl7pPr marL="914400" algn="l" rtl="0" eaLnBrk="0" fontAlgn="base" hangingPunct="0">
        <a:spcBef>
          <a:spcPct val="0"/>
        </a:spcBef>
        <a:spcAft>
          <a:spcPct val="0"/>
        </a:spcAft>
        <a:defRPr sz="4400">
          <a:solidFill>
            <a:schemeClr val="tx1"/>
          </a:solidFill>
          <a:latin typeface="Arial" charset="0"/>
        </a:defRPr>
      </a:lvl7pPr>
      <a:lvl8pPr marL="1371600" algn="l" rtl="0" eaLnBrk="0" fontAlgn="base" hangingPunct="0">
        <a:spcBef>
          <a:spcPct val="0"/>
        </a:spcBef>
        <a:spcAft>
          <a:spcPct val="0"/>
        </a:spcAft>
        <a:defRPr sz="4400">
          <a:solidFill>
            <a:schemeClr val="tx1"/>
          </a:solidFill>
          <a:latin typeface="Arial" charset="0"/>
        </a:defRPr>
      </a:lvl8pPr>
      <a:lvl9pPr marL="1828800" algn="l" rtl="0" eaLnBrk="0" fontAlgn="base" hangingPunct="0">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20834"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defRPr>
            </a:lvl1pPr>
          </a:lstStyle>
          <a:p>
            <a:pPr>
              <a:defRPr/>
            </a:pPr>
            <a:endParaRPr lang="en-US"/>
          </a:p>
        </p:txBody>
      </p:sp>
      <p:sp>
        <p:nvSpPr>
          <p:cNvPr id="120835"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Black" pitchFamily="34" charset="0"/>
              </a:defRPr>
            </a:lvl1pPr>
          </a:lstStyle>
          <a:p>
            <a:pPr>
              <a:defRPr/>
            </a:pPr>
            <a:fld id="{4F907D3F-1F80-4D6D-916B-C1F5551D0E82}" type="slidenum">
              <a:rPr lang="en-US"/>
              <a:pPr>
                <a:defRPr/>
              </a:pPr>
              <a:t>‹#›</a:t>
            </a:fld>
            <a:endParaRPr lang="en-US"/>
          </a:p>
        </p:txBody>
      </p:sp>
      <p:grpSp>
        <p:nvGrpSpPr>
          <p:cNvPr id="3076" name="Group 4"/>
          <p:cNvGrpSpPr>
            <a:grpSpLocks/>
          </p:cNvGrpSpPr>
          <p:nvPr/>
        </p:nvGrpSpPr>
        <p:grpSpPr bwMode="auto">
          <a:xfrm>
            <a:off x="0" y="0"/>
            <a:ext cx="9144000" cy="546100"/>
            <a:chOff x="0" y="0"/>
            <a:chExt cx="5760" cy="344"/>
          </a:xfrm>
        </p:grpSpPr>
        <p:sp>
          <p:nvSpPr>
            <p:cNvPr id="120837"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effectLst/>
                <a:latin typeface="Times New Roman" pitchFamily="18" charset="0"/>
              </a:endParaRPr>
            </a:p>
          </p:txBody>
        </p:sp>
        <p:sp>
          <p:nvSpPr>
            <p:cNvPr id="120838"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effectLst/>
                <a:latin typeface="Times New Roman" pitchFamily="18" charset="0"/>
              </a:endParaRPr>
            </a:p>
          </p:txBody>
        </p:sp>
        <p:sp>
          <p:nvSpPr>
            <p:cNvPr id="120839"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0"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1"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2"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effectLst/>
              </a:endParaRPr>
            </a:p>
          </p:txBody>
        </p:sp>
        <p:sp>
          <p:nvSpPr>
            <p:cNvPr id="120843"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effectLst/>
                <a:latin typeface="Times New Roman" pitchFamily="18" charset="0"/>
              </a:endParaRPr>
            </a:p>
          </p:txBody>
        </p:sp>
        <p:sp>
          <p:nvSpPr>
            <p:cNvPr id="120844"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sp>
          <p:nvSpPr>
            <p:cNvPr id="120845"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effectLst/>
              </a:endParaRPr>
            </a:p>
          </p:txBody>
        </p:sp>
      </p:grpSp>
      <p:sp>
        <p:nvSpPr>
          <p:cNvPr id="3077" name="Rectangle 14"/>
          <p:cNvSpPr>
            <a:spLocks noGrp="1" noChangeArrowheads="1"/>
          </p:cNvSpPr>
          <p:nvPr>
            <p:ph type="title"/>
          </p:nvPr>
        </p:nvSpPr>
        <p:spPr bwMode="auto">
          <a:xfrm>
            <a:off x="457200" y="457200"/>
            <a:ext cx="8229600" cy="1066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8" name="Rectangle 15"/>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0848"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defRPr>
            </a:lvl1pPr>
          </a:lstStyle>
          <a:p>
            <a:pPr>
              <a:defRPr/>
            </a:pPr>
            <a:fld id="{D602D4F3-A6BA-4CC1-8EA7-6384518EB3C3}" type="datetimeFigureOut">
              <a:rPr lang="en-US"/>
              <a:pPr>
                <a:defRPr/>
              </a:pPr>
              <a:t>4/30/2012</a:t>
            </a:fld>
            <a:endParaRPr lang="en-US"/>
          </a:p>
        </p:txBody>
      </p:sp>
    </p:spTree>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eaLnBrk="0" fontAlgn="base" hangingPunct="0">
        <a:spcBef>
          <a:spcPct val="0"/>
        </a:spcBef>
        <a:spcAft>
          <a:spcPct val="0"/>
        </a:spcAft>
        <a:defRPr sz="4400">
          <a:solidFill>
            <a:schemeClr val="tx1"/>
          </a:solidFill>
          <a:latin typeface="Arial" charset="0"/>
        </a:defRPr>
      </a:lvl6pPr>
      <a:lvl7pPr marL="914400" algn="l" rtl="0" eaLnBrk="0" fontAlgn="base" hangingPunct="0">
        <a:spcBef>
          <a:spcPct val="0"/>
        </a:spcBef>
        <a:spcAft>
          <a:spcPct val="0"/>
        </a:spcAft>
        <a:defRPr sz="4400">
          <a:solidFill>
            <a:schemeClr val="tx1"/>
          </a:solidFill>
          <a:latin typeface="Arial" charset="0"/>
        </a:defRPr>
      </a:lvl7pPr>
      <a:lvl8pPr marL="1371600" algn="l" rtl="0" eaLnBrk="0" fontAlgn="base" hangingPunct="0">
        <a:spcBef>
          <a:spcPct val="0"/>
        </a:spcBef>
        <a:spcAft>
          <a:spcPct val="0"/>
        </a:spcAft>
        <a:defRPr sz="4400">
          <a:solidFill>
            <a:schemeClr val="tx1"/>
          </a:solidFill>
          <a:latin typeface="Arial" charset="0"/>
        </a:defRPr>
      </a:lvl8pPr>
      <a:lvl9pPr marL="1828800" algn="l" rtl="0" eaLnBrk="0" fontAlgn="base" hangingPunct="0">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409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409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Lst>
  <p:hf hdr="0" ftr="0" dt="0"/>
  <p:txStyles>
    <p:titleStyle>
      <a:lvl1pPr algn="l" rtl="0" eaLnBrk="0" fontAlgn="base" hangingPunct="0">
        <a:spcBef>
          <a:spcPct val="0"/>
        </a:spcBef>
        <a:spcAft>
          <a:spcPct val="0"/>
        </a:spcAft>
        <a:defRPr sz="5000" kern="1200">
          <a:solidFill>
            <a:schemeClr val="tx2"/>
          </a:solidFill>
          <a:latin typeface="Arial" charset="0"/>
          <a:ea typeface="+mj-ea"/>
          <a:cs typeface="+mj-cs"/>
        </a:defRPr>
      </a:lvl1pPr>
      <a:lvl2pPr algn="l" rtl="0" eaLnBrk="0" fontAlgn="base" hangingPunct="0">
        <a:spcBef>
          <a:spcPct val="0"/>
        </a:spcBef>
        <a:spcAft>
          <a:spcPct val="0"/>
        </a:spcAft>
        <a:defRPr sz="5000">
          <a:solidFill>
            <a:schemeClr val="tx2"/>
          </a:solidFill>
          <a:latin typeface="Arial" charset="0"/>
        </a:defRPr>
      </a:lvl2pPr>
      <a:lvl3pPr algn="l" rtl="0" eaLnBrk="0" fontAlgn="base" hangingPunct="0">
        <a:spcBef>
          <a:spcPct val="0"/>
        </a:spcBef>
        <a:spcAft>
          <a:spcPct val="0"/>
        </a:spcAft>
        <a:defRPr sz="5000">
          <a:solidFill>
            <a:schemeClr val="tx2"/>
          </a:solidFill>
          <a:latin typeface="Arial" charset="0"/>
        </a:defRPr>
      </a:lvl3pPr>
      <a:lvl4pPr algn="l" rtl="0" eaLnBrk="0" fontAlgn="base" hangingPunct="0">
        <a:spcBef>
          <a:spcPct val="0"/>
        </a:spcBef>
        <a:spcAft>
          <a:spcPct val="0"/>
        </a:spcAft>
        <a:defRPr sz="5000">
          <a:solidFill>
            <a:schemeClr val="tx2"/>
          </a:solidFill>
          <a:latin typeface="Arial" charset="0"/>
        </a:defRPr>
      </a:lvl4pPr>
      <a:lvl5pPr algn="l" rtl="0" eaLnBrk="0" fontAlgn="base" hangingPunct="0">
        <a:spcBef>
          <a:spcPct val="0"/>
        </a:spcBef>
        <a:spcAft>
          <a:spcPct val="0"/>
        </a:spcAft>
        <a:defRPr sz="5000">
          <a:solidFill>
            <a:schemeClr val="tx2"/>
          </a:solidFill>
          <a:latin typeface="Arial" charset="0"/>
        </a:defRPr>
      </a:lvl5pPr>
      <a:lvl6pPr marL="457200" algn="l" rtl="0" eaLnBrk="1" fontAlgn="base" hangingPunct="1">
        <a:spcBef>
          <a:spcPct val="0"/>
        </a:spcBef>
        <a:spcAft>
          <a:spcPct val="0"/>
        </a:spcAft>
        <a:defRPr sz="5000">
          <a:solidFill>
            <a:schemeClr val="tx2"/>
          </a:solidFill>
          <a:latin typeface="Calibri" pitchFamily="34" charset="0"/>
        </a:defRPr>
      </a:lvl6pPr>
      <a:lvl7pPr marL="914400" algn="l" rtl="0" eaLnBrk="1" fontAlgn="base" hangingPunct="1">
        <a:spcBef>
          <a:spcPct val="0"/>
        </a:spcBef>
        <a:spcAft>
          <a:spcPct val="0"/>
        </a:spcAft>
        <a:defRPr sz="5000">
          <a:solidFill>
            <a:schemeClr val="tx2"/>
          </a:solidFill>
          <a:latin typeface="Calibri" pitchFamily="34" charset="0"/>
        </a:defRPr>
      </a:lvl7pPr>
      <a:lvl8pPr marL="1371600" algn="l" rtl="0" eaLnBrk="1" fontAlgn="base" hangingPunct="1">
        <a:spcBef>
          <a:spcPct val="0"/>
        </a:spcBef>
        <a:spcAft>
          <a:spcPct val="0"/>
        </a:spcAft>
        <a:defRPr sz="5000">
          <a:solidFill>
            <a:schemeClr val="tx2"/>
          </a:solidFill>
          <a:latin typeface="Calibri" pitchFamily="34" charset="0"/>
        </a:defRPr>
      </a:lvl8pPr>
      <a:lvl9pPr marL="1828800" algn="l" rtl="0" eaLnBrk="1" fontAlgn="base" hangingPunct="1">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Arial" charset="0"/>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Arial" charset="0"/>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Arial" charset="0"/>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Arial" charset="0"/>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Arial" charset="0"/>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vmlDrawing" Target="../drawings/vmlDrawing2.v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8.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7.xml"/><Relationship Id="rId1" Type="http://schemas.openxmlformats.org/officeDocument/2006/relationships/vmlDrawing" Target="../drawings/vmlDrawing9.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7.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3.xml"/><Relationship Id="rId1" Type="http://schemas.openxmlformats.org/officeDocument/2006/relationships/vmlDrawing" Target="../drawings/vmlDrawing11.v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3.xml"/><Relationship Id="rId1" Type="http://schemas.openxmlformats.org/officeDocument/2006/relationships/vmlDrawing" Target="../drawings/vmlDrawing13.v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3.xml"/><Relationship Id="rId1" Type="http://schemas.openxmlformats.org/officeDocument/2006/relationships/vmlDrawing" Target="../drawings/vmlDrawing14.v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3.xml"/><Relationship Id="rId1" Type="http://schemas.openxmlformats.org/officeDocument/2006/relationships/vmlDrawing" Target="../drawings/vmlDrawing15.vml"/><Relationship Id="rId4" Type="http://schemas.openxmlformats.org/officeDocument/2006/relationships/image" Target="../media/image3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3.xml"/><Relationship Id="rId1" Type="http://schemas.openxmlformats.org/officeDocument/2006/relationships/vmlDrawing" Target="../drawings/vmlDrawing16.v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control" Target="../activeX/activeX1.xml"/><Relationship Id="rId1" Type="http://schemas.openxmlformats.org/officeDocument/2006/relationships/vmlDrawing" Target="../drawings/vmlDrawing17.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533400" y="1371600"/>
            <a:ext cx="7851648" cy="1828800"/>
          </a:xfrm>
        </p:spPr>
        <p:txBody>
          <a:bodyPr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algn="r" eaLnBrk="1" hangingPunct="1">
              <a:defRPr/>
            </a:pPr>
            <a:r>
              <a:rPr lang="en-US" sz="5600" b="1" kern="1200" dirty="0">
                <a:solidFill>
                  <a:schemeClr val="accent3">
                    <a:tint val="90000"/>
                    <a:satMod val="120000"/>
                  </a:schemeClr>
                </a:solidFill>
                <a:effectLst>
                  <a:outerShdw blurRad="38100" dist="25400" dir="5400000" algn="tl" rotWithShape="0">
                    <a:srgbClr val="000000">
                      <a:alpha val="43000"/>
                    </a:srgbClr>
                  </a:outerShdw>
                </a:effectLst>
              </a:rPr>
              <a:t>Lecture 4</a:t>
            </a:r>
          </a:p>
        </p:txBody>
      </p:sp>
      <p:sp>
        <p:nvSpPr>
          <p:cNvPr id="10243" name="Rectangle 3"/>
          <p:cNvSpPr>
            <a:spLocks noGrp="1" noChangeArrowheads="1"/>
          </p:cNvSpPr>
          <p:nvPr>
            <p:ph type="subTitle" idx="4294967295"/>
          </p:nvPr>
        </p:nvSpPr>
        <p:spPr>
          <a:xfrm>
            <a:off x="838200" y="3352800"/>
            <a:ext cx="7854950" cy="1795463"/>
          </a:xfrm>
        </p:spPr>
        <p:txBody>
          <a:bodyPr lIns="0" rIns="18288"/>
          <a:lstStyle/>
          <a:p>
            <a:pPr marL="0" indent="0" algn="r" eaLnBrk="1" hangingPunct="1">
              <a:buFont typeface="Wingdings" pitchFamily="2" charset="2"/>
              <a:buNone/>
            </a:pPr>
            <a:r>
              <a:rPr lang="en-US" smtClean="0">
                <a:solidFill>
                  <a:schemeClr val="bg1"/>
                </a:solidFill>
              </a:rPr>
              <a:t>Inputting Data In Other Ways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Summary of Previous Lecture</a:t>
            </a:r>
          </a:p>
        </p:txBody>
      </p:sp>
      <p:sp>
        <p:nvSpPr>
          <p:cNvPr id="11267" name="Rectangle 3"/>
          <p:cNvSpPr>
            <a:spLocks noGrp="1" noChangeArrowheads="1"/>
          </p:cNvSpPr>
          <p:nvPr>
            <p:ph type="body" idx="1"/>
          </p:nvPr>
        </p:nvSpPr>
        <p:spPr/>
        <p:txBody>
          <a:bodyPr/>
          <a:lstStyle/>
          <a:p>
            <a:r>
              <a:rPr lang="en-US" smtClean="0"/>
              <a:t>In the previous lecture we have seen,</a:t>
            </a:r>
          </a:p>
          <a:p>
            <a:pPr lvl="1"/>
            <a:r>
              <a:rPr lang="en-US" smtClean="0"/>
              <a:t>Input devices and their functions,</a:t>
            </a:r>
          </a:p>
          <a:p>
            <a:pPr lvl="2"/>
            <a:r>
              <a:rPr lang="en-US" smtClean="0"/>
              <a:t>E.g. Keyboard, mouse</a:t>
            </a:r>
          </a:p>
          <a:p>
            <a:pPr lvl="1"/>
            <a:r>
              <a:rPr lang="en-US" smtClean="0"/>
              <a:t>History of Keyboard and a Mouse</a:t>
            </a:r>
          </a:p>
          <a:p>
            <a:pPr lvl="1"/>
            <a:r>
              <a:rPr lang="en-US" smtClean="0"/>
              <a:t>Ergonomic Keyboard</a:t>
            </a:r>
          </a:p>
          <a:p>
            <a:pPr lvl="1"/>
            <a:r>
              <a:rPr lang="en-US" smtClean="0"/>
              <a:t>Stress Management techniques</a:t>
            </a:r>
          </a:p>
          <a:p>
            <a:pPr lvl="1"/>
            <a:r>
              <a:rPr lang="en-US" smtClean="0"/>
              <a:t>Practical concerning windows commands and a Notepad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b="1" smtClean="0"/>
              <a:t>Lecture 4 Overview</a:t>
            </a:r>
            <a:endParaRPr lang="en-US" smtClean="0"/>
          </a:p>
        </p:txBody>
      </p:sp>
      <p:sp>
        <p:nvSpPr>
          <p:cNvPr id="4" name="Rectangle 3"/>
          <p:cNvSpPr txBox="1">
            <a:spLocks noChangeArrowheads="1"/>
          </p:cNvSpPr>
          <p:nvPr/>
        </p:nvSpPr>
        <p:spPr bwMode="auto">
          <a:xfrm>
            <a:off x="457200" y="1676400"/>
            <a:ext cx="8229600" cy="4648200"/>
          </a:xfrm>
          <a:prstGeom prst="rect">
            <a:avLst/>
          </a:prstGeom>
          <a:noFill/>
          <a:ln w="9525">
            <a:noFill/>
            <a:miter lim="800000"/>
            <a:headEnd/>
            <a:tailEnd/>
          </a:ln>
        </p:spPr>
        <p:txBody>
          <a:bodyPr/>
          <a:lstStyle/>
          <a:p>
            <a:pPr marL="342900" indent="-342900" eaLnBrk="0" hangingPunct="0">
              <a:lnSpc>
                <a:spcPct val="90000"/>
              </a:lnSpc>
              <a:spcBef>
                <a:spcPct val="20000"/>
              </a:spcBef>
              <a:buClr>
                <a:schemeClr val="bg2"/>
              </a:buClr>
              <a:buSzPct val="75000"/>
              <a:buFont typeface="Wingdings" pitchFamily="2" charset="2"/>
              <a:buChar char="n"/>
              <a:defRPr/>
            </a:pPr>
            <a:r>
              <a:rPr lang="en-US" sz="2800" kern="0" dirty="0">
                <a:effectLst/>
                <a:latin typeface="+mn-lt"/>
              </a:rPr>
              <a:t>Today’s topics are,</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Reasons why some computer users prefer alternative methods of input over a standard keyboard or mouse.</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Input data by touch</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Game controllers</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Input data by light</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Other input types, e.g. audio, video etc.</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When to use which input device?</a:t>
            </a:r>
          </a:p>
          <a:p>
            <a:pPr marL="742950" lvl="1" indent="-285750" eaLnBrk="0" hangingPunct="0">
              <a:lnSpc>
                <a:spcPct val="90000"/>
              </a:lnSpc>
              <a:spcBef>
                <a:spcPct val="20000"/>
              </a:spcBef>
              <a:buClr>
                <a:schemeClr val="accent2"/>
              </a:buClr>
              <a:buSzPct val="80000"/>
              <a:buFont typeface="Wingdings" pitchFamily="2" charset="2"/>
              <a:buChar char="¨"/>
              <a:defRPr/>
            </a:pPr>
            <a:r>
              <a:rPr lang="en-US" sz="2400" kern="0" dirty="0">
                <a:effectLst/>
                <a:latin typeface="+mn-lt"/>
              </a:rPr>
              <a:t>Practical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Introduction</a:t>
            </a:r>
          </a:p>
        </p:txBody>
      </p:sp>
      <p:sp>
        <p:nvSpPr>
          <p:cNvPr id="13315" name="Rectangle 3"/>
          <p:cNvSpPr>
            <a:spLocks noGrp="1" noChangeArrowheads="1"/>
          </p:cNvSpPr>
          <p:nvPr>
            <p:ph type="body" idx="1"/>
          </p:nvPr>
        </p:nvSpPr>
        <p:spPr/>
        <p:txBody>
          <a:bodyPr/>
          <a:lstStyle/>
          <a:p>
            <a:r>
              <a:rPr lang="en-GB" smtClean="0"/>
              <a:t>There are a huge range of input devices on the market</a:t>
            </a:r>
            <a:r>
              <a:rPr lang="en-US" smtClean="0"/>
              <a:t> </a:t>
            </a:r>
          </a:p>
          <a:p>
            <a:r>
              <a:rPr lang="en-GB" smtClean="0"/>
              <a:t>These fall into two main groups</a:t>
            </a:r>
            <a:r>
              <a:rPr lang="en-US" smtClean="0"/>
              <a:t> </a:t>
            </a:r>
          </a:p>
          <a:p>
            <a:pPr lvl="1"/>
            <a:r>
              <a:rPr lang="en-US" smtClean="0"/>
              <a:t>Manual Input and</a:t>
            </a:r>
          </a:p>
          <a:p>
            <a:pPr lvl="1"/>
            <a:r>
              <a:rPr lang="en-US" smtClean="0"/>
              <a:t>Automatic data capture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Introduction</a:t>
            </a:r>
          </a:p>
        </p:txBody>
      </p:sp>
      <p:sp>
        <p:nvSpPr>
          <p:cNvPr id="14339" name="Rectangle 3"/>
          <p:cNvSpPr>
            <a:spLocks noGrp="1" noChangeArrowheads="1"/>
          </p:cNvSpPr>
          <p:nvPr>
            <p:ph type="body" idx="1"/>
          </p:nvPr>
        </p:nvSpPr>
        <p:spPr/>
        <p:txBody>
          <a:bodyPr/>
          <a:lstStyle/>
          <a:p>
            <a:pPr>
              <a:lnSpc>
                <a:spcPct val="90000"/>
              </a:lnSpc>
            </a:pPr>
            <a:r>
              <a:rPr lang="en-GB" b="1" smtClean="0"/>
              <a:t>Manual Input</a:t>
            </a:r>
            <a:r>
              <a:rPr lang="en-GB" smtClean="0"/>
              <a:t> include devices such as the keyboard and mouse, where the user has to put the data in by hand.</a:t>
            </a:r>
          </a:p>
          <a:p>
            <a:pPr algn="just">
              <a:lnSpc>
                <a:spcPct val="90000"/>
              </a:lnSpc>
            </a:pPr>
            <a:r>
              <a:rPr lang="en-GB" b="1" smtClean="0"/>
              <a:t>Automatic Data Capture</a:t>
            </a:r>
            <a:r>
              <a:rPr lang="en-GB" smtClean="0"/>
              <a:t> devices collect the data automatically and feed it straight into a computer. </a:t>
            </a:r>
          </a:p>
          <a:p>
            <a:pPr lvl="1" algn="just">
              <a:lnSpc>
                <a:spcPct val="90000"/>
              </a:lnSpc>
            </a:pPr>
            <a:r>
              <a:rPr lang="en-GB" smtClean="0"/>
              <a:t>Some of them are operated by people, like bar-code scanners, but some devices just collect data, such as web cams and data loggers.</a:t>
            </a: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z="4000" smtClean="0"/>
              <a:t>Benefits of entering data in other ways</a:t>
            </a:r>
          </a:p>
        </p:txBody>
      </p:sp>
      <p:sp>
        <p:nvSpPr>
          <p:cNvPr id="15363" name="Rectangle 3"/>
          <p:cNvSpPr>
            <a:spLocks noGrp="1" noChangeArrowheads="1"/>
          </p:cNvSpPr>
          <p:nvPr>
            <p:ph type="body" idx="1"/>
          </p:nvPr>
        </p:nvSpPr>
        <p:spPr/>
        <p:txBody>
          <a:bodyPr/>
          <a:lstStyle/>
          <a:p>
            <a:pPr>
              <a:lnSpc>
                <a:spcPct val="90000"/>
              </a:lnSpc>
            </a:pPr>
            <a:r>
              <a:rPr lang="en-GB" smtClean="0"/>
              <a:t>Automatic data capture tends to </a:t>
            </a:r>
            <a:r>
              <a:rPr lang="en-GB" b="1" smtClean="0"/>
              <a:t>cut down on errors</a:t>
            </a:r>
            <a:r>
              <a:rPr lang="en-GB" smtClean="0"/>
              <a:t> compared to manual data entry.</a:t>
            </a:r>
          </a:p>
          <a:p>
            <a:pPr algn="just">
              <a:lnSpc>
                <a:spcPct val="90000"/>
              </a:lnSpc>
            </a:pPr>
            <a:r>
              <a:rPr lang="en-GB" smtClean="0"/>
              <a:t>It is usually </a:t>
            </a:r>
            <a:r>
              <a:rPr lang="en-GB" b="1" smtClean="0"/>
              <a:t>quicker</a:t>
            </a:r>
            <a:r>
              <a:rPr lang="en-GB" smtClean="0"/>
              <a:t> too – imagine how long the supermarket queue would be if every number on the bar-code had to be typed by hand</a:t>
            </a:r>
            <a:r>
              <a:rPr lang="en-US" smtClean="0"/>
              <a:t>.</a:t>
            </a:r>
          </a:p>
          <a:p>
            <a:pPr algn="just">
              <a:lnSpc>
                <a:spcPct val="90000"/>
              </a:lnSpc>
            </a:pPr>
            <a:r>
              <a:rPr lang="en-GB" smtClean="0"/>
              <a:t>However, they tend to be more </a:t>
            </a:r>
            <a:r>
              <a:rPr lang="en-GB" b="1" smtClean="0"/>
              <a:t>expensive</a:t>
            </a:r>
            <a:r>
              <a:rPr lang="en-GB" smtClean="0"/>
              <a:t>, and so are usually used when there is a lot of data to capture.</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When to chose which device?</a:t>
            </a:r>
          </a:p>
        </p:txBody>
      </p:sp>
      <p:sp>
        <p:nvSpPr>
          <p:cNvPr id="16387" name="Rectangle 3"/>
          <p:cNvSpPr>
            <a:spLocks noGrp="1" noChangeArrowheads="1"/>
          </p:cNvSpPr>
          <p:nvPr>
            <p:ph type="body" idx="1"/>
          </p:nvPr>
        </p:nvSpPr>
        <p:spPr/>
        <p:txBody>
          <a:bodyPr/>
          <a:lstStyle/>
          <a:p>
            <a:r>
              <a:rPr lang="en-US" smtClean="0"/>
              <a:t>Sometime the decision to choose input device is optional, sometimes it becomes mandatory.</a:t>
            </a:r>
          </a:p>
          <a:p>
            <a:pPr lvl="1"/>
            <a:r>
              <a:rPr lang="en-US" smtClean="0"/>
              <a:t>For example in a dusty factory, decision to choose decision to choose a standard keyboard and a mouse can be damaged if it becomes clogged with dirt.</a:t>
            </a:r>
          </a:p>
          <a:p>
            <a:pPr lvl="1"/>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mtClean="0"/>
              <a:t>Input data by Touch</a:t>
            </a:r>
          </a:p>
        </p:txBody>
      </p:sp>
      <p:sp>
        <p:nvSpPr>
          <p:cNvPr id="17411" name="Rectangle 3"/>
          <p:cNvSpPr>
            <a:spLocks noGrp="1" noChangeArrowheads="1"/>
          </p:cNvSpPr>
          <p:nvPr>
            <p:ph type="body" idx="1"/>
          </p:nvPr>
        </p:nvSpPr>
        <p:spPr/>
        <p:txBody>
          <a:bodyPr/>
          <a:lstStyle/>
          <a:p>
            <a:r>
              <a:rPr lang="en-US" smtClean="0"/>
              <a:t>Various devices exists in this category.</a:t>
            </a:r>
          </a:p>
          <a:p>
            <a:pPr lvl="1"/>
            <a:r>
              <a:rPr lang="en-US" smtClean="0"/>
              <a:t>Light Pen</a:t>
            </a:r>
          </a:p>
          <a:p>
            <a:pPr lvl="1"/>
            <a:r>
              <a:rPr lang="en-US" smtClean="0"/>
              <a:t>Touch screens</a:t>
            </a:r>
          </a:p>
          <a:p>
            <a:pPr lvl="1"/>
            <a:r>
              <a:rPr lang="en-US" smtClean="0"/>
              <a:t>Trackballs</a:t>
            </a:r>
          </a:p>
          <a:p>
            <a:pPr lvl="1"/>
            <a:r>
              <a:rPr lang="en-US" smtClean="0"/>
              <a:t>Keyboards</a:t>
            </a:r>
          </a:p>
          <a:p>
            <a:pPr lvl="1"/>
            <a:r>
              <a:rPr lang="en-US" smtClean="0"/>
              <a:t>Graphics tablets</a:t>
            </a:r>
          </a:p>
          <a:p>
            <a:pPr lvl="1"/>
            <a:r>
              <a:rPr lang="en-US" smtClean="0"/>
              <a:t>Game controllers</a:t>
            </a:r>
          </a:p>
          <a:p>
            <a:pPr lvl="1"/>
            <a:r>
              <a:rPr lang="en-US" smtClean="0"/>
              <a:t>Concept keyboards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Light Pen</a:t>
            </a:r>
          </a:p>
        </p:txBody>
      </p:sp>
      <p:sp>
        <p:nvSpPr>
          <p:cNvPr id="18435" name="Rectangle 3"/>
          <p:cNvSpPr>
            <a:spLocks noGrp="1" noChangeArrowheads="1"/>
          </p:cNvSpPr>
          <p:nvPr>
            <p:ph type="body" idx="1"/>
          </p:nvPr>
        </p:nvSpPr>
        <p:spPr/>
        <p:txBody>
          <a:bodyPr/>
          <a:lstStyle/>
          <a:p>
            <a:pPr algn="just">
              <a:lnSpc>
                <a:spcPct val="80000"/>
              </a:lnSpc>
            </a:pPr>
            <a:r>
              <a:rPr lang="en-US" sz="2400" smtClean="0"/>
              <a:t>Users may use Tablet PC Input Panel to enter text and use the tablet pen to point. </a:t>
            </a:r>
          </a:p>
          <a:p>
            <a:pPr algn="just">
              <a:lnSpc>
                <a:spcPct val="80000"/>
              </a:lnSpc>
            </a:pPr>
            <a:r>
              <a:rPr lang="en-US" sz="2400" smtClean="0"/>
              <a:t>A tablet light pen is a computer input device in the form of a light-sensitive wand used in conjunction with the computer's CRT monitor. </a:t>
            </a:r>
          </a:p>
          <a:p>
            <a:pPr algn="just">
              <a:lnSpc>
                <a:spcPct val="80000"/>
              </a:lnSpc>
            </a:pPr>
            <a:r>
              <a:rPr lang="en-US" sz="2400" smtClean="0"/>
              <a:t>It allows the user to point to displayed objects, or draw on the screen, with greater positional accuracy. </a:t>
            </a:r>
          </a:p>
          <a:p>
            <a:pPr algn="just">
              <a:lnSpc>
                <a:spcPct val="80000"/>
              </a:lnSpc>
            </a:pPr>
            <a:r>
              <a:rPr lang="en-US" sz="2400" smtClean="0"/>
              <a:t>A light pen can work with any CRT-based monitor, but not with LCD screens, projectors or other display devices. </a:t>
            </a:r>
          </a:p>
        </p:txBody>
      </p:sp>
      <p:pic>
        <p:nvPicPr>
          <p:cNvPr id="18436" name="Picture 5" descr="D:\My Documents\!books\norton im\chapter 3\pen.tif"/>
          <p:cNvPicPr>
            <a:picLocks noChangeAspect="1" noChangeArrowheads="1"/>
          </p:cNvPicPr>
          <p:nvPr/>
        </p:nvPicPr>
        <p:blipFill>
          <a:blip r:embed="rId3"/>
          <a:srcRect/>
          <a:stretch>
            <a:fillRect/>
          </a:stretch>
        </p:blipFill>
        <p:spPr bwMode="auto">
          <a:xfrm>
            <a:off x="5943600" y="4572000"/>
            <a:ext cx="3200400"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p:cNvPicPr>
            <a:picLocks noChangeAspect="1" noChangeArrowheads="1"/>
          </p:cNvPicPr>
          <p:nvPr/>
        </p:nvPicPr>
        <p:blipFill>
          <a:blip r:embed="rId3"/>
          <a:srcRect/>
          <a:stretch>
            <a:fillRect/>
          </a:stretch>
        </p:blipFill>
        <p:spPr bwMode="auto">
          <a:xfrm>
            <a:off x="0" y="-36513"/>
            <a:ext cx="7005638" cy="6894513"/>
          </a:xfrm>
          <a:prstGeom prst="rect">
            <a:avLst/>
          </a:prstGeom>
          <a:noFill/>
          <a:ln w="9525">
            <a:noFill/>
            <a:miter lim="800000"/>
            <a:headEnd/>
            <a:tailEnd/>
          </a:ln>
        </p:spPr>
      </p:pic>
      <p:pic>
        <p:nvPicPr>
          <p:cNvPr id="19459" name="Picture 7"/>
          <p:cNvPicPr>
            <a:picLocks noChangeAspect="1" noChangeArrowheads="1"/>
          </p:cNvPicPr>
          <p:nvPr/>
        </p:nvPicPr>
        <p:blipFill>
          <a:blip r:embed="rId4"/>
          <a:srcRect/>
          <a:stretch>
            <a:fillRect/>
          </a:stretch>
        </p:blipFill>
        <p:spPr bwMode="auto">
          <a:xfrm>
            <a:off x="6934200" y="0"/>
            <a:ext cx="22098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Light Pen</a:t>
            </a:r>
          </a:p>
        </p:txBody>
      </p:sp>
      <p:sp>
        <p:nvSpPr>
          <p:cNvPr id="20483" name="Rectangle 3"/>
          <p:cNvSpPr>
            <a:spLocks noGrp="1" noChangeArrowheads="1"/>
          </p:cNvSpPr>
          <p:nvPr>
            <p:ph type="body" idx="1"/>
          </p:nvPr>
        </p:nvSpPr>
        <p:spPr/>
        <p:txBody>
          <a:bodyPr/>
          <a:lstStyle/>
          <a:p>
            <a:pPr>
              <a:lnSpc>
                <a:spcPct val="90000"/>
              </a:lnSpc>
            </a:pPr>
            <a:r>
              <a:rPr lang="en-US" sz="2800" smtClean="0"/>
              <a:t>The first light pen was created around 1952 as part of the </a:t>
            </a:r>
            <a:r>
              <a:rPr lang="en-US" sz="2800" b="1" smtClean="0"/>
              <a:t>Whirlwind</a:t>
            </a:r>
            <a:r>
              <a:rPr lang="en-US" sz="2800" smtClean="0"/>
              <a:t> project at </a:t>
            </a:r>
            <a:r>
              <a:rPr lang="en-US" sz="2800" b="1" smtClean="0"/>
              <a:t>MIT</a:t>
            </a:r>
            <a:r>
              <a:rPr lang="en-US" sz="2800" smtClean="0"/>
              <a:t>.</a:t>
            </a:r>
          </a:p>
          <a:p>
            <a:pPr>
              <a:lnSpc>
                <a:spcPct val="90000"/>
              </a:lnSpc>
            </a:pPr>
            <a:endParaRPr lang="en-US" sz="2800" smtClean="0"/>
          </a:p>
          <a:p>
            <a:pPr>
              <a:lnSpc>
                <a:spcPct val="90000"/>
              </a:lnSpc>
            </a:pPr>
            <a:r>
              <a:rPr lang="en-US" sz="2800" smtClean="0"/>
              <a:t>The light pen became moderately popular during the early 1980s. </a:t>
            </a:r>
          </a:p>
          <a:p>
            <a:pPr>
              <a:lnSpc>
                <a:spcPct val="90000"/>
              </a:lnSpc>
            </a:pPr>
            <a:endParaRPr lang="en-US" sz="2800" smtClean="0"/>
          </a:p>
          <a:p>
            <a:pPr algn="just">
              <a:lnSpc>
                <a:spcPct val="90000"/>
              </a:lnSpc>
            </a:pPr>
            <a:r>
              <a:rPr lang="en-US" sz="2800" smtClean="0"/>
              <a:t>However, due to the fact that the user was required to hold his or her arm in front of the screen for long periods of time, the light pen fell out of use as a general purpose input device </a:t>
            </a:r>
          </a:p>
          <a:p>
            <a:pPr>
              <a:lnSpc>
                <a:spcPct val="90000"/>
              </a:lnSpc>
            </a:pPr>
            <a:endParaRPr lang="en-US"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smtClean="0"/>
              <a:t>Pointing the Objects</a:t>
            </a:r>
          </a:p>
        </p:txBody>
      </p:sp>
      <p:sp>
        <p:nvSpPr>
          <p:cNvPr id="21507" name="Rectangle 3"/>
          <p:cNvSpPr>
            <a:spLocks noGrp="1" noChangeArrowheads="1"/>
          </p:cNvSpPr>
          <p:nvPr>
            <p:ph type="body" idx="1"/>
          </p:nvPr>
        </p:nvSpPr>
        <p:spPr/>
        <p:txBody>
          <a:bodyPr/>
          <a:lstStyle/>
          <a:p>
            <a:pPr>
              <a:lnSpc>
                <a:spcPct val="80000"/>
              </a:lnSpc>
            </a:pPr>
            <a:r>
              <a:rPr lang="en-US" sz="2800" smtClean="0"/>
              <a:t>Pointing with a tablet pen and pointing with a mouse are different. </a:t>
            </a:r>
          </a:p>
          <a:p>
            <a:pPr>
              <a:lnSpc>
                <a:spcPct val="80000"/>
              </a:lnSpc>
            </a:pPr>
            <a:r>
              <a:rPr lang="en-US" sz="2800" smtClean="0"/>
              <a:t>Pointing with a tablet pen is normally more difficult. </a:t>
            </a:r>
          </a:p>
          <a:p>
            <a:pPr algn="just">
              <a:lnSpc>
                <a:spcPct val="80000"/>
              </a:lnSpc>
            </a:pPr>
            <a:r>
              <a:rPr lang="en-US" sz="2800" smtClean="0"/>
              <a:t>Clicking a mouse is a purely vertical movement that is made with one finger. </a:t>
            </a:r>
          </a:p>
          <a:p>
            <a:pPr algn="just">
              <a:lnSpc>
                <a:spcPct val="80000"/>
              </a:lnSpc>
            </a:pPr>
            <a:r>
              <a:rPr lang="en-US" sz="2800" smtClean="0"/>
              <a:t>With the tablet pen, the user points and taps by using the same arm, wrist, hand, and finger muscles. </a:t>
            </a:r>
          </a:p>
          <a:p>
            <a:pPr lvl="1" algn="just">
              <a:lnSpc>
                <a:spcPct val="80000"/>
              </a:lnSpc>
            </a:pPr>
            <a:r>
              <a:rPr lang="en-US" smtClean="0"/>
              <a:t>Tapping and hovering require precise muscle movements, which may be hard for new users of Tablet PC.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mtClean="0"/>
              <a:t>Pointing with Light Pen</a:t>
            </a:r>
          </a:p>
        </p:txBody>
      </p:sp>
      <p:sp>
        <p:nvSpPr>
          <p:cNvPr id="22531" name="Rectangle 4"/>
          <p:cNvSpPr>
            <a:spLocks noGrp="1" noChangeArrowheads="1"/>
          </p:cNvSpPr>
          <p:nvPr>
            <p:ph type="body" idx="1"/>
          </p:nvPr>
        </p:nvSpPr>
        <p:spPr/>
        <p:txBody>
          <a:bodyPr/>
          <a:lstStyle/>
          <a:p>
            <a:pPr algn="just">
              <a:lnSpc>
                <a:spcPct val="90000"/>
              </a:lnSpc>
            </a:pPr>
            <a:r>
              <a:rPr lang="en-US" smtClean="0"/>
              <a:t>When users hold a tablet pen, their hand may obscure menus, objects, or cursors.</a:t>
            </a:r>
          </a:p>
          <a:p>
            <a:pPr algn="just">
              <a:lnSpc>
                <a:spcPct val="90000"/>
              </a:lnSpc>
            </a:pPr>
            <a:r>
              <a:rPr lang="en-US" smtClean="0"/>
              <a:t> When considering tablet pen interaction, it is important to understand where users might rest their hand. </a:t>
            </a:r>
          </a:p>
          <a:p>
            <a:pPr lvl="1" algn="just">
              <a:lnSpc>
                <a:spcPct val="90000"/>
              </a:lnSpc>
            </a:pPr>
            <a:r>
              <a:rPr lang="en-US" smtClean="0"/>
              <a:t>Because of their ergonomic posture, users generally rest their hand in the lower half of the screen. Thus, any object or user interface (UI) that appears below the users hand may be partially obscured and hard to view.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p:cNvPicPr>
            <a:picLocks noChangeAspect="1" noChangeArrowheads="1"/>
          </p:cNvPicPr>
          <p:nvPr/>
        </p:nvPicPr>
        <p:blipFill>
          <a:blip r:embed="rId3"/>
          <a:srcRect/>
          <a:stretch>
            <a:fillRect/>
          </a:stretch>
        </p:blipFill>
        <p:spPr bwMode="auto">
          <a:xfrm>
            <a:off x="0" y="0"/>
            <a:ext cx="9753600" cy="6867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mtClean="0"/>
              <a:t>Touch Sensing</a:t>
            </a:r>
          </a:p>
        </p:txBody>
      </p:sp>
      <p:sp>
        <p:nvSpPr>
          <p:cNvPr id="24579" name="Rectangle 3"/>
          <p:cNvSpPr>
            <a:spLocks noGrp="1" noChangeArrowheads="1"/>
          </p:cNvSpPr>
          <p:nvPr>
            <p:ph type="body" idx="1"/>
          </p:nvPr>
        </p:nvSpPr>
        <p:spPr/>
        <p:txBody>
          <a:bodyPr/>
          <a:lstStyle/>
          <a:p>
            <a:pPr>
              <a:lnSpc>
                <a:spcPct val="90000"/>
              </a:lnSpc>
            </a:pPr>
            <a:r>
              <a:rPr lang="en-US" smtClean="0"/>
              <a:t>It is the input modality for sensing contact of the bare hand or fingers, used in Touch pads, touch screens, touch tablets etc.</a:t>
            </a:r>
          </a:p>
          <a:p>
            <a:pPr algn="just">
              <a:lnSpc>
                <a:spcPct val="90000"/>
              </a:lnSpc>
            </a:pPr>
            <a:r>
              <a:rPr lang="en-US" smtClean="0"/>
              <a:t>It has main attributes. </a:t>
            </a:r>
          </a:p>
          <a:p>
            <a:pPr lvl="1" algn="just">
              <a:lnSpc>
                <a:spcPct val="90000"/>
              </a:lnSpc>
            </a:pPr>
            <a:r>
              <a:rPr lang="en-US" smtClean="0"/>
              <a:t>First, it enables one to interact directly with what is displayed, rather than indirectly with a pointer controlled by a mouse or touchpad. </a:t>
            </a:r>
          </a:p>
          <a:p>
            <a:pPr lvl="1" algn="just">
              <a:lnSpc>
                <a:spcPct val="90000"/>
              </a:lnSpc>
            </a:pPr>
            <a:r>
              <a:rPr lang="en-US" smtClean="0"/>
              <a:t>Secondly, it lets one do so without requiring any intermediate device that would need to be held in the hand.</a:t>
            </a:r>
            <a:endParaRPr lang="en-US" sz="32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smtClean="0"/>
              <a:t>Tablet PC’s/Touch Tablets</a:t>
            </a:r>
          </a:p>
        </p:txBody>
      </p:sp>
      <p:sp>
        <p:nvSpPr>
          <p:cNvPr id="25603" name="Rectangle 3"/>
          <p:cNvSpPr>
            <a:spLocks noGrp="1" noChangeArrowheads="1"/>
          </p:cNvSpPr>
          <p:nvPr>
            <p:ph type="body" idx="1"/>
          </p:nvPr>
        </p:nvSpPr>
        <p:spPr/>
        <p:txBody>
          <a:bodyPr/>
          <a:lstStyle/>
          <a:p>
            <a:pPr algn="just"/>
            <a:r>
              <a:rPr lang="en-US" smtClean="0"/>
              <a:t>A </a:t>
            </a:r>
            <a:r>
              <a:rPr lang="en-US" b="1" smtClean="0"/>
              <a:t>tablet computer</a:t>
            </a:r>
            <a:r>
              <a:rPr lang="en-US" smtClean="0"/>
              <a:t>, or a </a:t>
            </a:r>
            <a:r>
              <a:rPr lang="en-US" b="1" smtClean="0"/>
              <a:t>tablet</a:t>
            </a:r>
            <a:r>
              <a:rPr lang="en-US" smtClean="0"/>
              <a:t>, is a mobile computer, larger than a mobile phone or personal digital assistant.</a:t>
            </a:r>
          </a:p>
          <a:p>
            <a:pPr algn="just"/>
            <a:endParaRPr lang="en-US" smtClean="0"/>
          </a:p>
          <a:p>
            <a:pPr algn="just"/>
            <a:r>
              <a:rPr lang="en-US" smtClean="0"/>
              <a:t>It is integrated into a flat touch screen and primarily operated by touching the screen rather than using a physical keyboard.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t>Tablets</a:t>
            </a:r>
          </a:p>
        </p:txBody>
      </p:sp>
      <p:sp>
        <p:nvSpPr>
          <p:cNvPr id="26627" name="Rectangle 3"/>
          <p:cNvSpPr>
            <a:spLocks noGrp="1" noChangeArrowheads="1"/>
          </p:cNvSpPr>
          <p:nvPr>
            <p:ph type="body" idx="1"/>
          </p:nvPr>
        </p:nvSpPr>
        <p:spPr/>
        <p:txBody>
          <a:bodyPr/>
          <a:lstStyle/>
          <a:p>
            <a:r>
              <a:rPr lang="en-US" smtClean="0"/>
              <a:t>It often uses an onscreen virtual keyboard, a passive stylus pen, or a digital pen.</a:t>
            </a:r>
          </a:p>
          <a:p>
            <a:endParaRPr lang="en-US" smtClean="0"/>
          </a:p>
        </p:txBody>
      </p:sp>
      <p:pic>
        <p:nvPicPr>
          <p:cNvPr id="26628" name="Picture 4"/>
          <p:cNvPicPr>
            <a:picLocks noChangeAspect="1" noChangeArrowheads="1"/>
          </p:cNvPicPr>
          <p:nvPr/>
        </p:nvPicPr>
        <p:blipFill>
          <a:blip r:embed="rId2"/>
          <a:srcRect r="2985"/>
          <a:stretch>
            <a:fillRect/>
          </a:stretch>
        </p:blipFill>
        <p:spPr bwMode="auto">
          <a:xfrm>
            <a:off x="1905000" y="2743200"/>
            <a:ext cx="4953000" cy="380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smtClean="0"/>
              <a:t>Advantages of Touch Sensing</a:t>
            </a:r>
          </a:p>
        </p:txBody>
      </p:sp>
      <p:sp>
        <p:nvSpPr>
          <p:cNvPr id="27651" name="Rectangle 3"/>
          <p:cNvSpPr>
            <a:spLocks noGrp="1" noChangeArrowheads="1"/>
          </p:cNvSpPr>
          <p:nvPr>
            <p:ph type="body" idx="1"/>
          </p:nvPr>
        </p:nvSpPr>
        <p:spPr/>
        <p:txBody>
          <a:bodyPr/>
          <a:lstStyle/>
          <a:p>
            <a:pPr algn="just"/>
            <a:r>
              <a:rPr lang="en-GB" smtClean="0"/>
              <a:t>Easy to use - intuitive, don't need much training </a:t>
            </a:r>
            <a:endParaRPr lang="en-US" smtClean="0"/>
          </a:p>
          <a:p>
            <a:r>
              <a:rPr lang="en-GB" smtClean="0"/>
              <a:t>No extra peripherals such as a mouse are needed </a:t>
            </a:r>
            <a:endParaRPr lang="en-US" smtClean="0"/>
          </a:p>
          <a:p>
            <a:pPr algn="just"/>
            <a:r>
              <a:rPr lang="en-GB" smtClean="0"/>
              <a:t>Software can alter the screen while it is being used, making it more flexible than a concept keyboard which has a permanent overlay. </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sz="4000" smtClean="0"/>
              <a:t>Disadvantages of Touch Sensing</a:t>
            </a:r>
          </a:p>
        </p:txBody>
      </p:sp>
      <p:sp>
        <p:nvSpPr>
          <p:cNvPr id="28675" name="Rectangle 3"/>
          <p:cNvSpPr>
            <a:spLocks noGrp="1" noChangeArrowheads="1"/>
          </p:cNvSpPr>
          <p:nvPr>
            <p:ph type="body" idx="1"/>
          </p:nvPr>
        </p:nvSpPr>
        <p:spPr/>
        <p:txBody>
          <a:bodyPr/>
          <a:lstStyle/>
          <a:p>
            <a:pPr algn="just">
              <a:lnSpc>
                <a:spcPct val="90000"/>
              </a:lnSpc>
            </a:pPr>
            <a:r>
              <a:rPr lang="en-GB" smtClean="0"/>
              <a:t>Not suitable for inputting large amounts of data </a:t>
            </a:r>
            <a:endParaRPr lang="en-US" smtClean="0"/>
          </a:p>
          <a:p>
            <a:pPr algn="just">
              <a:lnSpc>
                <a:spcPct val="90000"/>
              </a:lnSpc>
            </a:pPr>
            <a:r>
              <a:rPr lang="en-GB" smtClean="0"/>
              <a:t>Not very accurate - selecting detailed objects can be difficult with fingers </a:t>
            </a:r>
            <a:endParaRPr lang="en-US" smtClean="0"/>
          </a:p>
          <a:p>
            <a:pPr algn="just">
              <a:lnSpc>
                <a:spcPct val="90000"/>
              </a:lnSpc>
            </a:pPr>
            <a:r>
              <a:rPr lang="en-GB" smtClean="0"/>
              <a:t>Tiring to use for long periods </a:t>
            </a:r>
            <a:endParaRPr lang="en-US" smtClean="0"/>
          </a:p>
          <a:p>
            <a:pPr algn="just">
              <a:lnSpc>
                <a:spcPct val="90000"/>
              </a:lnSpc>
            </a:pPr>
            <a:r>
              <a:rPr lang="en-GB" smtClean="0"/>
              <a:t>More expensive than alternatives such as a mouse </a:t>
            </a:r>
            <a:endParaRPr lang="en-US" smtClean="0"/>
          </a:p>
          <a:p>
            <a:pPr algn="just">
              <a:lnSpc>
                <a:spcPct val="90000"/>
              </a:lnSpc>
            </a:pPr>
            <a:r>
              <a:rPr lang="en-GB" smtClean="0"/>
              <a:t>Not robust - can soon become faulty if misused. </a:t>
            </a: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Game Controller</a:t>
            </a:r>
          </a:p>
        </p:txBody>
      </p:sp>
      <p:sp>
        <p:nvSpPr>
          <p:cNvPr id="29699" name="Rectangle 3"/>
          <p:cNvSpPr>
            <a:spLocks noGrp="1" noChangeArrowheads="1"/>
          </p:cNvSpPr>
          <p:nvPr>
            <p:ph type="body" idx="1"/>
          </p:nvPr>
        </p:nvSpPr>
        <p:spPr/>
        <p:txBody>
          <a:bodyPr/>
          <a:lstStyle/>
          <a:p>
            <a:pPr algn="just">
              <a:lnSpc>
                <a:spcPct val="90000"/>
              </a:lnSpc>
            </a:pPr>
            <a:r>
              <a:rPr lang="en-US" sz="2800" smtClean="0"/>
              <a:t>A </a:t>
            </a:r>
            <a:r>
              <a:rPr lang="en-US" sz="2800" b="1" smtClean="0"/>
              <a:t>game controller</a:t>
            </a:r>
            <a:r>
              <a:rPr lang="en-US" sz="2800" smtClean="0"/>
              <a:t> is a device used with games or entertainment systems to provide input to a video game, typically to control an object or character in the game. </a:t>
            </a:r>
          </a:p>
          <a:p>
            <a:pPr algn="just">
              <a:lnSpc>
                <a:spcPct val="90000"/>
              </a:lnSpc>
            </a:pPr>
            <a:r>
              <a:rPr lang="en-US" sz="2800" smtClean="0"/>
              <a:t>A controller is usually connected to a game console or computer by means of a wire or cord, although wireless controllers are also widespread. </a:t>
            </a:r>
          </a:p>
          <a:p>
            <a:pPr algn="just">
              <a:lnSpc>
                <a:spcPct val="90000"/>
              </a:lnSpc>
            </a:pPr>
            <a:r>
              <a:rPr lang="en-US" sz="2800" smtClean="0"/>
              <a:t>Input devices that have been classified as game controllers include keyboards, mice, game pads, joysticks, etc.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Types of Game Controllers</a:t>
            </a:r>
          </a:p>
        </p:txBody>
      </p:sp>
      <p:sp>
        <p:nvSpPr>
          <p:cNvPr id="30723" name="Rectangle 3"/>
          <p:cNvSpPr>
            <a:spLocks noGrp="1" noChangeArrowheads="1"/>
          </p:cNvSpPr>
          <p:nvPr>
            <p:ph type="body" idx="1"/>
          </p:nvPr>
        </p:nvSpPr>
        <p:spPr/>
        <p:txBody>
          <a:bodyPr/>
          <a:lstStyle/>
          <a:p>
            <a:pPr>
              <a:buFont typeface="Wingdings" pitchFamily="2" charset="2"/>
              <a:buNone/>
            </a:pPr>
            <a:r>
              <a:rPr lang="en-US" smtClean="0"/>
              <a:t>List of Few available game controllers are</a:t>
            </a:r>
          </a:p>
          <a:p>
            <a:r>
              <a:rPr lang="en-US" smtClean="0"/>
              <a:t>Gamepad</a:t>
            </a:r>
          </a:p>
          <a:p>
            <a:r>
              <a:rPr lang="en-US" smtClean="0"/>
              <a:t>Paddle</a:t>
            </a:r>
          </a:p>
          <a:p>
            <a:r>
              <a:rPr lang="en-US" smtClean="0"/>
              <a:t>Joystick</a:t>
            </a:r>
          </a:p>
          <a:p>
            <a:r>
              <a:rPr lang="en-US" smtClean="0"/>
              <a:t>Arcade Style Joystick</a:t>
            </a:r>
          </a:p>
          <a:p>
            <a:r>
              <a:rPr lang="en-US" smtClean="0"/>
              <a:t>Trackball</a:t>
            </a:r>
          </a:p>
          <a:p>
            <a:r>
              <a:rPr lang="en-US" smtClean="0"/>
              <a:t>Throttle quadrant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Type of Game Controllers</a:t>
            </a:r>
          </a:p>
        </p:txBody>
      </p:sp>
      <p:sp>
        <p:nvSpPr>
          <p:cNvPr id="31747" name="Rectangle 3"/>
          <p:cNvSpPr>
            <a:spLocks noGrp="1" noChangeArrowheads="1"/>
          </p:cNvSpPr>
          <p:nvPr>
            <p:ph type="body" idx="1"/>
          </p:nvPr>
        </p:nvSpPr>
        <p:spPr/>
        <p:txBody>
          <a:bodyPr/>
          <a:lstStyle/>
          <a:p>
            <a:pPr>
              <a:lnSpc>
                <a:spcPct val="90000"/>
              </a:lnSpc>
            </a:pPr>
            <a:r>
              <a:rPr lang="en-US" sz="2800" smtClean="0"/>
              <a:t>Steering Wheel</a:t>
            </a:r>
          </a:p>
          <a:p>
            <a:pPr>
              <a:lnSpc>
                <a:spcPct val="90000"/>
              </a:lnSpc>
            </a:pPr>
            <a:r>
              <a:rPr lang="en-US" sz="2800" smtClean="0"/>
              <a:t>Yoke</a:t>
            </a:r>
          </a:p>
          <a:p>
            <a:pPr>
              <a:lnSpc>
                <a:spcPct val="90000"/>
              </a:lnSpc>
            </a:pPr>
            <a:r>
              <a:rPr lang="en-US" sz="2800" smtClean="0"/>
              <a:t>Pedals3</a:t>
            </a:r>
          </a:p>
          <a:p>
            <a:pPr>
              <a:lnSpc>
                <a:spcPct val="90000"/>
              </a:lnSpc>
            </a:pPr>
            <a:r>
              <a:rPr lang="en-US" sz="2800" smtClean="0"/>
              <a:t>Keyboard and Mouse</a:t>
            </a:r>
          </a:p>
          <a:p>
            <a:pPr>
              <a:lnSpc>
                <a:spcPct val="90000"/>
              </a:lnSpc>
            </a:pPr>
            <a:r>
              <a:rPr lang="en-US" sz="2800" smtClean="0"/>
              <a:t>Gaming keypads and programmable PC controllers</a:t>
            </a:r>
          </a:p>
          <a:p>
            <a:pPr>
              <a:lnSpc>
                <a:spcPct val="90000"/>
              </a:lnSpc>
            </a:pPr>
            <a:r>
              <a:rPr lang="en-US" sz="2800" smtClean="0"/>
              <a:t>Touch screen</a:t>
            </a:r>
          </a:p>
          <a:p>
            <a:pPr>
              <a:lnSpc>
                <a:spcPct val="90000"/>
              </a:lnSpc>
            </a:pPr>
            <a:r>
              <a:rPr lang="en-US" sz="2800" smtClean="0"/>
              <a:t>Motion sensing</a:t>
            </a:r>
          </a:p>
          <a:p>
            <a:pPr>
              <a:lnSpc>
                <a:spcPct val="90000"/>
              </a:lnSpc>
            </a:pPr>
            <a:r>
              <a:rPr lang="en-US" sz="2800" smtClean="0"/>
              <a:t>Light gun</a:t>
            </a:r>
          </a:p>
          <a:p>
            <a:pPr>
              <a:lnSpc>
                <a:spcPct val="90000"/>
              </a:lnSpc>
            </a:pPr>
            <a:endParaRPr lang="en-US" sz="28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3600" smtClean="0"/>
              <a:t>Gamepad</a:t>
            </a:r>
          </a:p>
        </p:txBody>
      </p:sp>
      <p:sp>
        <p:nvSpPr>
          <p:cNvPr id="32771" name="Rectangle 3"/>
          <p:cNvSpPr>
            <a:spLocks noGrp="1" noChangeArrowheads="1"/>
          </p:cNvSpPr>
          <p:nvPr>
            <p:ph type="body" idx="1"/>
          </p:nvPr>
        </p:nvSpPr>
        <p:spPr/>
        <p:txBody>
          <a:bodyPr/>
          <a:lstStyle/>
          <a:p>
            <a:pPr algn="just">
              <a:lnSpc>
                <a:spcPct val="90000"/>
              </a:lnSpc>
            </a:pPr>
            <a:r>
              <a:rPr lang="en-US" sz="2800" smtClean="0"/>
              <a:t>A gamepad, also known as a joypad, are the primary means of input on nearly all modern video game consoles. </a:t>
            </a:r>
          </a:p>
          <a:p>
            <a:pPr>
              <a:lnSpc>
                <a:spcPct val="90000"/>
              </a:lnSpc>
            </a:pPr>
            <a:endParaRPr lang="en-US" sz="2800" smtClean="0"/>
          </a:p>
          <a:p>
            <a:pPr algn="just">
              <a:lnSpc>
                <a:spcPct val="90000"/>
              </a:lnSpc>
            </a:pPr>
            <a:r>
              <a:rPr lang="en-US" sz="2800" smtClean="0"/>
              <a:t>They are held in both hands with thumbs and fingers used to provide input.</a:t>
            </a:r>
          </a:p>
          <a:p>
            <a:pPr algn="just">
              <a:lnSpc>
                <a:spcPct val="90000"/>
              </a:lnSpc>
            </a:pPr>
            <a:endParaRPr lang="en-US" sz="2800" smtClean="0"/>
          </a:p>
          <a:p>
            <a:pPr algn="just">
              <a:lnSpc>
                <a:spcPct val="90000"/>
              </a:lnSpc>
            </a:pPr>
            <a:r>
              <a:rPr lang="en-US" sz="2800" smtClean="0"/>
              <a:t>Gamepads can have a number of action buttons combined with one or more omni directional control sticks or buttons.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Gamepad</a:t>
            </a:r>
          </a:p>
        </p:txBody>
      </p:sp>
      <p:pic>
        <p:nvPicPr>
          <p:cNvPr id="33795" name="Picture 4"/>
          <p:cNvPicPr>
            <a:picLocks noChangeAspect="1" noChangeArrowheads="1"/>
          </p:cNvPicPr>
          <p:nvPr/>
        </p:nvPicPr>
        <p:blipFill>
          <a:blip r:embed="rId3"/>
          <a:srcRect/>
          <a:stretch>
            <a:fillRect/>
          </a:stretch>
        </p:blipFill>
        <p:spPr bwMode="auto">
          <a:xfrm>
            <a:off x="1219200" y="1981200"/>
            <a:ext cx="6248400" cy="4281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z="2800" b="1" smtClean="0"/>
              <a:t>Paddle</a:t>
            </a:r>
          </a:p>
        </p:txBody>
      </p:sp>
      <p:sp>
        <p:nvSpPr>
          <p:cNvPr id="34819" name="Rectangle 3"/>
          <p:cNvSpPr>
            <a:spLocks noGrp="1" noChangeArrowheads="1"/>
          </p:cNvSpPr>
          <p:nvPr>
            <p:ph type="body" idx="1"/>
          </p:nvPr>
        </p:nvSpPr>
        <p:spPr/>
        <p:txBody>
          <a:bodyPr/>
          <a:lstStyle/>
          <a:p>
            <a:pPr algn="just">
              <a:lnSpc>
                <a:spcPct val="90000"/>
              </a:lnSpc>
            </a:pPr>
            <a:r>
              <a:rPr lang="en-US" sz="2800" smtClean="0"/>
              <a:t>A paddle is a controller that features a round wheel and one or more fire buttons. </a:t>
            </a:r>
          </a:p>
          <a:p>
            <a:pPr algn="just">
              <a:lnSpc>
                <a:spcPct val="90000"/>
              </a:lnSpc>
            </a:pPr>
            <a:endParaRPr lang="en-US" sz="2800" smtClean="0"/>
          </a:p>
          <a:p>
            <a:pPr algn="just">
              <a:lnSpc>
                <a:spcPct val="90000"/>
              </a:lnSpc>
            </a:pPr>
            <a:r>
              <a:rPr lang="en-US" sz="2800" smtClean="0"/>
              <a:t>The wheel is typically used to control movement of the player or of an object along one axis of the video screen. </a:t>
            </a:r>
          </a:p>
          <a:p>
            <a:pPr algn="just">
              <a:lnSpc>
                <a:spcPct val="90000"/>
              </a:lnSpc>
            </a:pPr>
            <a:endParaRPr lang="en-US" sz="2800" smtClean="0"/>
          </a:p>
          <a:p>
            <a:pPr algn="just">
              <a:lnSpc>
                <a:spcPct val="90000"/>
              </a:lnSpc>
            </a:pPr>
            <a:r>
              <a:rPr lang="en-US" sz="2800" smtClean="0"/>
              <a:t>Paddle controllers were the first analog controllers and they lost popularity when "paddle and ball" type games fell out of favor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lstStyle/>
          <a:p>
            <a:r>
              <a:rPr lang="en-US" smtClean="0"/>
              <a:t>Atari Game Paddle Controller</a:t>
            </a:r>
          </a:p>
        </p:txBody>
      </p:sp>
      <p:pic>
        <p:nvPicPr>
          <p:cNvPr id="35843" name="Picture 5"/>
          <p:cNvPicPr>
            <a:picLocks noChangeAspect="1" noChangeArrowheads="1"/>
          </p:cNvPicPr>
          <p:nvPr/>
        </p:nvPicPr>
        <p:blipFill>
          <a:blip r:embed="rId3"/>
          <a:srcRect/>
          <a:stretch>
            <a:fillRect/>
          </a:stretch>
        </p:blipFill>
        <p:spPr bwMode="auto">
          <a:xfrm>
            <a:off x="1524000" y="1828800"/>
            <a:ext cx="6019800" cy="4514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2800" smtClean="0"/>
              <a:t>Joystick</a:t>
            </a:r>
          </a:p>
        </p:txBody>
      </p:sp>
      <p:sp>
        <p:nvSpPr>
          <p:cNvPr id="36867" name="Rectangle 3"/>
          <p:cNvSpPr>
            <a:spLocks noGrp="1" noChangeArrowheads="1"/>
          </p:cNvSpPr>
          <p:nvPr>
            <p:ph type="body" idx="1"/>
          </p:nvPr>
        </p:nvSpPr>
        <p:spPr/>
        <p:txBody>
          <a:bodyPr/>
          <a:lstStyle/>
          <a:p>
            <a:pPr algn="just"/>
            <a:r>
              <a:rPr lang="en-US" smtClean="0"/>
              <a:t>This joystick is a peripheral that consists of a handheld stick that can be tilted around either of two axes and (sometimes) twisted around a third. </a:t>
            </a:r>
          </a:p>
        </p:txBody>
      </p:sp>
      <p:pic>
        <p:nvPicPr>
          <p:cNvPr id="36868" name="Picture 4"/>
          <p:cNvPicPr>
            <a:picLocks noChangeAspect="1" noChangeArrowheads="1"/>
          </p:cNvPicPr>
          <p:nvPr/>
        </p:nvPicPr>
        <p:blipFill>
          <a:blip r:embed="rId2"/>
          <a:srcRect/>
          <a:stretch>
            <a:fillRect/>
          </a:stretch>
        </p:blipFill>
        <p:spPr bwMode="auto">
          <a:xfrm>
            <a:off x="5753100" y="3467100"/>
            <a:ext cx="3390900" cy="3390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2800" smtClean="0"/>
              <a:t>Arcade Style Joystick</a:t>
            </a:r>
          </a:p>
        </p:txBody>
      </p:sp>
      <p:sp>
        <p:nvSpPr>
          <p:cNvPr id="37891" name="Rectangle 3"/>
          <p:cNvSpPr>
            <a:spLocks noGrp="1" noChangeArrowheads="1"/>
          </p:cNvSpPr>
          <p:nvPr>
            <p:ph type="body" idx="1"/>
          </p:nvPr>
        </p:nvSpPr>
        <p:spPr/>
        <p:txBody>
          <a:bodyPr/>
          <a:lstStyle/>
          <a:p>
            <a:r>
              <a:rPr lang="en-US" smtClean="0"/>
              <a:t>An arcade stick is a large-format controller for use with home consoles or computers.</a:t>
            </a:r>
          </a:p>
          <a:p>
            <a:endParaRPr lang="en-US" smtClean="0"/>
          </a:p>
          <a:p>
            <a:r>
              <a:rPr lang="en-US" smtClean="0"/>
              <a:t>They follow multi-button arrangements. </a:t>
            </a:r>
          </a:p>
        </p:txBody>
      </p:sp>
      <p:pic>
        <p:nvPicPr>
          <p:cNvPr id="37892" name="Picture 4"/>
          <p:cNvPicPr>
            <a:picLocks noChangeAspect="1" noChangeArrowheads="1"/>
          </p:cNvPicPr>
          <p:nvPr/>
        </p:nvPicPr>
        <p:blipFill>
          <a:blip r:embed="rId2"/>
          <a:srcRect/>
          <a:stretch>
            <a:fillRect/>
          </a:stretch>
        </p:blipFill>
        <p:spPr bwMode="auto">
          <a:xfrm>
            <a:off x="4876800" y="3903663"/>
            <a:ext cx="4267200" cy="29543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z="2800" smtClean="0"/>
              <a:t>Trackball</a:t>
            </a:r>
          </a:p>
        </p:txBody>
      </p:sp>
      <p:sp>
        <p:nvSpPr>
          <p:cNvPr id="38915" name="Rectangle 3"/>
          <p:cNvSpPr>
            <a:spLocks noGrp="1" noChangeArrowheads="1"/>
          </p:cNvSpPr>
          <p:nvPr>
            <p:ph type="body" idx="1"/>
          </p:nvPr>
        </p:nvSpPr>
        <p:spPr/>
        <p:txBody>
          <a:bodyPr/>
          <a:lstStyle/>
          <a:p>
            <a:pPr algn="just"/>
            <a:r>
              <a:rPr lang="en-US" smtClean="0"/>
              <a:t>A trackball is an upside down mouse that is manipulated with the palm of one's hand. </a:t>
            </a:r>
          </a:p>
          <a:p>
            <a:pPr algn="just"/>
            <a:r>
              <a:rPr lang="en-US" smtClean="0"/>
              <a:t>It has the advantage of not requiring a lot of desktop space, and that it is as fast as one can roll the ball on it. </a:t>
            </a:r>
          </a:p>
          <a:p>
            <a:pPr algn="just"/>
            <a:r>
              <a:rPr lang="en-US" smtClean="0"/>
              <a:t>This is faster than one can move a mouse due to space not being an issue.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r>
              <a:rPr lang="en-US" smtClean="0"/>
              <a:t>Trackball</a:t>
            </a:r>
          </a:p>
        </p:txBody>
      </p:sp>
      <p:pic>
        <p:nvPicPr>
          <p:cNvPr id="39939" name="Picture 5"/>
          <p:cNvPicPr>
            <a:picLocks noChangeAspect="1" noChangeArrowheads="1"/>
          </p:cNvPicPr>
          <p:nvPr/>
        </p:nvPicPr>
        <p:blipFill>
          <a:blip r:embed="rId2"/>
          <a:srcRect/>
          <a:stretch>
            <a:fillRect/>
          </a:stretch>
        </p:blipFill>
        <p:spPr bwMode="auto">
          <a:xfrm>
            <a:off x="-304800" y="-228600"/>
            <a:ext cx="9753600" cy="731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z="2800" smtClean="0"/>
              <a:t>Throttle quadrant</a:t>
            </a:r>
          </a:p>
        </p:txBody>
      </p:sp>
      <p:sp>
        <p:nvSpPr>
          <p:cNvPr id="40963" name="Rectangle 3"/>
          <p:cNvSpPr>
            <a:spLocks noGrp="1" noChangeArrowheads="1"/>
          </p:cNvSpPr>
          <p:nvPr>
            <p:ph type="body" idx="1"/>
          </p:nvPr>
        </p:nvSpPr>
        <p:spPr/>
        <p:txBody>
          <a:bodyPr/>
          <a:lstStyle/>
          <a:p>
            <a:r>
              <a:rPr lang="en-US" sz="2400" smtClean="0"/>
              <a:t>It is a set of one or more levers.</a:t>
            </a:r>
          </a:p>
          <a:p>
            <a:pPr algn="just"/>
            <a:endParaRPr lang="en-US" sz="2400" smtClean="0"/>
          </a:p>
          <a:p>
            <a:pPr algn="just"/>
            <a:r>
              <a:rPr lang="en-US" sz="2400" smtClean="0"/>
              <a:t>It is used to simulate throttles or other similar controls in a real vehicle, particularly an aircraft. </a:t>
            </a:r>
          </a:p>
          <a:p>
            <a:pPr algn="just"/>
            <a:endParaRPr lang="en-US" sz="2400" smtClean="0"/>
          </a:p>
          <a:p>
            <a:pPr algn="just"/>
            <a:endParaRPr lang="en-US" sz="2400" smtClean="0"/>
          </a:p>
        </p:txBody>
      </p:sp>
      <p:pic>
        <p:nvPicPr>
          <p:cNvPr id="40964" name="Picture 4"/>
          <p:cNvPicPr>
            <a:picLocks noChangeAspect="1" noChangeArrowheads="1"/>
          </p:cNvPicPr>
          <p:nvPr/>
        </p:nvPicPr>
        <p:blipFill>
          <a:blip r:embed="rId2"/>
          <a:srcRect/>
          <a:stretch>
            <a:fillRect/>
          </a:stretch>
        </p:blipFill>
        <p:spPr bwMode="auto">
          <a:xfrm>
            <a:off x="4476750" y="3517900"/>
            <a:ext cx="4648200" cy="3340100"/>
          </a:xfrm>
          <a:prstGeom prst="rect">
            <a:avLst/>
          </a:prstGeom>
          <a:noFill/>
          <a:ln w="9525">
            <a:noFill/>
            <a:miter lim="800000"/>
            <a:headEnd/>
            <a:tailEnd/>
          </a:ln>
        </p:spPr>
      </p:pic>
      <p:pic>
        <p:nvPicPr>
          <p:cNvPr id="40965" name="Picture 5"/>
          <p:cNvPicPr>
            <a:picLocks noChangeAspect="1" noChangeArrowheads="1"/>
          </p:cNvPicPr>
          <p:nvPr/>
        </p:nvPicPr>
        <p:blipFill>
          <a:blip r:embed="rId3"/>
          <a:srcRect/>
          <a:stretch>
            <a:fillRect/>
          </a:stretch>
        </p:blipFill>
        <p:spPr bwMode="auto">
          <a:xfrm>
            <a:off x="0" y="3524250"/>
            <a:ext cx="4514850" cy="333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sz="2800" smtClean="0"/>
              <a:t>Steering Wheel</a:t>
            </a:r>
          </a:p>
        </p:txBody>
      </p:sp>
      <p:sp>
        <p:nvSpPr>
          <p:cNvPr id="41987" name="Rectangle 3"/>
          <p:cNvSpPr>
            <a:spLocks noGrp="1" noChangeArrowheads="1"/>
          </p:cNvSpPr>
          <p:nvPr>
            <p:ph type="body" idx="1"/>
          </p:nvPr>
        </p:nvSpPr>
        <p:spPr/>
        <p:txBody>
          <a:bodyPr/>
          <a:lstStyle/>
          <a:p>
            <a:r>
              <a:rPr lang="en-US" sz="2400" smtClean="0"/>
              <a:t>Most video games today also provide steering wheel for input.</a:t>
            </a:r>
          </a:p>
          <a:p>
            <a:pPr lvl="1"/>
            <a:r>
              <a:rPr lang="en-US" sz="2000" smtClean="0"/>
              <a:t>For example the iPhone steering wheel for controlling race car games.</a:t>
            </a:r>
          </a:p>
          <a:p>
            <a:pPr lvl="1"/>
            <a:r>
              <a:rPr lang="en-US" sz="2000" smtClean="0"/>
              <a:t>You simply mount the iPhone in a slot inside a steering wheel and then use the iPhone</a:t>
            </a:r>
            <a:r>
              <a:rPr lang="en-US" smtClean="0"/>
              <a:t>.</a:t>
            </a:r>
          </a:p>
        </p:txBody>
      </p:sp>
      <p:pic>
        <p:nvPicPr>
          <p:cNvPr id="41988" name="Picture 4"/>
          <p:cNvPicPr>
            <a:picLocks noChangeAspect="1" noChangeArrowheads="1"/>
          </p:cNvPicPr>
          <p:nvPr/>
        </p:nvPicPr>
        <p:blipFill>
          <a:blip r:embed="rId2"/>
          <a:srcRect/>
          <a:stretch>
            <a:fillRect/>
          </a:stretch>
        </p:blipFill>
        <p:spPr bwMode="auto">
          <a:xfrm>
            <a:off x="5410200" y="3573463"/>
            <a:ext cx="3733800" cy="32845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2800" smtClean="0"/>
              <a:t>Yoke</a:t>
            </a:r>
          </a:p>
        </p:txBody>
      </p:sp>
      <p:sp>
        <p:nvSpPr>
          <p:cNvPr id="43011" name="Rectangle 3"/>
          <p:cNvSpPr>
            <a:spLocks noGrp="1" noChangeArrowheads="1"/>
          </p:cNvSpPr>
          <p:nvPr>
            <p:ph type="body" idx="1"/>
          </p:nvPr>
        </p:nvSpPr>
        <p:spPr/>
        <p:txBody>
          <a:bodyPr/>
          <a:lstStyle/>
          <a:p>
            <a:r>
              <a:rPr lang="en-US" sz="2400" smtClean="0"/>
              <a:t>A yoke is very similar to a steering wheel except that it resembles the control yoke found on many aircraft and has two axes of movement: </a:t>
            </a:r>
          </a:p>
          <a:p>
            <a:pPr lvl="1"/>
            <a:r>
              <a:rPr lang="en-US" smtClean="0"/>
              <a:t>Rotational Movement</a:t>
            </a:r>
          </a:p>
          <a:p>
            <a:pPr lvl="1"/>
            <a:r>
              <a:rPr lang="en-US" smtClean="0"/>
              <a:t>Forward and backward axis</a:t>
            </a:r>
          </a:p>
        </p:txBody>
      </p:sp>
      <p:pic>
        <p:nvPicPr>
          <p:cNvPr id="43012" name="Picture 4"/>
          <p:cNvPicPr>
            <a:picLocks noChangeAspect="1" noChangeArrowheads="1"/>
          </p:cNvPicPr>
          <p:nvPr/>
        </p:nvPicPr>
        <p:blipFill>
          <a:blip r:embed="rId3"/>
          <a:srcRect/>
          <a:stretch>
            <a:fillRect/>
          </a:stretch>
        </p:blipFill>
        <p:spPr bwMode="auto">
          <a:xfrm>
            <a:off x="6110288" y="3048000"/>
            <a:ext cx="3033712"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z="2800" b="1" smtClean="0"/>
              <a:t>Pedals</a:t>
            </a:r>
          </a:p>
        </p:txBody>
      </p:sp>
      <p:sp>
        <p:nvSpPr>
          <p:cNvPr id="44035" name="Rectangle 3"/>
          <p:cNvSpPr>
            <a:spLocks noGrp="1" noChangeArrowheads="1"/>
          </p:cNvSpPr>
          <p:nvPr>
            <p:ph type="body" idx="1"/>
          </p:nvPr>
        </p:nvSpPr>
        <p:spPr/>
        <p:txBody>
          <a:bodyPr/>
          <a:lstStyle/>
          <a:p>
            <a:pPr algn="just"/>
            <a:r>
              <a:rPr lang="en-US" sz="2400" smtClean="0"/>
              <a:t>Pedals may be used for driving simulations or flight simulations.</a:t>
            </a:r>
          </a:p>
          <a:p>
            <a:pPr algn="just"/>
            <a:r>
              <a:rPr lang="en-US" sz="2400" smtClean="0"/>
              <a:t>Most steering wheel controllers come with a set of pedals.</a:t>
            </a:r>
          </a:p>
          <a:p>
            <a:pPr algn="just"/>
            <a:endParaRPr lang="en-US" sz="2400" smtClean="0"/>
          </a:p>
        </p:txBody>
      </p:sp>
      <p:pic>
        <p:nvPicPr>
          <p:cNvPr id="44036" name="Picture 4"/>
          <p:cNvPicPr>
            <a:picLocks noChangeAspect="1" noChangeArrowheads="1"/>
          </p:cNvPicPr>
          <p:nvPr/>
        </p:nvPicPr>
        <p:blipFill>
          <a:blip r:embed="rId3"/>
          <a:srcRect/>
          <a:stretch>
            <a:fillRect/>
          </a:stretch>
        </p:blipFill>
        <p:spPr bwMode="auto">
          <a:xfrm>
            <a:off x="4248150" y="3187700"/>
            <a:ext cx="4895850" cy="3670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2800" smtClean="0"/>
              <a:t>Gaming keypads and programmable PC controllers</a:t>
            </a:r>
          </a:p>
        </p:txBody>
      </p:sp>
      <p:sp>
        <p:nvSpPr>
          <p:cNvPr id="45059" name="Rectangle 3"/>
          <p:cNvSpPr>
            <a:spLocks noGrp="1" noChangeArrowheads="1"/>
          </p:cNvSpPr>
          <p:nvPr>
            <p:ph type="body" idx="1"/>
          </p:nvPr>
        </p:nvSpPr>
        <p:spPr/>
        <p:txBody>
          <a:bodyPr/>
          <a:lstStyle/>
          <a:p>
            <a:pPr algn="just"/>
            <a:r>
              <a:rPr lang="en-US" sz="2400" smtClean="0"/>
              <a:t>These are specialized form of controllers. </a:t>
            </a:r>
          </a:p>
          <a:p>
            <a:pPr algn="just"/>
            <a:r>
              <a:rPr lang="en-US" sz="2400" smtClean="0"/>
              <a:t>These controllers can be programmed to allow the emulation of keys, and macros in some cases. </a:t>
            </a:r>
          </a:p>
        </p:txBody>
      </p:sp>
      <p:pic>
        <p:nvPicPr>
          <p:cNvPr id="45060" name="Picture 4"/>
          <p:cNvPicPr>
            <a:picLocks noChangeAspect="1" noChangeArrowheads="1"/>
          </p:cNvPicPr>
          <p:nvPr/>
        </p:nvPicPr>
        <p:blipFill>
          <a:blip r:embed="rId3"/>
          <a:srcRect/>
          <a:stretch>
            <a:fillRect/>
          </a:stretch>
        </p:blipFill>
        <p:spPr bwMode="auto">
          <a:xfrm>
            <a:off x="6430963" y="2971800"/>
            <a:ext cx="2713037"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z="2800" smtClean="0"/>
              <a:t>Motion sensing controllers</a:t>
            </a:r>
          </a:p>
        </p:txBody>
      </p:sp>
      <p:sp>
        <p:nvSpPr>
          <p:cNvPr id="46083" name="Rectangle 3"/>
          <p:cNvSpPr>
            <a:spLocks noGrp="1" noChangeArrowheads="1"/>
          </p:cNvSpPr>
          <p:nvPr>
            <p:ph type="body" idx="1"/>
          </p:nvPr>
        </p:nvSpPr>
        <p:spPr/>
        <p:txBody>
          <a:bodyPr/>
          <a:lstStyle/>
          <a:p>
            <a:pPr algn="just"/>
            <a:r>
              <a:rPr lang="en-US" sz="2400" smtClean="0"/>
              <a:t>These controllers are now compatible with thousands of existing games.</a:t>
            </a:r>
          </a:p>
        </p:txBody>
      </p:sp>
      <p:pic>
        <p:nvPicPr>
          <p:cNvPr id="46084" name="Picture 4"/>
          <p:cNvPicPr>
            <a:picLocks noChangeAspect="1" noChangeArrowheads="1"/>
          </p:cNvPicPr>
          <p:nvPr/>
        </p:nvPicPr>
        <p:blipFill>
          <a:blip r:embed="rId2"/>
          <a:srcRect/>
          <a:stretch>
            <a:fillRect/>
          </a:stretch>
        </p:blipFill>
        <p:spPr bwMode="auto">
          <a:xfrm>
            <a:off x="1371600" y="2667000"/>
            <a:ext cx="6934200" cy="386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2800" smtClean="0"/>
              <a:t>Light gun</a:t>
            </a:r>
          </a:p>
        </p:txBody>
      </p:sp>
      <p:sp>
        <p:nvSpPr>
          <p:cNvPr id="47107" name="Rectangle 3"/>
          <p:cNvSpPr>
            <a:spLocks noGrp="1" noChangeArrowheads="1"/>
          </p:cNvSpPr>
          <p:nvPr>
            <p:ph type="body" idx="1"/>
          </p:nvPr>
        </p:nvSpPr>
        <p:spPr/>
        <p:txBody>
          <a:bodyPr/>
          <a:lstStyle/>
          <a:p>
            <a:r>
              <a:rPr lang="en-US" sz="2400" smtClean="0"/>
              <a:t>A light gun is a peripheral used to "shoot" targets on a screen. </a:t>
            </a:r>
          </a:p>
          <a:p>
            <a:r>
              <a:rPr lang="en-US" sz="2400" smtClean="0"/>
              <a:t>They resembles with firearms or ray guns. </a:t>
            </a:r>
          </a:p>
        </p:txBody>
      </p:sp>
      <p:pic>
        <p:nvPicPr>
          <p:cNvPr id="47108" name="Picture 4"/>
          <p:cNvPicPr>
            <a:picLocks noChangeAspect="1" noChangeArrowheads="1"/>
          </p:cNvPicPr>
          <p:nvPr/>
        </p:nvPicPr>
        <p:blipFill>
          <a:blip r:embed="rId2"/>
          <a:srcRect/>
          <a:stretch>
            <a:fillRect/>
          </a:stretch>
        </p:blipFill>
        <p:spPr bwMode="auto">
          <a:xfrm>
            <a:off x="4381500" y="3009900"/>
            <a:ext cx="4762500" cy="3848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Concept Keyboards</a:t>
            </a:r>
          </a:p>
        </p:txBody>
      </p:sp>
      <p:sp>
        <p:nvSpPr>
          <p:cNvPr id="48131" name="Rectangle 3"/>
          <p:cNvSpPr>
            <a:spLocks noGrp="1" noChangeArrowheads="1"/>
          </p:cNvSpPr>
          <p:nvPr>
            <p:ph type="body" idx="1"/>
          </p:nvPr>
        </p:nvSpPr>
        <p:spPr/>
        <p:txBody>
          <a:bodyPr/>
          <a:lstStyle/>
          <a:p>
            <a:pPr algn="just">
              <a:lnSpc>
                <a:spcPct val="90000"/>
              </a:lnSpc>
            </a:pPr>
            <a:r>
              <a:rPr lang="en-US" smtClean="0"/>
              <a:t>A concept keyboard is a flat board that contains a grid of buttons. </a:t>
            </a:r>
          </a:p>
          <a:p>
            <a:pPr algn="just">
              <a:lnSpc>
                <a:spcPct val="90000"/>
              </a:lnSpc>
            </a:pPr>
            <a:r>
              <a:rPr lang="en-US" smtClean="0"/>
              <a:t>Each button can be programmed to do whatever you want. </a:t>
            </a:r>
          </a:p>
          <a:p>
            <a:pPr algn="just">
              <a:lnSpc>
                <a:spcPct val="90000"/>
              </a:lnSpc>
            </a:pPr>
            <a:r>
              <a:rPr lang="en-US" smtClean="0"/>
              <a:t>Concept keyboards are particularly useful for people who would find using an ordinary keyboard difficult. </a:t>
            </a:r>
          </a:p>
          <a:p>
            <a:pPr lvl="1" algn="just">
              <a:lnSpc>
                <a:spcPct val="90000"/>
              </a:lnSpc>
            </a:pPr>
            <a:r>
              <a:rPr lang="en-US" smtClean="0"/>
              <a:t>e.g.; Primary schools often use them with young children.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smtClean="0"/>
              <a:t>Concept Keyboard</a:t>
            </a:r>
          </a:p>
        </p:txBody>
      </p:sp>
      <p:pic>
        <p:nvPicPr>
          <p:cNvPr id="49155" name="Picture 4"/>
          <p:cNvPicPr>
            <a:picLocks noChangeAspect="1" noChangeArrowheads="1"/>
          </p:cNvPicPr>
          <p:nvPr/>
        </p:nvPicPr>
        <p:blipFill>
          <a:blip r:embed="rId2"/>
          <a:srcRect/>
          <a:stretch>
            <a:fillRect/>
          </a:stretch>
        </p:blipFill>
        <p:spPr bwMode="auto">
          <a:xfrm>
            <a:off x="990600" y="1676400"/>
            <a:ext cx="7467600" cy="497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sz="3200" smtClean="0"/>
              <a:t>Input by light</a:t>
            </a:r>
          </a:p>
        </p:txBody>
      </p:sp>
      <p:sp>
        <p:nvSpPr>
          <p:cNvPr id="50179" name="Rectangle 3"/>
          <p:cNvSpPr>
            <a:spLocks noGrp="1" noChangeArrowheads="1"/>
          </p:cNvSpPr>
          <p:nvPr>
            <p:ph type="body" idx="1"/>
          </p:nvPr>
        </p:nvSpPr>
        <p:spPr/>
        <p:txBody>
          <a:bodyPr/>
          <a:lstStyle/>
          <a:p>
            <a:r>
              <a:rPr lang="en-US" sz="2400" smtClean="0"/>
              <a:t>Digital Camera</a:t>
            </a:r>
          </a:p>
          <a:p>
            <a:r>
              <a:rPr lang="en-US" sz="2400" smtClean="0"/>
              <a:t>Scanner</a:t>
            </a:r>
          </a:p>
          <a:p>
            <a:r>
              <a:rPr lang="en-US" sz="2400" smtClean="0"/>
              <a:t>Digital video camera</a:t>
            </a:r>
          </a:p>
          <a:p>
            <a:r>
              <a:rPr lang="en-US" sz="2400" smtClean="0"/>
              <a:t>OMR</a:t>
            </a:r>
          </a:p>
          <a:p>
            <a:r>
              <a:rPr lang="en-US" sz="2400" smtClean="0"/>
              <a:t>OCR</a:t>
            </a:r>
          </a:p>
          <a:p>
            <a:r>
              <a:rPr lang="en-US" sz="2400" smtClean="0"/>
              <a:t>Light pen</a:t>
            </a:r>
          </a:p>
          <a:p>
            <a:r>
              <a:rPr lang="en-US" sz="2400" smtClean="0"/>
              <a:t>Bar-code reader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Digital Camera</a:t>
            </a:r>
          </a:p>
        </p:txBody>
      </p:sp>
      <p:sp>
        <p:nvSpPr>
          <p:cNvPr id="51203" name="Rectangle 3"/>
          <p:cNvSpPr>
            <a:spLocks noGrp="1" noChangeArrowheads="1"/>
          </p:cNvSpPr>
          <p:nvPr>
            <p:ph type="body" idx="1"/>
          </p:nvPr>
        </p:nvSpPr>
        <p:spPr/>
        <p:txBody>
          <a:bodyPr/>
          <a:lstStyle/>
          <a:p>
            <a:r>
              <a:rPr lang="en-US" sz="2400" smtClean="0"/>
              <a:t>Light received through lens is converted to digital signals by sensors, rather then stored by chemical change on a film as in normal camera.</a:t>
            </a:r>
          </a:p>
          <a:p>
            <a:r>
              <a:rPr lang="en-US" sz="2400" smtClean="0"/>
              <a:t>The resulting photographs can then be stored on a computer and used just like any clip art files.</a:t>
            </a:r>
            <a:endParaRPr lang="en-US" smtClean="0"/>
          </a:p>
        </p:txBody>
      </p:sp>
      <p:pic>
        <p:nvPicPr>
          <p:cNvPr id="51204" name="Picture 4"/>
          <p:cNvPicPr>
            <a:picLocks noChangeAspect="1" noChangeArrowheads="1"/>
          </p:cNvPicPr>
          <p:nvPr/>
        </p:nvPicPr>
        <p:blipFill>
          <a:blip r:embed="rId2"/>
          <a:srcRect/>
          <a:stretch>
            <a:fillRect/>
          </a:stretch>
        </p:blipFill>
        <p:spPr bwMode="auto">
          <a:xfrm>
            <a:off x="6019800" y="4514850"/>
            <a:ext cx="2667000" cy="1887538"/>
          </a:xfrm>
          <a:prstGeom prst="rect">
            <a:avLst/>
          </a:prstGeom>
          <a:noFill/>
          <a:ln w="9525">
            <a:noFill/>
            <a:miter lim="800000"/>
            <a:headEnd/>
            <a:tailEnd/>
          </a:ln>
        </p:spPr>
      </p:pic>
      <p:pic>
        <p:nvPicPr>
          <p:cNvPr id="51205" name="Picture 5"/>
          <p:cNvPicPr>
            <a:picLocks noChangeAspect="1" noChangeArrowheads="1"/>
          </p:cNvPicPr>
          <p:nvPr/>
        </p:nvPicPr>
        <p:blipFill>
          <a:blip r:embed="rId3"/>
          <a:srcRect/>
          <a:stretch>
            <a:fillRect/>
          </a:stretch>
        </p:blipFill>
        <p:spPr bwMode="auto">
          <a:xfrm>
            <a:off x="3124200" y="4419600"/>
            <a:ext cx="2743200" cy="2057400"/>
          </a:xfrm>
          <a:prstGeom prst="rect">
            <a:avLst/>
          </a:prstGeom>
          <a:noFill/>
          <a:ln w="9525">
            <a:noFill/>
            <a:miter lim="800000"/>
            <a:headEnd/>
            <a:tailEnd/>
          </a:ln>
        </p:spPr>
      </p:pic>
      <p:pic>
        <p:nvPicPr>
          <p:cNvPr id="51206" name="Picture 7"/>
          <p:cNvPicPr>
            <a:picLocks noChangeAspect="1" noChangeArrowheads="1"/>
          </p:cNvPicPr>
          <p:nvPr/>
        </p:nvPicPr>
        <p:blipFill>
          <a:blip r:embed="rId4"/>
          <a:srcRect/>
          <a:stretch>
            <a:fillRect/>
          </a:stretch>
        </p:blipFill>
        <p:spPr bwMode="auto">
          <a:xfrm>
            <a:off x="0" y="4000500"/>
            <a:ext cx="285750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mtClean="0"/>
              <a:t>Scanner</a:t>
            </a:r>
          </a:p>
        </p:txBody>
      </p:sp>
      <p:sp>
        <p:nvSpPr>
          <p:cNvPr id="52227" name="Rectangle 3"/>
          <p:cNvSpPr>
            <a:spLocks noGrp="1" noChangeArrowheads="1"/>
          </p:cNvSpPr>
          <p:nvPr>
            <p:ph type="body" idx="1"/>
          </p:nvPr>
        </p:nvSpPr>
        <p:spPr/>
        <p:txBody>
          <a:bodyPr/>
          <a:lstStyle/>
          <a:p>
            <a:r>
              <a:rPr lang="en-US" sz="2400" smtClean="0"/>
              <a:t>It is a device used to scan images.</a:t>
            </a:r>
          </a:p>
          <a:p>
            <a:r>
              <a:rPr lang="en-US" sz="2400" smtClean="0"/>
              <a:t>It can scan printed text or an object and converts it into a digital image.</a:t>
            </a:r>
          </a:p>
          <a:p>
            <a:r>
              <a:rPr lang="en-US" sz="2400" smtClean="0"/>
              <a:t>Modern scanners may be considered the successors of early telephotography and fax input devices.  </a:t>
            </a:r>
          </a:p>
        </p:txBody>
      </p:sp>
      <p:pic>
        <p:nvPicPr>
          <p:cNvPr id="52228" name="Picture 4"/>
          <p:cNvPicPr>
            <a:picLocks noChangeAspect="1" noChangeArrowheads="1"/>
          </p:cNvPicPr>
          <p:nvPr/>
        </p:nvPicPr>
        <p:blipFill>
          <a:blip r:embed="rId2"/>
          <a:srcRect/>
          <a:stretch>
            <a:fillRect/>
          </a:stretch>
        </p:blipFill>
        <p:spPr bwMode="auto">
          <a:xfrm>
            <a:off x="5105400" y="4138613"/>
            <a:ext cx="4038600" cy="2719387"/>
          </a:xfrm>
          <a:prstGeom prst="rect">
            <a:avLst/>
          </a:prstGeom>
          <a:noFill/>
          <a:ln w="9525">
            <a:noFill/>
            <a:miter lim="800000"/>
            <a:headEnd/>
            <a:tailEnd/>
          </a:ln>
        </p:spPr>
      </p:pic>
      <p:pic>
        <p:nvPicPr>
          <p:cNvPr id="52229" name="Picture 5"/>
          <p:cNvPicPr>
            <a:picLocks noChangeAspect="1" noChangeArrowheads="1"/>
          </p:cNvPicPr>
          <p:nvPr/>
        </p:nvPicPr>
        <p:blipFill>
          <a:blip r:embed="rId3"/>
          <a:srcRect/>
          <a:stretch>
            <a:fillRect/>
          </a:stretch>
        </p:blipFill>
        <p:spPr bwMode="auto">
          <a:xfrm>
            <a:off x="381000" y="3740150"/>
            <a:ext cx="4648200" cy="311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mtClean="0"/>
              <a:t>OCR</a:t>
            </a:r>
          </a:p>
        </p:txBody>
      </p:sp>
      <p:sp>
        <p:nvSpPr>
          <p:cNvPr id="53251" name="Rectangle 3"/>
          <p:cNvSpPr>
            <a:spLocks noGrp="1" noChangeArrowheads="1"/>
          </p:cNvSpPr>
          <p:nvPr>
            <p:ph type="body" idx="1"/>
          </p:nvPr>
        </p:nvSpPr>
        <p:spPr/>
        <p:txBody>
          <a:bodyPr/>
          <a:lstStyle/>
          <a:p>
            <a:pPr algn="just"/>
            <a:r>
              <a:rPr lang="en-US" sz="2400" smtClean="0"/>
              <a:t>OCR stands for Optical Character Recognition.</a:t>
            </a:r>
          </a:p>
          <a:p>
            <a:pPr lvl="1" eaLnBrk="1" hangingPunct="1"/>
            <a:r>
              <a:rPr lang="en-US" smtClean="0"/>
              <a:t>Converts scanned text into editable text</a:t>
            </a:r>
          </a:p>
          <a:p>
            <a:pPr lvl="1" eaLnBrk="1" hangingPunct="1"/>
            <a:r>
              <a:rPr lang="en-US" smtClean="0"/>
              <a:t>Each letter is scanned</a:t>
            </a:r>
          </a:p>
          <a:p>
            <a:pPr lvl="1" eaLnBrk="1" hangingPunct="1"/>
            <a:r>
              <a:rPr lang="en-US" smtClean="0"/>
              <a:t>Letters are compared to known letters</a:t>
            </a:r>
          </a:p>
          <a:p>
            <a:pPr lvl="1" eaLnBrk="1" hangingPunct="1"/>
            <a:r>
              <a:rPr lang="en-US" smtClean="0"/>
              <a:t>Best match is entered into document</a:t>
            </a:r>
          </a:p>
          <a:p>
            <a:pPr lvl="1" eaLnBrk="1" hangingPunct="1"/>
            <a:r>
              <a:rPr lang="en-US" smtClean="0"/>
              <a:t>Rarely 100% accurate</a:t>
            </a:r>
          </a:p>
        </p:txBody>
      </p:sp>
      <p:pic>
        <p:nvPicPr>
          <p:cNvPr id="53252" name="Picture 4"/>
          <p:cNvPicPr>
            <a:picLocks noChangeAspect="1" noChangeArrowheads="1"/>
          </p:cNvPicPr>
          <p:nvPr/>
        </p:nvPicPr>
        <p:blipFill>
          <a:blip r:embed="rId3"/>
          <a:srcRect/>
          <a:stretch>
            <a:fillRect/>
          </a:stretch>
        </p:blipFill>
        <p:spPr bwMode="auto">
          <a:xfrm>
            <a:off x="5791200" y="4359275"/>
            <a:ext cx="3352800" cy="249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mtClean="0"/>
              <a:t>Digital Video Camera</a:t>
            </a:r>
          </a:p>
        </p:txBody>
      </p:sp>
      <p:sp>
        <p:nvSpPr>
          <p:cNvPr id="54275" name="Rectangle 3"/>
          <p:cNvSpPr>
            <a:spLocks noGrp="1" noChangeArrowheads="1"/>
          </p:cNvSpPr>
          <p:nvPr>
            <p:ph type="body" idx="1"/>
          </p:nvPr>
        </p:nvSpPr>
        <p:spPr/>
        <p:txBody>
          <a:bodyPr/>
          <a:lstStyle/>
          <a:p>
            <a:pPr algn="just"/>
            <a:r>
              <a:rPr lang="en-US" smtClean="0"/>
              <a:t>It captures moving images by digitally recording photographs and play them back rapidly in sequence to create movement. </a:t>
            </a:r>
          </a:p>
          <a:p>
            <a:endParaRPr lang="en-US" smtClean="0"/>
          </a:p>
        </p:txBody>
      </p:sp>
      <p:pic>
        <p:nvPicPr>
          <p:cNvPr id="54276" name="Picture 4"/>
          <p:cNvPicPr>
            <a:picLocks noChangeAspect="1" noChangeArrowheads="1"/>
          </p:cNvPicPr>
          <p:nvPr/>
        </p:nvPicPr>
        <p:blipFill>
          <a:blip r:embed="rId2"/>
          <a:srcRect/>
          <a:stretch>
            <a:fillRect/>
          </a:stretch>
        </p:blipFill>
        <p:spPr bwMode="auto">
          <a:xfrm>
            <a:off x="5791200" y="3524250"/>
            <a:ext cx="3352800" cy="3333750"/>
          </a:xfrm>
          <a:prstGeom prst="rect">
            <a:avLst/>
          </a:prstGeom>
          <a:noFill/>
          <a:ln w="9525">
            <a:noFill/>
            <a:miter lim="800000"/>
            <a:headEnd/>
            <a:tailEnd/>
          </a:ln>
        </p:spPr>
      </p:pic>
      <p:pic>
        <p:nvPicPr>
          <p:cNvPr id="54277" name="Picture 6"/>
          <p:cNvPicPr>
            <a:picLocks noChangeAspect="1" noChangeArrowheads="1"/>
          </p:cNvPicPr>
          <p:nvPr/>
        </p:nvPicPr>
        <p:blipFill>
          <a:blip r:embed="rId3"/>
          <a:srcRect/>
          <a:stretch>
            <a:fillRect/>
          </a:stretch>
        </p:blipFill>
        <p:spPr bwMode="auto">
          <a:xfrm>
            <a:off x="1447800" y="3505200"/>
            <a:ext cx="3619500" cy="3249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OMR (Optical Mark Reader)</a:t>
            </a:r>
          </a:p>
        </p:txBody>
      </p:sp>
      <p:sp>
        <p:nvSpPr>
          <p:cNvPr id="55299" name="Rectangle 3"/>
          <p:cNvSpPr>
            <a:spLocks noGrp="1" noChangeArrowheads="1"/>
          </p:cNvSpPr>
          <p:nvPr>
            <p:ph type="body" idx="1"/>
          </p:nvPr>
        </p:nvSpPr>
        <p:spPr/>
        <p:txBody>
          <a:bodyPr/>
          <a:lstStyle/>
          <a:p>
            <a:pPr algn="just"/>
            <a:r>
              <a:rPr lang="en-US" smtClean="0"/>
              <a:t>Similar to bar-code reader.</a:t>
            </a:r>
          </a:p>
          <a:p>
            <a:pPr algn="just"/>
            <a:r>
              <a:rPr lang="en-US" smtClean="0"/>
              <a:t>Uses infra-red light to scan pencil marks on prepared forms such as multiple choice examination answer sheets or lottery tickets.</a:t>
            </a:r>
          </a:p>
        </p:txBody>
      </p:sp>
      <p:pic>
        <p:nvPicPr>
          <p:cNvPr id="55300" name="Picture 4"/>
          <p:cNvPicPr>
            <a:picLocks noChangeAspect="1" noChangeArrowheads="1"/>
          </p:cNvPicPr>
          <p:nvPr/>
        </p:nvPicPr>
        <p:blipFill>
          <a:blip r:embed="rId2"/>
          <a:srcRect t="26401" b="23999"/>
          <a:stretch>
            <a:fillRect/>
          </a:stretch>
        </p:blipFill>
        <p:spPr bwMode="auto">
          <a:xfrm>
            <a:off x="4381500" y="4495800"/>
            <a:ext cx="47625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smtClean="0"/>
              <a:t>Bar-Code Reader</a:t>
            </a:r>
          </a:p>
        </p:txBody>
      </p:sp>
      <p:sp>
        <p:nvSpPr>
          <p:cNvPr id="56323" name="Rectangle 3"/>
          <p:cNvSpPr>
            <a:spLocks noGrp="1" noChangeArrowheads="1"/>
          </p:cNvSpPr>
          <p:nvPr>
            <p:ph type="body" idx="1"/>
          </p:nvPr>
        </p:nvSpPr>
        <p:spPr/>
        <p:txBody>
          <a:bodyPr/>
          <a:lstStyle/>
          <a:p>
            <a:r>
              <a:rPr lang="en-US" sz="2400" smtClean="0"/>
              <a:t>An item is wiped over a laser scanner or a wind is wiped over a bar-code to read in the data.</a:t>
            </a:r>
          </a:p>
          <a:p>
            <a:r>
              <a:rPr lang="en-US" sz="2400" smtClean="0"/>
              <a:t>It is the same as scanner.</a:t>
            </a:r>
          </a:p>
          <a:p>
            <a:r>
              <a:rPr lang="en-US" sz="2400" smtClean="0"/>
              <a:t>Due to its simple nature, scanning is very rapid.</a:t>
            </a:r>
          </a:p>
          <a:p>
            <a:r>
              <a:rPr lang="en-US" sz="2400" smtClean="0"/>
              <a:t>Used at supermarket checkouts and some libraries.</a:t>
            </a:r>
          </a:p>
        </p:txBody>
      </p:sp>
      <p:pic>
        <p:nvPicPr>
          <p:cNvPr id="56324" name="Picture 4"/>
          <p:cNvPicPr>
            <a:picLocks noChangeAspect="1" noChangeArrowheads="1"/>
          </p:cNvPicPr>
          <p:nvPr/>
        </p:nvPicPr>
        <p:blipFill>
          <a:blip r:embed="rId3"/>
          <a:srcRect/>
          <a:stretch>
            <a:fillRect/>
          </a:stretch>
        </p:blipFill>
        <p:spPr bwMode="auto">
          <a:xfrm>
            <a:off x="6486525" y="3886200"/>
            <a:ext cx="2657475" cy="2971800"/>
          </a:xfrm>
          <a:prstGeom prst="rect">
            <a:avLst/>
          </a:prstGeom>
          <a:noFill/>
          <a:ln w="9525">
            <a:noFill/>
            <a:miter lim="800000"/>
            <a:headEnd/>
            <a:tailEnd/>
          </a:ln>
        </p:spPr>
      </p:pic>
      <p:pic>
        <p:nvPicPr>
          <p:cNvPr id="56325" name="Picture 5"/>
          <p:cNvPicPr>
            <a:picLocks noChangeAspect="1" noChangeArrowheads="1"/>
          </p:cNvPicPr>
          <p:nvPr/>
        </p:nvPicPr>
        <p:blipFill>
          <a:blip r:embed="rId4"/>
          <a:srcRect r="2000"/>
          <a:stretch>
            <a:fillRect/>
          </a:stretch>
        </p:blipFill>
        <p:spPr bwMode="auto">
          <a:xfrm>
            <a:off x="1295400" y="4046538"/>
            <a:ext cx="3733800" cy="28114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mtClean="0"/>
              <a:t>Other Input Types</a:t>
            </a:r>
          </a:p>
        </p:txBody>
      </p:sp>
      <p:sp>
        <p:nvSpPr>
          <p:cNvPr id="57347" name="Rectangle 3"/>
          <p:cNvSpPr>
            <a:spLocks noGrp="1" noChangeArrowheads="1"/>
          </p:cNvSpPr>
          <p:nvPr>
            <p:ph type="body" idx="1"/>
          </p:nvPr>
        </p:nvSpPr>
        <p:spPr/>
        <p:txBody>
          <a:bodyPr/>
          <a:lstStyle/>
          <a:p>
            <a:r>
              <a:rPr lang="en-US" smtClean="0"/>
              <a:t>Remote Control</a:t>
            </a:r>
          </a:p>
          <a:p>
            <a:r>
              <a:rPr lang="en-US" smtClean="0"/>
              <a:t>Sensors</a:t>
            </a:r>
          </a:p>
          <a:p>
            <a:r>
              <a:rPr lang="en-US" smtClean="0"/>
              <a:t>MIRC</a:t>
            </a:r>
          </a:p>
          <a:p>
            <a:r>
              <a:rPr lang="en-US" smtClean="0"/>
              <a:t>Micro-Phone</a:t>
            </a:r>
          </a:p>
          <a:p>
            <a:r>
              <a:rPr lang="en-US" smtClean="0"/>
              <a:t>MIDI</a:t>
            </a:r>
          </a:p>
          <a:p>
            <a:r>
              <a:rPr lang="en-US" smtClean="0"/>
              <a:t>Smart card</a:t>
            </a:r>
          </a:p>
          <a:p>
            <a:r>
              <a:rPr lang="en-US" smtClean="0"/>
              <a:t>Magnetic strip</a:t>
            </a:r>
          </a:p>
          <a:p>
            <a:endParaRPr lang="en-US"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smtClean="0"/>
              <a:t>Sensors</a:t>
            </a:r>
          </a:p>
        </p:txBody>
      </p:sp>
      <p:sp>
        <p:nvSpPr>
          <p:cNvPr id="58371" name="Rectangle 3"/>
          <p:cNvSpPr>
            <a:spLocks noGrp="1" noChangeArrowheads="1"/>
          </p:cNvSpPr>
          <p:nvPr>
            <p:ph type="body" idx="1"/>
          </p:nvPr>
        </p:nvSpPr>
        <p:spPr/>
        <p:txBody>
          <a:bodyPr/>
          <a:lstStyle/>
          <a:p>
            <a:r>
              <a:rPr lang="en-US" sz="2400" smtClean="0"/>
              <a:t>Sensors can be used to measure heat, light, sound, pressure, strain, acidity (pH), oxygen concentration, humidity, pulse, water flow speed.</a:t>
            </a:r>
          </a:p>
          <a:p>
            <a:r>
              <a:rPr lang="en-US" sz="2400" smtClean="0"/>
              <a:t>It transmits input signal to a computer.</a:t>
            </a:r>
          </a:p>
        </p:txBody>
      </p:sp>
      <p:pic>
        <p:nvPicPr>
          <p:cNvPr id="58372" name="Picture 4"/>
          <p:cNvPicPr>
            <a:picLocks noChangeAspect="1" noChangeArrowheads="1"/>
          </p:cNvPicPr>
          <p:nvPr/>
        </p:nvPicPr>
        <p:blipFill>
          <a:blip r:embed="rId2"/>
          <a:srcRect/>
          <a:stretch>
            <a:fillRect/>
          </a:stretch>
        </p:blipFill>
        <p:spPr bwMode="auto">
          <a:xfrm>
            <a:off x="5543550" y="4029075"/>
            <a:ext cx="3600450" cy="2828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z="2800" smtClean="0"/>
              <a:t>MIDI (Musical Instrument digital Interface)</a:t>
            </a:r>
          </a:p>
        </p:txBody>
      </p:sp>
      <p:sp>
        <p:nvSpPr>
          <p:cNvPr id="59395" name="Rectangle 3"/>
          <p:cNvSpPr>
            <a:spLocks noGrp="1" noChangeArrowheads="1"/>
          </p:cNvSpPr>
          <p:nvPr>
            <p:ph type="body" idx="1"/>
          </p:nvPr>
        </p:nvSpPr>
        <p:spPr/>
        <p:txBody>
          <a:bodyPr/>
          <a:lstStyle/>
          <a:p>
            <a:r>
              <a:rPr lang="en-US" sz="2400" smtClean="0"/>
              <a:t>It is an electronic musical instrument.</a:t>
            </a:r>
          </a:p>
          <a:p>
            <a:r>
              <a:rPr lang="en-US" sz="2400" smtClean="0"/>
              <a:t>It has a port to input into an interface in the computer.</a:t>
            </a:r>
          </a:p>
          <a:p>
            <a:r>
              <a:rPr lang="en-US" sz="2400" smtClean="0"/>
              <a:t>The music can then be stored as a file, displayed on the screen and edited ready for playback.</a:t>
            </a:r>
          </a:p>
        </p:txBody>
      </p:sp>
      <p:pic>
        <p:nvPicPr>
          <p:cNvPr id="59396" name="Picture 4"/>
          <p:cNvPicPr>
            <a:picLocks noChangeAspect="1" noChangeArrowheads="1"/>
          </p:cNvPicPr>
          <p:nvPr/>
        </p:nvPicPr>
        <p:blipFill>
          <a:blip r:embed="rId3"/>
          <a:srcRect/>
          <a:stretch>
            <a:fillRect/>
          </a:stretch>
        </p:blipFill>
        <p:spPr bwMode="auto">
          <a:xfrm>
            <a:off x="2971800" y="3384550"/>
            <a:ext cx="4714875" cy="347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mtClean="0"/>
              <a:t>Smart Card</a:t>
            </a:r>
          </a:p>
        </p:txBody>
      </p:sp>
      <p:sp>
        <p:nvSpPr>
          <p:cNvPr id="60419" name="Rectangle 3"/>
          <p:cNvSpPr>
            <a:spLocks noGrp="1" noChangeArrowheads="1"/>
          </p:cNvSpPr>
          <p:nvPr>
            <p:ph type="body" idx="1"/>
          </p:nvPr>
        </p:nvSpPr>
        <p:spPr/>
        <p:txBody>
          <a:bodyPr/>
          <a:lstStyle/>
          <a:p>
            <a:r>
              <a:rPr lang="en-US" sz="2400" smtClean="0"/>
              <a:t>It is a card with a microchip inside.</a:t>
            </a:r>
          </a:p>
          <a:p>
            <a:r>
              <a:rPr lang="en-US" sz="2400" smtClean="0"/>
              <a:t>It contains volatile memory.</a:t>
            </a:r>
          </a:p>
          <a:p>
            <a:pPr algn="just"/>
            <a:r>
              <a:rPr lang="en-US" sz="2400" smtClean="0"/>
              <a:t>Smart cards also provide strong security and authentication within large organizations. </a:t>
            </a:r>
          </a:p>
          <a:p>
            <a:pPr algn="just"/>
            <a:endParaRPr lang="en-US" sz="2400" smtClean="0"/>
          </a:p>
        </p:txBody>
      </p:sp>
      <p:pic>
        <p:nvPicPr>
          <p:cNvPr id="60420" name="Picture 4"/>
          <p:cNvPicPr>
            <a:picLocks noChangeAspect="1" noChangeArrowheads="1"/>
          </p:cNvPicPr>
          <p:nvPr/>
        </p:nvPicPr>
        <p:blipFill>
          <a:blip r:embed="rId2"/>
          <a:srcRect/>
          <a:stretch>
            <a:fillRect/>
          </a:stretch>
        </p:blipFill>
        <p:spPr bwMode="auto">
          <a:xfrm>
            <a:off x="5486400" y="3429000"/>
            <a:ext cx="3657600" cy="3228975"/>
          </a:xfrm>
          <a:prstGeom prst="rect">
            <a:avLst/>
          </a:prstGeom>
          <a:noFill/>
          <a:ln w="9525">
            <a:noFill/>
            <a:miter lim="800000"/>
            <a:headEnd/>
            <a:tailEnd/>
          </a:ln>
        </p:spPr>
      </p:pic>
      <p:pic>
        <p:nvPicPr>
          <p:cNvPr id="60421" name="Picture 6"/>
          <p:cNvPicPr>
            <a:picLocks noChangeAspect="1" noChangeArrowheads="1"/>
          </p:cNvPicPr>
          <p:nvPr/>
        </p:nvPicPr>
        <p:blipFill>
          <a:blip r:embed="rId3"/>
          <a:srcRect/>
          <a:stretch>
            <a:fillRect/>
          </a:stretch>
        </p:blipFill>
        <p:spPr bwMode="auto">
          <a:xfrm>
            <a:off x="990600" y="3867150"/>
            <a:ext cx="4476750" cy="2990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mtClean="0"/>
              <a:t>Microphone</a:t>
            </a:r>
          </a:p>
        </p:txBody>
      </p:sp>
      <p:sp>
        <p:nvSpPr>
          <p:cNvPr id="61443" name="Rectangle 3"/>
          <p:cNvSpPr>
            <a:spLocks noGrp="1" noChangeArrowheads="1"/>
          </p:cNvSpPr>
          <p:nvPr>
            <p:ph type="body" idx="1"/>
          </p:nvPr>
        </p:nvSpPr>
        <p:spPr/>
        <p:txBody>
          <a:bodyPr/>
          <a:lstStyle/>
          <a:p>
            <a:r>
              <a:rPr lang="en-US" sz="2400" smtClean="0"/>
              <a:t>Microphone converts sound into an electrical signal.</a:t>
            </a:r>
          </a:p>
          <a:p>
            <a:r>
              <a:rPr lang="en-US" sz="2400" smtClean="0"/>
              <a:t>For input voice, software is used to convert voice into text or to activate menu options.</a:t>
            </a:r>
          </a:p>
          <a:p>
            <a:r>
              <a:rPr lang="en-US" sz="2400" smtClean="0"/>
              <a:t>This requires fast processing and a lot of memory and will become more common as technology improves.</a:t>
            </a:r>
          </a:p>
          <a:p>
            <a:endParaRPr lang="en-US" sz="2400" smtClean="0"/>
          </a:p>
        </p:txBody>
      </p:sp>
      <p:pic>
        <p:nvPicPr>
          <p:cNvPr id="61444" name="Picture 4"/>
          <p:cNvPicPr>
            <a:picLocks noChangeAspect="1" noChangeArrowheads="1"/>
          </p:cNvPicPr>
          <p:nvPr/>
        </p:nvPicPr>
        <p:blipFill>
          <a:blip r:embed="rId2"/>
          <a:srcRect/>
          <a:stretch>
            <a:fillRect/>
          </a:stretch>
        </p:blipFill>
        <p:spPr bwMode="auto">
          <a:xfrm>
            <a:off x="5562600" y="3651250"/>
            <a:ext cx="3581400" cy="3206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2800" smtClean="0"/>
              <a:t>MIRC (Magnetic Ink Character Recognition)</a:t>
            </a:r>
          </a:p>
        </p:txBody>
      </p:sp>
      <p:sp>
        <p:nvSpPr>
          <p:cNvPr id="62467" name="Rectangle 3"/>
          <p:cNvSpPr>
            <a:spLocks noGrp="1" noChangeArrowheads="1"/>
          </p:cNvSpPr>
          <p:nvPr>
            <p:ph type="body" idx="1"/>
          </p:nvPr>
        </p:nvSpPr>
        <p:spPr/>
        <p:txBody>
          <a:bodyPr/>
          <a:lstStyle/>
          <a:p>
            <a:pPr algn="just"/>
            <a:r>
              <a:rPr lang="en-US" sz="2400" b="1" smtClean="0"/>
              <a:t>MICR</a:t>
            </a:r>
            <a:r>
              <a:rPr lang="en-US" sz="2400" smtClean="0"/>
              <a:t>, is a character recognition technology.</a:t>
            </a:r>
          </a:p>
          <a:p>
            <a:pPr algn="just"/>
            <a:r>
              <a:rPr lang="en-US" sz="2400" smtClean="0"/>
              <a:t>It uses ink containing magnetic particles.</a:t>
            </a:r>
          </a:p>
          <a:p>
            <a:pPr algn="just"/>
            <a:r>
              <a:rPr lang="en-US" sz="2400" smtClean="0"/>
              <a:t>It is used primarily by the banking industry to facilitate the processing of cheques and makes up the routing number and account number at the bottom of a check. </a:t>
            </a:r>
          </a:p>
          <a:p>
            <a:pPr algn="just"/>
            <a:r>
              <a:rPr lang="en-US" sz="2400" smtClean="0"/>
              <a:t>It is then scanned into a computer.</a:t>
            </a:r>
          </a:p>
        </p:txBody>
      </p:sp>
      <p:pic>
        <p:nvPicPr>
          <p:cNvPr id="62468" name="Picture 5"/>
          <p:cNvPicPr>
            <a:picLocks noChangeAspect="1" noChangeArrowheads="1"/>
          </p:cNvPicPr>
          <p:nvPr/>
        </p:nvPicPr>
        <p:blipFill>
          <a:blip r:embed="rId2"/>
          <a:srcRect/>
          <a:stretch>
            <a:fillRect/>
          </a:stretch>
        </p:blipFill>
        <p:spPr bwMode="auto">
          <a:xfrm>
            <a:off x="5959475" y="3657600"/>
            <a:ext cx="3184525"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mtClean="0"/>
              <a:t>Magnetic Strip</a:t>
            </a:r>
          </a:p>
        </p:txBody>
      </p:sp>
      <p:sp>
        <p:nvSpPr>
          <p:cNvPr id="63491" name="Rectangle 3"/>
          <p:cNvSpPr>
            <a:spLocks noGrp="1" noChangeArrowheads="1"/>
          </p:cNvSpPr>
          <p:nvPr>
            <p:ph type="body" idx="1"/>
          </p:nvPr>
        </p:nvSpPr>
        <p:spPr/>
        <p:txBody>
          <a:bodyPr/>
          <a:lstStyle/>
          <a:p>
            <a:r>
              <a:rPr lang="en-US" sz="2400" smtClean="0"/>
              <a:t>It is a narrow band of magnetic tape that can hold data. </a:t>
            </a:r>
          </a:p>
          <a:p>
            <a:r>
              <a:rPr lang="en-US" sz="2400" smtClean="0"/>
              <a:t>These are usually read only.</a:t>
            </a:r>
          </a:p>
          <a:p>
            <a:pPr lvl="1"/>
            <a:r>
              <a:rPr lang="en-US" smtClean="0"/>
              <a:t>E.g.; magnetic strip cards.</a:t>
            </a:r>
          </a:p>
          <a:p>
            <a:r>
              <a:rPr lang="en-US" sz="2400" smtClean="0"/>
              <a:t>It was invented by IBM in 1960 for security purpose.</a:t>
            </a:r>
          </a:p>
        </p:txBody>
      </p:sp>
      <p:pic>
        <p:nvPicPr>
          <p:cNvPr id="63492" name="Picture 4"/>
          <p:cNvPicPr>
            <a:picLocks noChangeAspect="1" noChangeArrowheads="1"/>
          </p:cNvPicPr>
          <p:nvPr/>
        </p:nvPicPr>
        <p:blipFill>
          <a:blip r:embed="rId2"/>
          <a:srcRect/>
          <a:stretch>
            <a:fillRect/>
          </a:stretch>
        </p:blipFill>
        <p:spPr bwMode="auto">
          <a:xfrm>
            <a:off x="5638800" y="4229100"/>
            <a:ext cx="3505200" cy="2628900"/>
          </a:xfrm>
          <a:prstGeom prst="rect">
            <a:avLst/>
          </a:prstGeom>
          <a:noFill/>
          <a:ln w="9525">
            <a:noFill/>
            <a:miter lim="800000"/>
            <a:headEnd/>
            <a:tailEnd/>
          </a:ln>
        </p:spPr>
      </p:pic>
      <p:pic>
        <p:nvPicPr>
          <p:cNvPr id="63493" name="Picture 5"/>
          <p:cNvPicPr>
            <a:picLocks noChangeAspect="1" noChangeArrowheads="1"/>
          </p:cNvPicPr>
          <p:nvPr/>
        </p:nvPicPr>
        <p:blipFill>
          <a:blip r:embed="rId3"/>
          <a:srcRect/>
          <a:stretch>
            <a:fillRect/>
          </a:stretch>
        </p:blipFill>
        <p:spPr bwMode="auto">
          <a:xfrm>
            <a:off x="2362200" y="4229100"/>
            <a:ext cx="3505200" cy="2628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mtClean="0"/>
              <a:t>Remote Control</a:t>
            </a:r>
          </a:p>
        </p:txBody>
      </p:sp>
      <p:sp>
        <p:nvSpPr>
          <p:cNvPr id="64515" name="Rectangle 3"/>
          <p:cNvSpPr>
            <a:spLocks noGrp="1" noChangeArrowheads="1"/>
          </p:cNvSpPr>
          <p:nvPr>
            <p:ph type="body" idx="1"/>
          </p:nvPr>
        </p:nvSpPr>
        <p:spPr/>
        <p:txBody>
          <a:bodyPr/>
          <a:lstStyle/>
          <a:p>
            <a:r>
              <a:rPr lang="en-US" sz="2400" smtClean="0"/>
              <a:t>IT emits beam of infra-red light which carries data signals.</a:t>
            </a:r>
          </a:p>
          <a:p>
            <a:r>
              <a:rPr lang="en-US" sz="2400" smtClean="0"/>
              <a:t>Mostly used for television.</a:t>
            </a:r>
          </a:p>
          <a:p>
            <a:r>
              <a:rPr lang="en-US" sz="2400" smtClean="0"/>
              <a:t>Works on the line of sight principle.</a:t>
            </a:r>
          </a:p>
          <a:p>
            <a:r>
              <a:rPr lang="en-US" sz="2400" smtClean="0"/>
              <a:t>Now being used by computers as wireless method of communication.</a:t>
            </a:r>
          </a:p>
        </p:txBody>
      </p:sp>
      <p:pic>
        <p:nvPicPr>
          <p:cNvPr id="64516" name="Picture 4"/>
          <p:cNvPicPr>
            <a:picLocks noChangeAspect="1" noChangeArrowheads="1"/>
          </p:cNvPicPr>
          <p:nvPr/>
        </p:nvPicPr>
        <p:blipFill>
          <a:blip r:embed="rId2"/>
          <a:srcRect/>
          <a:stretch>
            <a:fillRect/>
          </a:stretch>
        </p:blipFill>
        <p:spPr bwMode="auto">
          <a:xfrm>
            <a:off x="5048250" y="3781425"/>
            <a:ext cx="4095750" cy="3076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smtClean="0"/>
              <a:t>Input Devices are All Around Us</a:t>
            </a:r>
          </a:p>
        </p:txBody>
      </p:sp>
    </p:spTree>
    <p:controls>
      <p:control spid="1026" r:id="rId2" imgW="8537851" imgH="5409524"/>
    </p:controls>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052" name="Group 52"/>
          <p:cNvGraphicFramePr>
            <a:graphicFrameLocks noGrp="1"/>
          </p:cNvGraphicFramePr>
          <p:nvPr/>
        </p:nvGraphicFramePr>
        <p:xfrm>
          <a:off x="250825" y="1700213"/>
          <a:ext cx="8642350" cy="5032058"/>
        </p:xfrm>
        <a:graphic>
          <a:graphicData uri="http://schemas.openxmlformats.org/drawingml/2006/table">
            <a:tbl>
              <a:tblPr/>
              <a:tblGrid>
                <a:gridCol w="2736850"/>
                <a:gridCol w="2808288"/>
                <a:gridCol w="3097212"/>
              </a:tblGrid>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Input Device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Place Used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smtClean="0">
                          <a:ln>
                            <a:noFill/>
                          </a:ln>
                          <a:solidFill>
                            <a:schemeClr val="tx1"/>
                          </a:solidFill>
                          <a:effectLst/>
                          <a:latin typeface="Arial" charset="0"/>
                        </a:rPr>
                        <a:t>Purpose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905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OMR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Newsagent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Lottery ticket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Touch screen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Bus stop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Plan your journey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Keyboard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ATM outside bank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Withdraw money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OCR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Post Office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Sorting letters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Concept keyboard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Child Nursery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Alphabet teaching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MICR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Bank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Processing cheques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Bar-code reader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Supermarket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Finding cost of items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CCTV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Street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Security in street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Switch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Pedestrian crossing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400" b="0" i="0" u="none" strike="noStrike" cap="none" normalizeH="0" baseline="0" smtClean="0">
                          <a:ln>
                            <a:noFill/>
                          </a:ln>
                          <a:solidFill>
                            <a:schemeClr val="tx1"/>
                          </a:solidFill>
                          <a:effectLst/>
                          <a:latin typeface="Arial" charset="0"/>
                        </a:rPr>
                        <a:t>Change traffic lights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5584" name="Rectangle 49"/>
          <p:cNvSpPr>
            <a:spLocks noChangeArrowheads="1"/>
          </p:cNvSpPr>
          <p:nvPr/>
        </p:nvSpPr>
        <p:spPr bwMode="auto">
          <a:xfrm>
            <a:off x="304800" y="457200"/>
            <a:ext cx="8229600" cy="1066800"/>
          </a:xfrm>
          <a:prstGeom prst="rect">
            <a:avLst/>
          </a:prstGeom>
          <a:noFill/>
          <a:ln w="9525">
            <a:noFill/>
            <a:miter lim="800000"/>
            <a:headEnd/>
            <a:tailEnd/>
          </a:ln>
        </p:spPr>
        <p:txBody>
          <a:bodyPr anchor="ctr"/>
          <a:lstStyle/>
          <a:p>
            <a:pPr eaLnBrk="0" hangingPunct="0"/>
            <a:r>
              <a:rPr lang="en-US" sz="4400">
                <a:effectLst/>
              </a:rPr>
              <a:t>Input Devices are All Around 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8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idx="4294967295"/>
          </p:nvPr>
        </p:nvSpPr>
        <p:spPr>
          <a:xfrm>
            <a:off x="533400" y="0"/>
            <a:ext cx="8229600" cy="1066800"/>
          </a:xfrm>
        </p:spPr>
        <p:txBody>
          <a:bodyPr anchor="b"/>
          <a:lstStyle/>
          <a:p>
            <a:pPr eaLnBrk="1" hangingPunct="1"/>
            <a:r>
              <a:rPr lang="en-GB" sz="2800" smtClean="0"/>
              <a:t>Which input device to use &amp; when</a:t>
            </a:r>
          </a:p>
        </p:txBody>
      </p:sp>
      <p:graphicFrame>
        <p:nvGraphicFramePr>
          <p:cNvPr id="131101" name="Group 29"/>
          <p:cNvGraphicFramePr>
            <a:graphicFrameLocks noGrp="1"/>
          </p:cNvGraphicFramePr>
          <p:nvPr>
            <p:ph sz="quarter" idx="4294967295"/>
          </p:nvPr>
        </p:nvGraphicFramePr>
        <p:xfrm>
          <a:off x="0" y="1295400"/>
          <a:ext cx="9144000" cy="4581526"/>
        </p:xfrm>
        <a:graphic>
          <a:graphicData uri="http://schemas.openxmlformats.org/drawingml/2006/table">
            <a:tbl>
              <a:tblPr/>
              <a:tblGrid>
                <a:gridCol w="1524000"/>
                <a:gridCol w="1524000"/>
                <a:gridCol w="1524000"/>
                <a:gridCol w="1249363"/>
                <a:gridCol w="1995487"/>
                <a:gridCol w="1327150"/>
              </a:tblGrid>
              <a:tr h="14462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Volume of data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Speed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Nature of System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Ease of use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Technological development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1" i="0" u="none" strike="noStrike" cap="none" normalizeH="0" baseline="0" smtClean="0">
                          <a:ln>
                            <a:noFill/>
                          </a:ln>
                          <a:solidFill>
                            <a:srgbClr val="FFFFFF"/>
                          </a:solidFill>
                          <a:effectLst/>
                          <a:latin typeface="Arial" charset="0"/>
                        </a:rPr>
                        <a:t>Cost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135313">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2000" b="0" i="0" u="none" strike="noStrike" cap="none" normalizeH="0" baseline="0" smtClean="0">
                          <a:ln>
                            <a:noFill/>
                          </a:ln>
                          <a:solidFill>
                            <a:srgbClr val="000000"/>
                          </a:solidFill>
                          <a:effectLst/>
                          <a:latin typeface="Arial" charset="0"/>
                        </a:rPr>
                        <a:t>Large  automatic equipment is best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2000" b="0" i="0" u="none" strike="noStrike" cap="none" normalizeH="0" baseline="0" smtClean="0">
                          <a:ln>
                            <a:noFill/>
                          </a:ln>
                          <a:solidFill>
                            <a:srgbClr val="000000"/>
                          </a:solidFill>
                          <a:effectLst/>
                          <a:latin typeface="Arial" charset="0"/>
                        </a:rPr>
                        <a:t>Barcode scanner useful if high speeds necessary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charset="0"/>
                        <a:buChar char="•"/>
                        <a:tabLst/>
                      </a:pPr>
                      <a:r>
                        <a:rPr kumimoji="0" lang="en-GB" sz="2000" b="0" i="0" u="none" strike="noStrike" cap="none" normalizeH="0" baseline="0" smtClean="0">
                          <a:ln>
                            <a:noFill/>
                          </a:ln>
                          <a:solidFill>
                            <a:srgbClr val="000000"/>
                          </a:solidFill>
                          <a:effectLst/>
                          <a:latin typeface="Arial" charset="0"/>
                        </a:rPr>
                        <a:t>MICR – needed for specialist input methods such as banking cheques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Arial" charset="0"/>
                        </a:rPr>
                        <a:t>Conditions may influence choice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Arial" charset="0"/>
                        </a:rPr>
                        <a:t>Methods constantly updated as new methods introduced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rgbClr val="000000"/>
                          </a:solidFill>
                          <a:effectLst/>
                          <a:latin typeface="Arial" charset="0"/>
                        </a:rPr>
                        <a:t>Major factor – could relate to staffing or hardware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ED3CF"/>
                    </a:solidFill>
                  </a:tcPr>
                </a:tc>
              </a:tr>
            </a:tbl>
          </a:graphicData>
        </a:graphic>
      </p:graphicFrame>
      <p:sp>
        <p:nvSpPr>
          <p:cNvPr id="23578" name="Footer Placeholder 4"/>
          <p:cNvSpPr txBox="1">
            <a:spLocks noGrp="1"/>
          </p:cNvSpPr>
          <p:nvPr/>
        </p:nvSpPr>
        <p:spPr bwMode="auto">
          <a:xfrm>
            <a:off x="304800" y="6410325"/>
            <a:ext cx="3581400" cy="366713"/>
          </a:xfrm>
          <a:prstGeom prst="rect">
            <a:avLst/>
          </a:prstGeom>
          <a:noFill/>
          <a:ln>
            <a:miter lim="800000"/>
            <a:headEnd/>
            <a:tailEnd/>
          </a:ln>
        </p:spPr>
        <p:txBody>
          <a:bodyPr/>
          <a:lstStyle/>
          <a:p>
            <a:pPr>
              <a:defRPr/>
            </a:pPr>
            <a:r>
              <a:rPr lang="en-GB" sz="1200">
                <a:solidFill>
                  <a:srgbClr val="FFFFFF"/>
                </a:solidFill>
                <a:effectLst/>
                <a:latin typeface="+mn-lt"/>
              </a:rPr>
              <a:t>tcowling 2009 from Mott, Leaming &amp; Williams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
          <p:cNvSpPr>
            <a:spLocks noGrp="1" noChangeArrowheads="1"/>
          </p:cNvSpPr>
          <p:nvPr>
            <p:ph type="ctrTitle"/>
          </p:nvPr>
        </p:nvSpPr>
        <p:spPr/>
        <p:txBody>
          <a:bodyPr/>
          <a:lstStyle/>
          <a:p>
            <a:pPr algn="ctr"/>
            <a:r>
              <a:rPr lang="en-US" smtClean="0"/>
              <a:t>Practical</a:t>
            </a:r>
          </a:p>
        </p:txBody>
      </p:sp>
      <p:sp>
        <p:nvSpPr>
          <p:cNvPr id="67587" name="Rectangle 5"/>
          <p:cNvSpPr>
            <a:spLocks noGrp="1" noChangeArrowheads="1"/>
          </p:cNvSpPr>
          <p:nvPr>
            <p:ph type="subTitle" idx="1"/>
          </p:nvPr>
        </p:nvSpPr>
        <p:spPr/>
        <p:txBody>
          <a:bodyPr/>
          <a:lstStyle/>
          <a:p>
            <a:endParaRPr lang="en-US"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mtClean="0"/>
              <a:t>Practical 1</a:t>
            </a:r>
          </a:p>
        </p:txBody>
      </p:sp>
      <p:sp>
        <p:nvSpPr>
          <p:cNvPr id="68611" name="Rectangle 3"/>
          <p:cNvSpPr>
            <a:spLocks noGrp="1" noChangeArrowheads="1"/>
          </p:cNvSpPr>
          <p:nvPr>
            <p:ph type="body" idx="1"/>
          </p:nvPr>
        </p:nvSpPr>
        <p:spPr/>
        <p:txBody>
          <a:bodyPr/>
          <a:lstStyle/>
          <a:p>
            <a:r>
              <a:rPr lang="en-US" smtClean="0"/>
              <a:t>Record your voice in the computer. Then play it back.</a:t>
            </a:r>
          </a:p>
          <a:p>
            <a:pPr lvl="1"/>
            <a:r>
              <a:rPr lang="en-US" smtClean="0"/>
              <a:t>Use Microphone, Microsoft software for recording.</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smtClean="0"/>
              <a:t>Practical 2</a:t>
            </a:r>
          </a:p>
        </p:txBody>
      </p:sp>
      <p:sp>
        <p:nvSpPr>
          <p:cNvPr id="69635" name="Rectangle 3"/>
          <p:cNvSpPr>
            <a:spLocks noGrp="1" noChangeArrowheads="1"/>
          </p:cNvSpPr>
          <p:nvPr>
            <p:ph type="body" idx="1"/>
          </p:nvPr>
        </p:nvSpPr>
        <p:spPr/>
        <p:txBody>
          <a:bodyPr/>
          <a:lstStyle/>
          <a:p>
            <a:r>
              <a:rPr lang="en-US" smtClean="0"/>
              <a:t>Record a video in your computer. </a:t>
            </a:r>
          </a:p>
          <a:p>
            <a:pPr lvl="1"/>
            <a:r>
              <a:rPr lang="en-US" smtClean="0"/>
              <a:t>Use Web Camera for recording a video.</a:t>
            </a:r>
          </a:p>
          <a:p>
            <a:pPr lvl="1"/>
            <a:r>
              <a:rPr lang="en-US" smtClean="0"/>
              <a:t>Edit this video with different options in Windows movie maker.</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smtClean="0"/>
              <a:t>Practical 3</a:t>
            </a:r>
          </a:p>
        </p:txBody>
      </p:sp>
      <p:sp>
        <p:nvSpPr>
          <p:cNvPr id="70659" name="Rectangle 3"/>
          <p:cNvSpPr>
            <a:spLocks noGrp="1" noChangeArrowheads="1"/>
          </p:cNvSpPr>
          <p:nvPr>
            <p:ph type="body" idx="1"/>
          </p:nvPr>
        </p:nvSpPr>
        <p:spPr/>
        <p:txBody>
          <a:bodyPr/>
          <a:lstStyle/>
          <a:p>
            <a:r>
              <a:rPr lang="en-US" smtClean="0"/>
              <a:t>Take a print out of this slide and scan it in a computer.</a:t>
            </a:r>
          </a:p>
          <a:p>
            <a:pPr lvl="1"/>
            <a:r>
              <a:rPr lang="en-US" smtClean="0"/>
              <a:t>Use scanner</a:t>
            </a:r>
          </a:p>
          <a:p>
            <a:pPr lvl="1"/>
            <a:r>
              <a:rPr lang="en-US" smtClean="0"/>
              <a:t>Learn different features of scanning software.</a:t>
            </a:r>
          </a:p>
          <a:p>
            <a:pPr lvl="1"/>
            <a:r>
              <a:rPr lang="en-US" smtClean="0"/>
              <a:t>Save the picture in Jpeg format.</a:t>
            </a:r>
          </a:p>
          <a:p>
            <a:r>
              <a:rPr lang="en-US" smtClean="0"/>
              <a:t>Use windows OCR software to convert image into text.</a:t>
            </a:r>
          </a:p>
          <a:p>
            <a:pPr lvl="1"/>
            <a:r>
              <a:rPr lang="en-US" smtClean="0"/>
              <a:t>Software is available with windows OS.</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smtClean="0"/>
              <a:t>Summary</a:t>
            </a:r>
          </a:p>
        </p:txBody>
      </p:sp>
      <p:sp>
        <p:nvSpPr>
          <p:cNvPr id="71683" name="Rectangle 3"/>
          <p:cNvSpPr>
            <a:spLocks noGrp="1" noChangeArrowheads="1"/>
          </p:cNvSpPr>
          <p:nvPr>
            <p:ph type="body" idx="1"/>
          </p:nvPr>
        </p:nvSpPr>
        <p:spPr/>
        <p:txBody>
          <a:bodyPr/>
          <a:lstStyle/>
          <a:p>
            <a:pPr>
              <a:lnSpc>
                <a:spcPct val="90000"/>
              </a:lnSpc>
            </a:pPr>
            <a:r>
              <a:rPr lang="en-US" smtClean="0"/>
              <a:t>There are different ways to input data.</a:t>
            </a:r>
          </a:p>
          <a:p>
            <a:pPr lvl="1">
              <a:lnSpc>
                <a:spcPct val="90000"/>
              </a:lnSpc>
            </a:pPr>
            <a:r>
              <a:rPr lang="en-GB" sz="3300" smtClean="0"/>
              <a:t>Automatic input methods remove need to key in data</a:t>
            </a:r>
          </a:p>
          <a:p>
            <a:pPr lvl="1">
              <a:lnSpc>
                <a:spcPct val="90000"/>
              </a:lnSpc>
            </a:pPr>
            <a:r>
              <a:rPr lang="en-GB" sz="3300" smtClean="0"/>
              <a:t>Large quantities of data to be read/input quickly</a:t>
            </a:r>
          </a:p>
          <a:p>
            <a:pPr lvl="1">
              <a:lnSpc>
                <a:spcPct val="90000"/>
              </a:lnSpc>
            </a:pPr>
            <a:r>
              <a:rPr lang="en-GB" smtClean="0">
                <a:solidFill>
                  <a:srgbClr val="010066"/>
                </a:solidFill>
              </a:rPr>
              <a:t>Data can be input by </a:t>
            </a:r>
            <a:r>
              <a:rPr lang="en-GB" b="1" smtClean="0">
                <a:solidFill>
                  <a:srgbClr val="FF6600"/>
                </a:solidFill>
              </a:rPr>
              <a:t>touch</a:t>
            </a:r>
            <a:r>
              <a:rPr lang="en-GB" smtClean="0">
                <a:solidFill>
                  <a:srgbClr val="010066"/>
                </a:solidFill>
              </a:rPr>
              <a:t>,</a:t>
            </a:r>
            <a:r>
              <a:rPr lang="en-GB" smtClean="0">
                <a:solidFill>
                  <a:srgbClr val="FF6600"/>
                </a:solidFill>
              </a:rPr>
              <a:t> </a:t>
            </a:r>
            <a:r>
              <a:rPr lang="en-GB" b="1" smtClean="0">
                <a:solidFill>
                  <a:srgbClr val="FF6600"/>
                </a:solidFill>
              </a:rPr>
              <a:t>sound</a:t>
            </a:r>
            <a:r>
              <a:rPr lang="en-GB" smtClean="0">
                <a:solidFill>
                  <a:srgbClr val="010066"/>
                </a:solidFill>
              </a:rPr>
              <a:t>,</a:t>
            </a:r>
            <a:r>
              <a:rPr lang="en-GB" smtClean="0">
                <a:solidFill>
                  <a:srgbClr val="FF6600"/>
                </a:solidFill>
              </a:rPr>
              <a:t> </a:t>
            </a:r>
            <a:r>
              <a:rPr lang="en-GB" b="1" smtClean="0">
                <a:solidFill>
                  <a:srgbClr val="FF6600"/>
                </a:solidFill>
              </a:rPr>
              <a:t>light</a:t>
            </a:r>
            <a:r>
              <a:rPr lang="en-GB" smtClean="0">
                <a:solidFill>
                  <a:srgbClr val="010066"/>
                </a:solidFill>
              </a:rPr>
              <a:t>,</a:t>
            </a:r>
            <a:r>
              <a:rPr lang="en-GB" smtClean="0">
                <a:solidFill>
                  <a:srgbClr val="FF6600"/>
                </a:solidFill>
              </a:rPr>
              <a:t> </a:t>
            </a:r>
            <a:r>
              <a:rPr lang="en-GB" b="1" smtClean="0">
                <a:solidFill>
                  <a:srgbClr val="FF6600"/>
                </a:solidFill>
              </a:rPr>
              <a:t>control</a:t>
            </a:r>
            <a:r>
              <a:rPr lang="en-GB" smtClean="0">
                <a:solidFill>
                  <a:srgbClr val="010066"/>
                </a:solidFill>
              </a:rPr>
              <a:t>,</a:t>
            </a:r>
            <a:r>
              <a:rPr lang="en-GB" smtClean="0">
                <a:solidFill>
                  <a:srgbClr val="FF6600"/>
                </a:solidFill>
              </a:rPr>
              <a:t> </a:t>
            </a:r>
            <a:r>
              <a:rPr lang="en-GB" smtClean="0">
                <a:solidFill>
                  <a:srgbClr val="010066"/>
                </a:solidFill>
              </a:rPr>
              <a:t>and</a:t>
            </a:r>
            <a:r>
              <a:rPr lang="en-GB" smtClean="0"/>
              <a:t> </a:t>
            </a:r>
            <a:r>
              <a:rPr lang="en-GB" b="1" smtClean="0">
                <a:solidFill>
                  <a:srgbClr val="FF6600"/>
                </a:solidFill>
              </a:rPr>
              <a:t>electronic</a:t>
            </a:r>
            <a:r>
              <a:rPr lang="en-GB" smtClean="0"/>
              <a:t> </a:t>
            </a:r>
            <a:r>
              <a:rPr lang="en-GB" smtClean="0">
                <a:solidFill>
                  <a:srgbClr val="010066"/>
                </a:solidFill>
              </a:rPr>
              <a:t>means.</a:t>
            </a:r>
          </a:p>
          <a:p>
            <a:pPr eaLnBrk="1" hangingPunct="1">
              <a:lnSpc>
                <a:spcPct val="90000"/>
              </a:lnSpc>
              <a:buClrTx/>
              <a:buSzTx/>
              <a:buFont typeface="Wingdings" pitchFamily="2" charset="2"/>
              <a:buChar char="§"/>
            </a:pPr>
            <a:r>
              <a:rPr lang="en-GB" smtClean="0">
                <a:solidFill>
                  <a:srgbClr val="010066"/>
                </a:solidFill>
              </a:rPr>
              <a:t>Input devices are being used </a:t>
            </a:r>
            <a:r>
              <a:rPr lang="en-GB" b="1" smtClean="0">
                <a:solidFill>
                  <a:srgbClr val="FF6600"/>
                </a:solidFill>
              </a:rPr>
              <a:t>all around us</a:t>
            </a:r>
            <a:r>
              <a:rPr lang="en-GB" smtClean="0">
                <a:solidFill>
                  <a:srgbClr val="010066"/>
                </a:solidFill>
              </a:rPr>
              <a:t> in daily life.</a:t>
            </a:r>
          </a:p>
          <a:p>
            <a:pPr lvl="1">
              <a:lnSpc>
                <a:spcPct val="90000"/>
              </a:lnSpc>
              <a:buSzTx/>
              <a:buFont typeface="Wingdings" pitchFamily="2" charset="2"/>
              <a:buChar char="§"/>
            </a:pPr>
            <a:endParaRPr lang="en-US" smtClean="0">
              <a:solidFill>
                <a:srgbClr val="010066"/>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smtClean="0"/>
              <a:t>Summary</a:t>
            </a:r>
          </a:p>
        </p:txBody>
      </p:sp>
      <p:sp>
        <p:nvSpPr>
          <p:cNvPr id="72707" name="Rectangle 3"/>
          <p:cNvSpPr>
            <a:spLocks noGrp="1" noChangeArrowheads="1"/>
          </p:cNvSpPr>
          <p:nvPr>
            <p:ph type="body" idx="1"/>
          </p:nvPr>
        </p:nvSpPr>
        <p:spPr/>
        <p:txBody>
          <a:bodyPr/>
          <a:lstStyle/>
          <a:p>
            <a:pPr eaLnBrk="1" hangingPunct="1"/>
            <a:r>
              <a:rPr lang="en-GB" sz="3500" smtClean="0"/>
              <a:t>Number of factors considered when choosing an input method</a:t>
            </a:r>
          </a:p>
          <a:p>
            <a:pPr lvl="1" eaLnBrk="1" hangingPunct="1"/>
            <a:r>
              <a:rPr lang="en-GB" sz="2100" smtClean="0"/>
              <a:t>Volume of data</a:t>
            </a:r>
          </a:p>
          <a:p>
            <a:pPr lvl="1" eaLnBrk="1" hangingPunct="1"/>
            <a:r>
              <a:rPr lang="en-GB" sz="2100" smtClean="0"/>
              <a:t>Cost</a:t>
            </a:r>
          </a:p>
          <a:p>
            <a:pPr lvl="1" eaLnBrk="1" hangingPunct="1"/>
            <a:r>
              <a:rPr lang="en-GB" sz="2100" smtClean="0"/>
              <a:t>Speed</a:t>
            </a:r>
          </a:p>
          <a:p>
            <a:pPr lvl="1" eaLnBrk="1" hangingPunct="1"/>
            <a:r>
              <a:rPr lang="en-GB" sz="2100" smtClean="0"/>
              <a:t>Ease of Use</a:t>
            </a:r>
          </a:p>
          <a:p>
            <a:endParaRPr lang="en-US"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3"/>
          <p:cNvSpPr>
            <a:spLocks noGrp="1" noChangeArrowheads="1"/>
          </p:cNvSpPr>
          <p:nvPr>
            <p:ph type="subTitle" idx="4294967295"/>
          </p:nvPr>
        </p:nvSpPr>
        <p:spPr>
          <a:xfrm>
            <a:off x="914400" y="2514600"/>
            <a:ext cx="7854950" cy="1795463"/>
          </a:xfrm>
        </p:spPr>
        <p:txBody>
          <a:bodyPr lIns="0" rIns="18288"/>
          <a:lstStyle/>
          <a:p>
            <a:pPr marL="0" indent="0" algn="r" eaLnBrk="1" hangingPunct="1">
              <a:buFont typeface="Wingdings" pitchFamily="2" charset="2"/>
              <a:buNone/>
            </a:pPr>
            <a:r>
              <a:rPr lang="en-US" smtClean="0">
                <a:solidFill>
                  <a:schemeClr val="bg1"/>
                </a:solidFill>
              </a:rPr>
              <a:t>THE END</a:t>
            </a:r>
          </a:p>
        </p:txBody>
      </p:sp>
    </p:spTree>
  </p:cSld>
  <p:clrMapOvr>
    <a:masterClrMapping/>
  </p:clrMapOvr>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Pixel">
  <a:themeElements>
    <a:clrScheme name="1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1_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1_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1_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1_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1_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1_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1_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1_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1_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1_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1_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1_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7_Flow">
      <a:majorFont>
        <a:latin typeface=""/>
        <a:ea typeface=""/>
        <a:cs typeface=""/>
      </a:majorFont>
      <a:minorFont>
        <a:latin typeface=""/>
        <a:ea typeface=""/>
        <a:cs typeface=""/>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Intro_Ch_01B</Template>
  <TotalTime>462</TotalTime>
  <Words>2443</Words>
  <Application>Microsoft PowerPoint</Application>
  <PresentationFormat>On-screen Show (4:3)</PresentationFormat>
  <Paragraphs>306</Paragraphs>
  <Slides>64</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64</vt:i4>
      </vt:variant>
    </vt:vector>
  </HeadingPairs>
  <TitlesOfParts>
    <vt:vector size="73" baseType="lpstr">
      <vt:lpstr>Arial</vt:lpstr>
      <vt:lpstr>Wingdings</vt:lpstr>
      <vt:lpstr>Wingdings 2</vt:lpstr>
      <vt:lpstr>Constantia</vt:lpstr>
      <vt:lpstr>Times New Roman</vt:lpstr>
      <vt:lpstr>Arial Black</vt:lpstr>
      <vt:lpstr>1_Pixel</vt:lpstr>
      <vt:lpstr>Pixel</vt:lpstr>
      <vt:lpstr>7_Flow</vt:lpstr>
      <vt:lpstr>Lecture 4</vt:lpstr>
      <vt:lpstr>Summary of Previous Lecture</vt:lpstr>
      <vt:lpstr>Lecture 4 Overview</vt:lpstr>
      <vt:lpstr>Introduction</vt:lpstr>
      <vt:lpstr>Introduction</vt:lpstr>
      <vt:lpstr>Benefits of entering data in other ways</vt:lpstr>
      <vt:lpstr>When to chose which device?</vt:lpstr>
      <vt:lpstr>Input data by Touch</vt:lpstr>
      <vt:lpstr>Light Pen</vt:lpstr>
      <vt:lpstr>Slide 10</vt:lpstr>
      <vt:lpstr>Light Pen</vt:lpstr>
      <vt:lpstr>Pointing the Objects</vt:lpstr>
      <vt:lpstr>Pointing with Light Pen</vt:lpstr>
      <vt:lpstr>Slide 14</vt:lpstr>
      <vt:lpstr>Touch Sensing</vt:lpstr>
      <vt:lpstr>Tablet PC’s/Touch Tablets</vt:lpstr>
      <vt:lpstr>Tablets</vt:lpstr>
      <vt:lpstr>Advantages of Touch Sensing</vt:lpstr>
      <vt:lpstr>Disadvantages of Touch Sensing</vt:lpstr>
      <vt:lpstr>Game Controller</vt:lpstr>
      <vt:lpstr>Types of Game Controllers</vt:lpstr>
      <vt:lpstr>Type of Game Controllers</vt:lpstr>
      <vt:lpstr>Gamepad</vt:lpstr>
      <vt:lpstr>Gamepad</vt:lpstr>
      <vt:lpstr>Paddle</vt:lpstr>
      <vt:lpstr>Atari Game Paddle Controller</vt:lpstr>
      <vt:lpstr>Joystick</vt:lpstr>
      <vt:lpstr>Arcade Style Joystick</vt:lpstr>
      <vt:lpstr>Trackball</vt:lpstr>
      <vt:lpstr>Trackball</vt:lpstr>
      <vt:lpstr>Throttle quadrant</vt:lpstr>
      <vt:lpstr>Steering Wheel</vt:lpstr>
      <vt:lpstr>Yoke</vt:lpstr>
      <vt:lpstr>Pedals</vt:lpstr>
      <vt:lpstr>Gaming keypads and programmable PC controllers</vt:lpstr>
      <vt:lpstr>Motion sensing controllers</vt:lpstr>
      <vt:lpstr>Light gun</vt:lpstr>
      <vt:lpstr>Concept Keyboards</vt:lpstr>
      <vt:lpstr>Concept Keyboard</vt:lpstr>
      <vt:lpstr>Input by light</vt:lpstr>
      <vt:lpstr>Digital Camera</vt:lpstr>
      <vt:lpstr>Scanner</vt:lpstr>
      <vt:lpstr>OCR</vt:lpstr>
      <vt:lpstr>Digital Video Camera</vt:lpstr>
      <vt:lpstr>OMR (Optical Mark Reader)</vt:lpstr>
      <vt:lpstr>Bar-Code Reader</vt:lpstr>
      <vt:lpstr>Other Input Types</vt:lpstr>
      <vt:lpstr>Sensors</vt:lpstr>
      <vt:lpstr>MIDI (Musical Instrument digital Interface)</vt:lpstr>
      <vt:lpstr>Smart Card</vt:lpstr>
      <vt:lpstr>Microphone</vt:lpstr>
      <vt:lpstr>MIRC (Magnetic Ink Character Recognition)</vt:lpstr>
      <vt:lpstr>Magnetic Strip</vt:lpstr>
      <vt:lpstr>Remote Control</vt:lpstr>
      <vt:lpstr>Input Devices are All Around Us</vt:lpstr>
      <vt:lpstr>Slide 56</vt:lpstr>
      <vt:lpstr>Which input device to use &amp; when</vt:lpstr>
      <vt:lpstr>Practical</vt:lpstr>
      <vt:lpstr>Practical 1</vt:lpstr>
      <vt:lpstr>Practical 2</vt:lpstr>
      <vt:lpstr>Practical 3</vt:lpstr>
      <vt:lpstr>Summary</vt:lpstr>
      <vt:lpstr>Summary</vt:lpstr>
      <vt:lpstr>Slide 64</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Lee Cottrell</dc:creator>
  <cp:lastModifiedBy>NTS</cp:lastModifiedBy>
  <cp:revision>330</cp:revision>
  <dcterms:created xsi:type="dcterms:W3CDTF">2004-10-10T03:41:45Z</dcterms:created>
  <dcterms:modified xsi:type="dcterms:W3CDTF">2012-04-30T14:13:36Z</dcterms:modified>
</cp:coreProperties>
</file>