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9"/>
  </p:notesMasterIdLst>
  <p:sldIdLst>
    <p:sldId id="256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  <p:sldId id="429" r:id="rId18"/>
    <p:sldId id="419" r:id="rId19"/>
    <p:sldId id="420" r:id="rId20"/>
    <p:sldId id="421" r:id="rId21"/>
    <p:sldId id="422" r:id="rId22"/>
    <p:sldId id="423" r:id="rId23"/>
    <p:sldId id="424" r:id="rId24"/>
    <p:sldId id="425" r:id="rId25"/>
    <p:sldId id="427" r:id="rId26"/>
    <p:sldId id="426" r:id="rId27"/>
    <p:sldId id="42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481" autoAdjust="0"/>
  </p:normalViewPr>
  <p:slideViewPr>
    <p:cSldViewPr showGuides="1">
      <p:cViewPr varScale="1">
        <p:scale>
          <a:sx n="37" d="100"/>
          <a:sy n="37" d="100"/>
        </p:scale>
        <p:origin x="-1651" y="-72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Project Risk Management</a:t>
            </a:r>
            <a:br>
              <a:rPr lang="en-US" dirty="0" smtClean="0"/>
            </a:br>
            <a:r>
              <a:rPr lang="en-US" dirty="0" smtClean="0"/>
              <a:t>SEII-Lecture 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Project quality management</a:t>
            </a:r>
          </a:p>
          <a:p>
            <a:pPr lvl="1"/>
            <a:r>
              <a:rPr lang="en-US" dirty="0" smtClean="0"/>
              <a:t>Planning </a:t>
            </a:r>
            <a:r>
              <a:rPr lang="en-US" dirty="0"/>
              <a:t>quality</a:t>
            </a:r>
          </a:p>
          <a:p>
            <a:pPr lvl="1"/>
            <a:r>
              <a:rPr lang="en-US" dirty="0" smtClean="0"/>
              <a:t>Performing </a:t>
            </a:r>
            <a:r>
              <a:rPr lang="en-US" dirty="0"/>
              <a:t>quality assurance</a:t>
            </a:r>
          </a:p>
          <a:p>
            <a:pPr lvl="1"/>
            <a:r>
              <a:rPr lang="en-US" dirty="0" smtClean="0"/>
              <a:t>Performing </a:t>
            </a:r>
            <a:r>
              <a:rPr lang="en-US" dirty="0"/>
              <a:t>quality control</a:t>
            </a:r>
          </a:p>
          <a:p>
            <a:r>
              <a:rPr lang="en-US" dirty="0" smtClean="0"/>
              <a:t>Project communication management</a:t>
            </a:r>
          </a:p>
          <a:p>
            <a:pPr lvl="1"/>
            <a:r>
              <a:rPr lang="en-US" dirty="0"/>
              <a:t>Identifying stakeholders</a:t>
            </a:r>
          </a:p>
          <a:p>
            <a:pPr lvl="1"/>
            <a:r>
              <a:rPr lang="en-US" dirty="0"/>
              <a:t>Planning communications</a:t>
            </a:r>
          </a:p>
          <a:p>
            <a:pPr lvl="1"/>
            <a:r>
              <a:rPr lang="en-US" dirty="0"/>
              <a:t>Distributing information</a:t>
            </a:r>
          </a:p>
          <a:p>
            <a:pPr lvl="1"/>
            <a:r>
              <a:rPr lang="en-US" dirty="0"/>
              <a:t>Managing stakeholder expectations</a:t>
            </a:r>
          </a:p>
          <a:p>
            <a:pPr lvl="1"/>
            <a:r>
              <a:rPr lang="en-US" dirty="0"/>
              <a:t>Reporting </a:t>
            </a:r>
            <a:r>
              <a:rPr lang="en-US" dirty="0" smtClean="0"/>
              <a:t>performance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444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Risk management is the art and science</a:t>
            </a:r>
          </a:p>
          <a:p>
            <a:r>
              <a:rPr lang="en-US" dirty="0" smtClean="0"/>
              <a:t>A frequently overlooked and underestimated aspect</a:t>
            </a:r>
          </a:p>
          <a:p>
            <a:r>
              <a:rPr lang="en-US" dirty="0" smtClean="0"/>
              <a:t>Significant improvement can be achieved to meet project objectives</a:t>
            </a:r>
          </a:p>
          <a:p>
            <a:r>
              <a:rPr lang="en-US" dirty="0" smtClean="0"/>
              <a:t>Often goes unnoticed </a:t>
            </a:r>
          </a:p>
          <a:p>
            <a:r>
              <a:rPr lang="en-US" dirty="0" smtClean="0"/>
              <a:t>Study conducted with 38 organizations</a:t>
            </a:r>
          </a:p>
          <a:p>
            <a:pPr lvl="1"/>
            <a:r>
              <a:rPr lang="en-US" dirty="0" smtClean="0"/>
              <a:t>Engineering and construction, telecommunications, information systems/software development, high-tech manufacturing</a:t>
            </a:r>
          </a:p>
          <a:p>
            <a:pPr lvl="1"/>
            <a:r>
              <a:rPr lang="en-US" dirty="0" smtClean="0"/>
              <a:t>Maturity level in different knowledge areas</a:t>
            </a:r>
          </a:p>
          <a:p>
            <a:pPr lvl="1"/>
            <a:r>
              <a:rPr lang="en-US" dirty="0" smtClean="0"/>
              <a:t>Lowest maturity level in risk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059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KLCI Study with 260 software organizations in 2001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76475"/>
            <a:ext cx="6205537" cy="428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424</a:t>
            </a:r>
          </a:p>
        </p:txBody>
      </p:sp>
    </p:spTree>
    <p:extLst>
      <p:ext uri="{BB962C8B-B14F-4D97-AF65-F5344CB8AC3E}">
        <p14:creationId xmlns:p14="http://schemas.microsoft.com/office/powerpoint/2010/main" xmlns="" val="119183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Concepts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Risk</a:t>
            </a:r>
          </a:p>
          <a:p>
            <a:pPr lvl="1"/>
            <a:r>
              <a:rPr lang="en-US" dirty="0" smtClean="0"/>
              <a:t>“the possibility of loss or injury”</a:t>
            </a:r>
          </a:p>
          <a:p>
            <a:pPr lvl="1"/>
            <a:r>
              <a:rPr lang="en-US" dirty="0" smtClean="0"/>
              <a:t>Negativity is associated and uncertainty is involved</a:t>
            </a:r>
          </a:p>
          <a:p>
            <a:pPr lvl="1"/>
            <a:r>
              <a:rPr lang="en-US" dirty="0" smtClean="0"/>
              <a:t>Negative VS positive risks</a:t>
            </a:r>
          </a:p>
          <a:p>
            <a:r>
              <a:rPr lang="en-US" dirty="0" smtClean="0"/>
              <a:t>Negative risk management</a:t>
            </a:r>
          </a:p>
          <a:p>
            <a:pPr lvl="1"/>
            <a:r>
              <a:rPr lang="en-US" dirty="0" smtClean="0"/>
              <a:t>To lessen the impact of potentially adverse events</a:t>
            </a:r>
          </a:p>
          <a:p>
            <a:r>
              <a:rPr lang="en-US" dirty="0" smtClean="0"/>
              <a:t>Positive risk management</a:t>
            </a:r>
            <a:endParaRPr lang="en-US" dirty="0"/>
          </a:p>
          <a:p>
            <a:pPr lvl="1"/>
            <a:r>
              <a:rPr lang="en-US" dirty="0" smtClean="0"/>
              <a:t>Investing in opportunities</a:t>
            </a:r>
          </a:p>
          <a:p>
            <a:r>
              <a:rPr lang="en-US" dirty="0" smtClean="0"/>
              <a:t>Risk management is an investment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04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Concepts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Risk utility / tolerance</a:t>
            </a:r>
          </a:p>
          <a:p>
            <a:pPr lvl="1"/>
            <a:r>
              <a:rPr lang="en-US" dirty="0" smtClean="0"/>
              <a:t>The amount of satisfaction / pleasure received from a potential payoff</a:t>
            </a:r>
          </a:p>
          <a:p>
            <a:r>
              <a:rPr lang="en-US" dirty="0" smtClean="0"/>
              <a:t>Risk averse</a:t>
            </a:r>
          </a:p>
          <a:p>
            <a:pPr lvl="1"/>
            <a:r>
              <a:rPr lang="en-US" dirty="0" smtClean="0"/>
              <a:t>Lower tolerance for the risk</a:t>
            </a:r>
          </a:p>
          <a:p>
            <a:r>
              <a:rPr lang="en-US" dirty="0" smtClean="0"/>
              <a:t>Risk seeking</a:t>
            </a:r>
            <a:endParaRPr lang="en-US" dirty="0"/>
          </a:p>
          <a:p>
            <a:pPr lvl="1"/>
            <a:r>
              <a:rPr lang="en-US" dirty="0" smtClean="0"/>
              <a:t>Higher tolerance for the risk</a:t>
            </a:r>
          </a:p>
          <a:p>
            <a:r>
              <a:rPr lang="en-US" dirty="0" smtClean="0"/>
              <a:t>Risk neutral</a:t>
            </a:r>
          </a:p>
          <a:p>
            <a:pPr lvl="1"/>
            <a:r>
              <a:rPr lang="en-US" dirty="0" smtClean="0"/>
              <a:t>A balanced approach</a:t>
            </a:r>
          </a:p>
          <a:p>
            <a:r>
              <a:rPr lang="en-US" dirty="0" smtClean="0"/>
              <a:t>Known and unknown risks</a:t>
            </a:r>
          </a:p>
          <a:p>
            <a:r>
              <a:rPr lang="en-US" dirty="0" smtClean="0"/>
              <a:t>Residual and secondary risks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761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Tolerance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8700" y="2828925"/>
            <a:ext cx="70866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427</a:t>
            </a:r>
          </a:p>
        </p:txBody>
      </p:sp>
    </p:spTree>
    <p:extLst>
      <p:ext uri="{BB962C8B-B14F-4D97-AF65-F5344CB8AC3E}">
        <p14:creationId xmlns:p14="http://schemas.microsoft.com/office/powerpoint/2010/main" xmlns="" val="35784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Planning risk management</a:t>
            </a:r>
          </a:p>
          <a:p>
            <a:r>
              <a:rPr lang="en-US" dirty="0" smtClean="0"/>
              <a:t>Identifying risks</a:t>
            </a:r>
          </a:p>
          <a:p>
            <a:r>
              <a:rPr lang="en-US" dirty="0" smtClean="0"/>
              <a:t>Performing qualitative risk analysis</a:t>
            </a:r>
          </a:p>
          <a:p>
            <a:r>
              <a:rPr lang="en-US" dirty="0" smtClean="0"/>
              <a:t>Performing quantitative risk analysis</a:t>
            </a:r>
          </a:p>
          <a:p>
            <a:r>
              <a:rPr lang="en-US" dirty="0" smtClean="0"/>
              <a:t>Planning risk responses</a:t>
            </a:r>
          </a:p>
          <a:p>
            <a:r>
              <a:rPr lang="en-US" dirty="0" smtClean="0"/>
              <a:t>Monitoring and controlling risk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919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Risk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How to approach and plan for risk management activities</a:t>
            </a:r>
          </a:p>
          <a:p>
            <a:r>
              <a:rPr lang="en-US" dirty="0" smtClean="0"/>
              <a:t>Main output: risk management plan</a:t>
            </a:r>
          </a:p>
          <a:p>
            <a:r>
              <a:rPr lang="en-US" dirty="0" smtClean="0"/>
              <a:t>Planning meetings at early stage of project</a:t>
            </a:r>
          </a:p>
          <a:p>
            <a:r>
              <a:rPr lang="en-US" dirty="0" smtClean="0"/>
              <a:t>Risk management policies, risk categories, lesson-learned reports from past projects</a:t>
            </a:r>
          </a:p>
          <a:p>
            <a:r>
              <a:rPr lang="en-US" dirty="0" smtClean="0"/>
              <a:t>Review risk tolerance of stakeholders</a:t>
            </a:r>
          </a:p>
          <a:p>
            <a:r>
              <a:rPr lang="en-US" dirty="0" smtClean="0"/>
              <a:t>Clarify roles and responsibilities, prepare budget and schedule estimates for risk-related activities</a:t>
            </a:r>
          </a:p>
          <a:p>
            <a:r>
              <a:rPr lang="en-US" dirty="0" smtClean="0"/>
              <a:t>Level of information details can vary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512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Topics Addressed in Risk Management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310437" cy="526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427</a:t>
            </a:r>
          </a:p>
        </p:txBody>
      </p:sp>
    </p:spTree>
    <p:extLst>
      <p:ext uri="{BB962C8B-B14F-4D97-AF65-F5344CB8AC3E}">
        <p14:creationId xmlns:p14="http://schemas.microsoft.com/office/powerpoint/2010/main" xmlns="" val="217603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Contingency plans</a:t>
            </a:r>
          </a:p>
          <a:p>
            <a:pPr lvl="1"/>
            <a:r>
              <a:rPr lang="en-US" dirty="0" smtClean="0"/>
              <a:t>Predefined action if risk occurs</a:t>
            </a:r>
          </a:p>
          <a:p>
            <a:pPr lvl="1"/>
            <a:r>
              <a:rPr lang="en-US" dirty="0" smtClean="0"/>
              <a:t>Example: unavailability of new software</a:t>
            </a:r>
          </a:p>
          <a:p>
            <a:r>
              <a:rPr lang="en-US" dirty="0" smtClean="0"/>
              <a:t>Fallback plans</a:t>
            </a:r>
          </a:p>
          <a:p>
            <a:pPr lvl="1"/>
            <a:r>
              <a:rPr lang="en-US" dirty="0" smtClean="0"/>
              <a:t>To address high impact risk</a:t>
            </a:r>
          </a:p>
          <a:p>
            <a:r>
              <a:rPr lang="en-US" dirty="0" smtClean="0"/>
              <a:t>Contingency reserves/allowances</a:t>
            </a:r>
          </a:p>
          <a:p>
            <a:pPr lvl="1"/>
            <a:r>
              <a:rPr lang="en-US" dirty="0" smtClean="0"/>
              <a:t>Provisions by organization / project sponsor to reduce the risk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786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Sources of Risks on IT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Standish group study with 60 IT professionals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7363296"/>
              </p:ext>
            </p:extLst>
          </p:nvPr>
        </p:nvGraphicFramePr>
        <p:xfrm>
          <a:off x="1295400" y="2103120"/>
          <a:ext cx="6096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Success Criterion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Relative Importance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User involvement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Executive management 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Clear statement of requirements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Proper planning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Realistic expectations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Smaller project milestones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Competent staff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Ownership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Clear</a:t>
                      </a:r>
                      <a:r>
                        <a:rPr lang="en-US" baseline="0" dirty="0" smtClean="0"/>
                        <a:t> visions and objectives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Hardworking,</a:t>
                      </a:r>
                      <a:r>
                        <a:rPr lang="en-US" baseline="0" dirty="0" smtClean="0"/>
                        <a:t> focused staff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5621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Risk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Market risk</a:t>
            </a:r>
          </a:p>
          <a:p>
            <a:pPr lvl="1"/>
            <a:r>
              <a:rPr lang="en-US" dirty="0" smtClean="0"/>
              <a:t>New product or service</a:t>
            </a:r>
          </a:p>
          <a:p>
            <a:r>
              <a:rPr lang="en-US" dirty="0" smtClean="0"/>
              <a:t>Financial risk</a:t>
            </a:r>
          </a:p>
          <a:p>
            <a:pPr lvl="1"/>
            <a:r>
              <a:rPr lang="en-US" dirty="0" smtClean="0"/>
              <a:t>Affordance to undertake the project</a:t>
            </a:r>
          </a:p>
          <a:p>
            <a:r>
              <a:rPr lang="en-US" dirty="0" smtClean="0"/>
              <a:t>Technology risk</a:t>
            </a:r>
          </a:p>
          <a:p>
            <a:pPr lvl="1"/>
            <a:r>
              <a:rPr lang="en-US" dirty="0" smtClean="0"/>
              <a:t>Technical feasibility</a:t>
            </a:r>
          </a:p>
          <a:p>
            <a:r>
              <a:rPr lang="en-US" dirty="0" smtClean="0"/>
              <a:t>People risk</a:t>
            </a:r>
          </a:p>
          <a:p>
            <a:pPr lvl="1"/>
            <a:r>
              <a:rPr lang="en-US" dirty="0" smtClean="0"/>
              <a:t>Availability of skilled people</a:t>
            </a:r>
          </a:p>
          <a:p>
            <a:r>
              <a:rPr lang="en-US" dirty="0" smtClean="0"/>
              <a:t>Structure/process risk</a:t>
            </a:r>
          </a:p>
          <a:p>
            <a:pPr lvl="1"/>
            <a:r>
              <a:rPr lang="en-US" dirty="0" smtClean="0"/>
              <a:t>Change in business processes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02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– Risk Breakdown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038" y="2286000"/>
            <a:ext cx="7781925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433</a:t>
            </a:r>
          </a:p>
        </p:txBody>
      </p:sp>
    </p:spTree>
    <p:extLst>
      <p:ext uri="{BB962C8B-B14F-4D97-AF65-F5344CB8AC3E}">
        <p14:creationId xmlns:p14="http://schemas.microsoft.com/office/powerpoint/2010/main" xmlns="" val="95817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Potential Negative Risk Conditions Associated With Each Knowledge Area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25" y="1685925"/>
            <a:ext cx="882015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433</a:t>
            </a:r>
          </a:p>
        </p:txBody>
      </p:sp>
    </p:spTree>
    <p:extLst>
      <p:ext uri="{BB962C8B-B14F-4D97-AF65-F5344CB8AC3E}">
        <p14:creationId xmlns:p14="http://schemas.microsoft.com/office/powerpoint/2010/main" xmlns="" val="369784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Potential Negative Risk Conditions Associated With Each Knowledge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434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163" y="2409825"/>
            <a:ext cx="88296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653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tools and techniques</a:t>
            </a:r>
          </a:p>
          <a:p>
            <a:pPr lvl="1"/>
            <a:r>
              <a:rPr lang="en-US" dirty="0" smtClean="0"/>
              <a:t>Brainstorming</a:t>
            </a:r>
          </a:p>
          <a:p>
            <a:pPr lvl="1"/>
            <a:r>
              <a:rPr lang="en-US" dirty="0" smtClean="0"/>
              <a:t>Delphi technique</a:t>
            </a:r>
          </a:p>
          <a:p>
            <a:pPr lvl="1"/>
            <a:r>
              <a:rPr lang="en-US" dirty="0" smtClean="0"/>
              <a:t>Interviewing</a:t>
            </a:r>
          </a:p>
          <a:p>
            <a:pPr lvl="1"/>
            <a:r>
              <a:rPr lang="en-US" dirty="0" smtClean="0"/>
              <a:t>SWOT analysis</a:t>
            </a:r>
          </a:p>
          <a:p>
            <a:pPr lvl="1"/>
            <a:r>
              <a:rPr lang="en-US" dirty="0" smtClean="0"/>
              <a:t>Checklists</a:t>
            </a:r>
          </a:p>
          <a:p>
            <a:pPr lvl="1"/>
            <a:r>
              <a:rPr lang="en-US" dirty="0" smtClean="0"/>
              <a:t>Analysis of assumptions</a:t>
            </a:r>
          </a:p>
          <a:p>
            <a:pPr lvl="1"/>
            <a:r>
              <a:rPr lang="en-US" dirty="0" smtClean="0"/>
              <a:t>Diagramming techniques</a:t>
            </a:r>
          </a:p>
          <a:p>
            <a:r>
              <a:rPr lang="en-US" dirty="0" smtClean="0"/>
              <a:t>Risk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87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Risk Register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Identification number</a:t>
            </a:r>
          </a:p>
          <a:p>
            <a:r>
              <a:rPr lang="en-US" dirty="0" smtClean="0"/>
              <a:t>Risk ranking</a:t>
            </a:r>
          </a:p>
          <a:p>
            <a:r>
              <a:rPr lang="en-US" dirty="0" smtClean="0"/>
              <a:t>Risk title</a:t>
            </a:r>
          </a:p>
          <a:p>
            <a:r>
              <a:rPr lang="en-US" dirty="0" smtClean="0"/>
              <a:t>Risk description</a:t>
            </a:r>
          </a:p>
          <a:p>
            <a:r>
              <a:rPr lang="en-US" dirty="0" smtClean="0"/>
              <a:t>Risk category</a:t>
            </a:r>
          </a:p>
          <a:p>
            <a:r>
              <a:rPr lang="en-US" dirty="0" smtClean="0"/>
              <a:t>Root cause</a:t>
            </a:r>
          </a:p>
          <a:p>
            <a:r>
              <a:rPr lang="en-US" dirty="0" smtClean="0"/>
              <a:t>Triggers</a:t>
            </a:r>
          </a:p>
          <a:p>
            <a:r>
              <a:rPr lang="en-US" dirty="0" smtClean="0"/>
              <a:t>Potential responses</a:t>
            </a:r>
          </a:p>
          <a:p>
            <a:r>
              <a:rPr lang="en-US" dirty="0" smtClean="0"/>
              <a:t>Risk owner</a:t>
            </a:r>
          </a:p>
          <a:p>
            <a:r>
              <a:rPr lang="en-US" dirty="0" smtClean="0"/>
              <a:t>Probability, impact, and 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20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Performing Qualitative Risk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Expert judgment to assess likelihood and impact of identified risks</a:t>
            </a:r>
          </a:p>
          <a:p>
            <a:r>
              <a:rPr lang="en-US" dirty="0" smtClean="0"/>
              <a:t>Using probability/impact matrix</a:t>
            </a:r>
          </a:p>
          <a:p>
            <a:r>
              <a:rPr lang="en-US" dirty="0" smtClean="0"/>
              <a:t>Top ten risk item tracking</a:t>
            </a:r>
          </a:p>
          <a:p>
            <a:r>
              <a:rPr lang="en-US" dirty="0" smtClean="0"/>
              <a:t>Risk management review</a:t>
            </a:r>
          </a:p>
          <a:p>
            <a:r>
              <a:rPr lang="en-US" dirty="0" smtClean="0"/>
              <a:t>Updated risk registers</a:t>
            </a:r>
          </a:p>
          <a:p>
            <a:r>
              <a:rPr lang="en-US" dirty="0" smtClean="0"/>
              <a:t>Watch list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604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– Probability/Impact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57400"/>
            <a:ext cx="661789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439</a:t>
            </a:r>
          </a:p>
        </p:txBody>
      </p:sp>
    </p:spTree>
    <p:extLst>
      <p:ext uri="{BB962C8B-B14F-4D97-AF65-F5344CB8AC3E}">
        <p14:creationId xmlns:p14="http://schemas.microsoft.com/office/powerpoint/2010/main" xmlns="" val="9138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– Top Ten Risk Item Tracking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0"/>
            <a:ext cx="7589273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441</a:t>
            </a:r>
          </a:p>
        </p:txBody>
      </p:sp>
    </p:spTree>
    <p:extLst>
      <p:ext uri="{BB962C8B-B14F-4D97-AF65-F5344CB8AC3E}">
        <p14:creationId xmlns:p14="http://schemas.microsoft.com/office/powerpoint/2010/main" xmlns="" val="31081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Performing Quantitative Risk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Follows qualitative risk analysis</a:t>
            </a:r>
          </a:p>
          <a:p>
            <a:r>
              <a:rPr lang="en-US" dirty="0" smtClean="0"/>
              <a:t>Main techniques</a:t>
            </a:r>
          </a:p>
          <a:p>
            <a:pPr lvl="1"/>
            <a:r>
              <a:rPr lang="en-US" dirty="0" smtClean="0"/>
              <a:t>Data gathering</a:t>
            </a:r>
          </a:p>
          <a:p>
            <a:pPr lvl="1"/>
            <a:r>
              <a:rPr lang="en-US" dirty="0" smtClean="0"/>
              <a:t>Decision trees – expected monetary value </a:t>
            </a:r>
          </a:p>
          <a:p>
            <a:pPr lvl="1"/>
            <a:r>
              <a:rPr lang="en-US" dirty="0" smtClean="0"/>
              <a:t>Simulation – Monte Carlo analysis</a:t>
            </a:r>
          </a:p>
          <a:p>
            <a:pPr lvl="1"/>
            <a:r>
              <a:rPr lang="en-US" dirty="0" smtClean="0"/>
              <a:t>Sensitivity analysis</a:t>
            </a:r>
          </a:p>
          <a:p>
            <a:r>
              <a:rPr lang="en-US" dirty="0" smtClean="0"/>
              <a:t>Updated risk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300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Risk Responses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Developing options and defining strategies</a:t>
            </a:r>
          </a:p>
          <a:p>
            <a:r>
              <a:rPr lang="en-US" dirty="0" smtClean="0"/>
              <a:t>Risk avoidance</a:t>
            </a:r>
          </a:p>
          <a:p>
            <a:pPr lvl="1"/>
            <a:r>
              <a:rPr lang="en-US" dirty="0" smtClean="0"/>
              <a:t>Eliminate the cause</a:t>
            </a:r>
          </a:p>
          <a:p>
            <a:r>
              <a:rPr lang="en-US" dirty="0" smtClean="0"/>
              <a:t>Risk acceptance</a:t>
            </a:r>
          </a:p>
          <a:p>
            <a:pPr lvl="1"/>
            <a:r>
              <a:rPr lang="en-US" dirty="0" smtClean="0"/>
              <a:t>Accepting the consequences</a:t>
            </a:r>
          </a:p>
          <a:p>
            <a:r>
              <a:rPr lang="en-US" dirty="0" smtClean="0"/>
              <a:t>Risk transference</a:t>
            </a:r>
          </a:p>
          <a:p>
            <a:pPr lvl="1"/>
            <a:r>
              <a:rPr lang="en-US" dirty="0" smtClean="0"/>
              <a:t>Shifting the consequences to other party</a:t>
            </a:r>
          </a:p>
          <a:p>
            <a:r>
              <a:rPr lang="en-US" dirty="0" smtClean="0"/>
              <a:t>Risk mitigation</a:t>
            </a:r>
          </a:p>
          <a:p>
            <a:pPr lvl="1"/>
            <a:r>
              <a:rPr lang="en-US" dirty="0" smtClean="0"/>
              <a:t>Reducing the impact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890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Risk Responses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Strategies for positive risks</a:t>
            </a:r>
          </a:p>
          <a:p>
            <a:r>
              <a:rPr lang="en-US" dirty="0" smtClean="0"/>
              <a:t>Risk exploitation</a:t>
            </a:r>
          </a:p>
          <a:p>
            <a:pPr lvl="1"/>
            <a:r>
              <a:rPr lang="en-US" dirty="0" smtClean="0"/>
              <a:t>Make sure the positive risk happens</a:t>
            </a:r>
          </a:p>
          <a:p>
            <a:r>
              <a:rPr lang="en-US" dirty="0" smtClean="0"/>
              <a:t>Risk sharing</a:t>
            </a:r>
          </a:p>
          <a:p>
            <a:pPr lvl="1"/>
            <a:r>
              <a:rPr lang="en-US" dirty="0" smtClean="0"/>
              <a:t>Sharing the ownership with other party</a:t>
            </a:r>
          </a:p>
          <a:p>
            <a:r>
              <a:rPr lang="en-US" dirty="0" smtClean="0"/>
              <a:t>Risk enhancement</a:t>
            </a:r>
          </a:p>
          <a:p>
            <a:pPr lvl="1"/>
            <a:r>
              <a:rPr lang="en-US" dirty="0" smtClean="0"/>
              <a:t>Maximizing the opportunity</a:t>
            </a:r>
          </a:p>
          <a:p>
            <a:r>
              <a:rPr lang="en-US" dirty="0" smtClean="0"/>
              <a:t>Risk acceptance</a:t>
            </a:r>
          </a:p>
          <a:p>
            <a:pPr lvl="1"/>
            <a:r>
              <a:rPr lang="en-US" dirty="0" smtClean="0"/>
              <a:t>No extra effort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176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Controlling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Execution of risk processes</a:t>
            </a:r>
          </a:p>
          <a:p>
            <a:r>
              <a:rPr lang="en-US" dirty="0" smtClean="0"/>
              <a:t>Risk awareness</a:t>
            </a:r>
          </a:p>
          <a:p>
            <a:r>
              <a:rPr lang="en-US" dirty="0" smtClean="0"/>
              <a:t>Redistribution of resources</a:t>
            </a:r>
          </a:p>
          <a:p>
            <a:r>
              <a:rPr lang="en-US" dirty="0" smtClean="0"/>
              <a:t>Workarounds – unplanned responses</a:t>
            </a:r>
          </a:p>
          <a:p>
            <a:r>
              <a:rPr lang="en-US" dirty="0" smtClean="0"/>
              <a:t>Risk reassessment, risk audits, variance and trend analysis, technical performance measurements, reserve analysis, status meetings</a:t>
            </a:r>
          </a:p>
          <a:p>
            <a:r>
              <a:rPr lang="en-US" dirty="0" smtClean="0"/>
              <a:t>Updated risk register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948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Basic concepts</a:t>
            </a:r>
          </a:p>
          <a:p>
            <a:pPr lvl="1"/>
            <a:r>
              <a:rPr lang="en-US" dirty="0" smtClean="0"/>
              <a:t>Risk, positive/negative </a:t>
            </a:r>
            <a:r>
              <a:rPr lang="en-US" dirty="0"/>
              <a:t>risk </a:t>
            </a:r>
            <a:r>
              <a:rPr lang="en-US" dirty="0" smtClean="0"/>
              <a:t>management, Risk </a:t>
            </a:r>
            <a:r>
              <a:rPr lang="en-US" dirty="0"/>
              <a:t>utility / </a:t>
            </a:r>
            <a:r>
              <a:rPr lang="en-US" dirty="0" smtClean="0"/>
              <a:t>tolerance (risk averse, risk seeking, risk neutral)</a:t>
            </a:r>
            <a:endParaRPr lang="en-US" dirty="0"/>
          </a:p>
          <a:p>
            <a:r>
              <a:rPr lang="en-US" dirty="0" smtClean="0"/>
              <a:t>Planning risk management</a:t>
            </a:r>
          </a:p>
          <a:p>
            <a:pPr lvl="1"/>
            <a:r>
              <a:rPr lang="en-US" dirty="0" smtClean="0"/>
              <a:t>Risk management plan, contingency and fallback plans</a:t>
            </a:r>
            <a:endParaRPr lang="en-US" dirty="0"/>
          </a:p>
          <a:p>
            <a:r>
              <a:rPr lang="en-US" dirty="0" smtClean="0"/>
              <a:t>Identifying risks</a:t>
            </a:r>
          </a:p>
          <a:p>
            <a:pPr lvl="1"/>
            <a:r>
              <a:rPr lang="en-US" dirty="0" smtClean="0"/>
              <a:t>Brainstorming, Delphi technique, interviewing, SWOT analysis, checklists, risk </a:t>
            </a:r>
            <a:r>
              <a:rPr lang="en-US" dirty="0"/>
              <a:t>registers</a:t>
            </a:r>
          </a:p>
          <a:p>
            <a:r>
              <a:rPr lang="en-US" dirty="0" smtClean="0"/>
              <a:t>Performing qualitative and quantitative risk analysis</a:t>
            </a:r>
          </a:p>
          <a:p>
            <a:r>
              <a:rPr lang="en-US" dirty="0" smtClean="0"/>
              <a:t>Planning risk responses</a:t>
            </a:r>
          </a:p>
          <a:p>
            <a:pPr lvl="1"/>
            <a:r>
              <a:rPr lang="en-US" dirty="0"/>
              <a:t>Risk </a:t>
            </a:r>
            <a:r>
              <a:rPr lang="en-US" dirty="0" smtClean="0"/>
              <a:t>avoidance, risk acceptance, risk transference, risk mitigation, Risk exploitation, Risk sharing</a:t>
            </a:r>
          </a:p>
          <a:p>
            <a:r>
              <a:rPr lang="en-US" dirty="0" smtClean="0"/>
              <a:t>Monitoring and controlling risks</a:t>
            </a: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556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7277</TotalTime>
  <Words>909</Words>
  <Application>Microsoft Office PowerPoint</Application>
  <PresentationFormat>On-screen Show (4:3)</PresentationFormat>
  <Paragraphs>223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PresentationPro_GlowingTechVideo</vt:lpstr>
      <vt:lpstr>Project Risk Management SEII-Lecture 9</vt:lpstr>
      <vt:lpstr>Recap</vt:lpstr>
      <vt:lpstr>Importance [1/2]</vt:lpstr>
      <vt:lpstr>Importance[2/2]</vt:lpstr>
      <vt:lpstr>Basic Concepts [1/2]</vt:lpstr>
      <vt:lpstr>Basic Concepts [2/2]</vt:lpstr>
      <vt:lpstr>Risk Tolerance</vt:lpstr>
      <vt:lpstr>Main Processes</vt:lpstr>
      <vt:lpstr>Planning Risk Management</vt:lpstr>
      <vt:lpstr>Topics Addressed in Risk Management Plan</vt:lpstr>
      <vt:lpstr>Additional Plans</vt:lpstr>
      <vt:lpstr>Common Sources of Risks on IT Projects</vt:lpstr>
      <vt:lpstr>Risk Categories</vt:lpstr>
      <vt:lpstr>Example – Risk Breakdown Structure</vt:lpstr>
      <vt:lpstr>Potential Negative Risk Conditions Associated With Each Knowledge Area </vt:lpstr>
      <vt:lpstr>Potential Negative Risk Conditions Associated With Each Knowledge Area</vt:lpstr>
      <vt:lpstr>Identifying Risks</vt:lpstr>
      <vt:lpstr>Contents of Risk Register</vt:lpstr>
      <vt:lpstr>Performing Qualitative Risk Analysis</vt:lpstr>
      <vt:lpstr>Example – Probability/Impact Matrix</vt:lpstr>
      <vt:lpstr>Example – Top Ten Risk Item Tracking</vt:lpstr>
      <vt:lpstr>Performing Quantitative Risk Analysis</vt:lpstr>
      <vt:lpstr>Planning Risk Responses [1/2]</vt:lpstr>
      <vt:lpstr>Planning Risk Responses [2/2]</vt:lpstr>
      <vt:lpstr>Monitoring and Controlling Risks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284</cp:revision>
  <dcterms:created xsi:type="dcterms:W3CDTF">2013-04-27T08:10:27Z</dcterms:created>
  <dcterms:modified xsi:type="dcterms:W3CDTF">2013-06-06T15:08:23Z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