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2"/>
  </p:sldMasterIdLst>
  <p:notesMasterIdLst>
    <p:notesMasterId r:id="rId28"/>
  </p:notesMasterIdLst>
  <p:sldIdLst>
    <p:sldId id="256" r:id="rId3"/>
    <p:sldId id="372" r:id="rId4"/>
    <p:sldId id="382" r:id="rId5"/>
    <p:sldId id="384" r:id="rId6"/>
    <p:sldId id="385" r:id="rId7"/>
    <p:sldId id="386" r:id="rId8"/>
    <p:sldId id="387" r:id="rId9"/>
    <p:sldId id="388" r:id="rId10"/>
    <p:sldId id="389" r:id="rId11"/>
    <p:sldId id="390" r:id="rId12"/>
    <p:sldId id="391" r:id="rId13"/>
    <p:sldId id="392" r:id="rId14"/>
    <p:sldId id="393" r:id="rId15"/>
    <p:sldId id="394" r:id="rId16"/>
    <p:sldId id="395" r:id="rId17"/>
    <p:sldId id="396" r:id="rId18"/>
    <p:sldId id="397" r:id="rId19"/>
    <p:sldId id="398" r:id="rId20"/>
    <p:sldId id="399" r:id="rId21"/>
    <p:sldId id="400" r:id="rId22"/>
    <p:sldId id="401" r:id="rId23"/>
    <p:sldId id="402" r:id="rId24"/>
    <p:sldId id="403" r:id="rId25"/>
    <p:sldId id="404" r:id="rId26"/>
    <p:sldId id="40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481" autoAdjust="0"/>
  </p:normalViewPr>
  <p:slideViewPr>
    <p:cSldViewPr showGuides="1">
      <p:cViewPr varScale="1">
        <p:scale>
          <a:sx n="37" d="100"/>
          <a:sy n="37" d="100"/>
        </p:scale>
        <p:origin x="-1651" y="-72"/>
      </p:cViewPr>
      <p:guideLst>
        <p:guide orient="horz" pos="2160"/>
        <p:guide pos="2880"/>
        <p:guide pos="144"/>
        <p:guide pos="5616"/>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502128-55EF-46B6-8FA4-ECEEAC98EAFF}" type="datetimeFigureOut">
              <a:rPr lang="en-US" smtClean="0"/>
              <a:pPr/>
              <a:t>6/6/2013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97DF1-85C5-48AA-B33F-60FAF9B0341E}" type="slidenum">
              <a:rPr lang="en-US" smtClean="0"/>
              <a:pPr/>
              <a:t>‹#›</a:t>
            </a:fld>
            <a:endParaRPr lang="en-US"/>
          </a:p>
        </p:txBody>
      </p:sp>
    </p:spTree>
    <p:extLst>
      <p:ext uri="{BB962C8B-B14F-4D97-AF65-F5344CB8AC3E}">
        <p14:creationId xmlns:p14="http://schemas.microsoft.com/office/powerpoint/2010/main" xmlns="" val="1081702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0997DF1-85C5-48AA-B33F-60FAF9B0341E}" type="slidenum">
              <a:rPr lang="en-US" smtClean="0"/>
              <a:pPr/>
              <a:t>1</a:t>
            </a:fld>
            <a:endParaRPr lang="en-US"/>
          </a:p>
        </p:txBody>
      </p:sp>
    </p:spTree>
    <p:extLst>
      <p:ext uri="{BB962C8B-B14F-4D97-AF65-F5344CB8AC3E}">
        <p14:creationId xmlns:p14="http://schemas.microsoft.com/office/powerpoint/2010/main" xmlns="" val="16205162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2325" y="762000"/>
            <a:ext cx="5111675" cy="2667000"/>
          </a:xfrm>
        </p:spPr>
        <p:txBody>
          <a:bodyPr/>
          <a:lstStyle/>
          <a:p>
            <a:r>
              <a:rPr lang="en-US" smtClean="0"/>
              <a:t>Click to edit Master title style</a:t>
            </a:r>
            <a:endParaRPr lang="en-US"/>
          </a:p>
        </p:txBody>
      </p:sp>
      <p:sp>
        <p:nvSpPr>
          <p:cNvPr id="3" name="Subtitle 2"/>
          <p:cNvSpPr>
            <a:spLocks noGrp="1"/>
          </p:cNvSpPr>
          <p:nvPr>
            <p:ph type="subTitle" idx="1"/>
          </p:nvPr>
        </p:nvSpPr>
        <p:spPr>
          <a:xfrm>
            <a:off x="228600" y="3810000"/>
            <a:ext cx="5105400" cy="2133600"/>
          </a:xfrm>
        </p:spPr>
        <p:txBody>
          <a:bodyPr/>
          <a:lstStyle>
            <a:lvl1pPr marL="0" indent="0" algn="l">
              <a:buNone/>
              <a:defRPr b="1">
                <a:solidFill>
                  <a:schemeClr val="tx1"/>
                </a:solidFill>
                <a:effectLst>
                  <a:reflection blurRad="6350" stA="55000" endA="300" endPos="45500" dir="5400000" sy="-100000" algn="bl" rotWithShape="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722D8F-B59D-4505-A662-538AF211D02F}"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182847659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84D146-1633-4BA7-A619-C3C37888794A}"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23814149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4929187"/>
            <a:ext cx="5105400" cy="1362075"/>
          </a:xfrm>
        </p:spPr>
        <p:txBody>
          <a:bodyPr anchor="t"/>
          <a:lstStyle>
            <a:lvl1pPr algn="l">
              <a:defRPr sz="4000" b="1" cap="all">
                <a:solidFill>
                  <a:schemeClr val="tx1"/>
                </a:solidFill>
              </a:defRPr>
            </a:lvl1pPr>
          </a:lstStyle>
          <a:p>
            <a:r>
              <a:rPr lang="en-US" smtClean="0"/>
              <a:t>Click to edit Master title style</a:t>
            </a:r>
            <a:endParaRPr lang="en-US"/>
          </a:p>
        </p:txBody>
      </p:sp>
      <p:sp>
        <p:nvSpPr>
          <p:cNvPr id="3" name="Text Placeholder 2"/>
          <p:cNvSpPr>
            <a:spLocks noGrp="1"/>
          </p:cNvSpPr>
          <p:nvPr>
            <p:ph type="body" idx="1"/>
          </p:nvPr>
        </p:nvSpPr>
        <p:spPr>
          <a:xfrm>
            <a:off x="228600" y="3733800"/>
            <a:ext cx="5105400" cy="11953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2A59C6-74BE-4794-B15F-F1617CFE0E6F}"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2803105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798637"/>
            <a:ext cx="4267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98637"/>
            <a:ext cx="4267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1322406-3668-42A7-A0D1-30960CA343DC}"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189733322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 y="1733550"/>
            <a:ext cx="42687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 y="2373312"/>
            <a:ext cx="42687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733550"/>
            <a:ext cx="4270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373312"/>
            <a:ext cx="42703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0B338B-97B3-43D2-8D2A-7617861B9898}" type="datetime1">
              <a:rPr lang="en-US" smtClean="0"/>
              <a:pPr/>
              <a:t>6/6/2013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206709294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35528A2-143C-4729-9301-499647A29B2B}" type="datetime1">
              <a:rPr lang="en-US" smtClean="0"/>
              <a:pPr/>
              <a:t>6/6/2013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82679554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09445E-DE07-4A45-8624-7CE27B075683}" type="datetime1">
              <a:rPr lang="en-US" smtClean="0"/>
              <a:pPr/>
              <a:t>6/6/2013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38610141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86958"/>
            <a:ext cx="32369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371600"/>
            <a:ext cx="3968750" cy="49090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600" y="1371600"/>
            <a:ext cx="3236913" cy="491360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3C08CE-474E-4A86-B62A-F37617315746}"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254905264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4800600"/>
            <a:ext cx="5486400" cy="566738"/>
          </a:xfrm>
        </p:spPr>
        <p:txBody>
          <a:bodyPr anchor="b"/>
          <a:lstStyle>
            <a:lvl1pPr algn="l">
              <a:defRPr sz="2000" b="1">
                <a:solidFill>
                  <a:schemeClr val="tx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143000"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143000"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54F6FC-CE90-4F02-92FE-EADB3D2F1AEE}"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188913882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403874"/>
            <a:ext cx="7239000" cy="4876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5A048C-472D-491E-B22E-642AAE754023}"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273132970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19800" y="1371600"/>
            <a:ext cx="1828800" cy="4953000"/>
          </a:xfrm>
        </p:spPr>
        <p:txBody>
          <a:bodyPr vert="eaVert"/>
          <a:lstStyle>
            <a:lvl1pPr>
              <a:defRPr>
                <a:solidFill>
                  <a:schemeClr val="tx1"/>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8600" y="1371600"/>
            <a:ext cx="5791200" cy="4953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9B41B7-E296-4EE7-AA75-F46DE5B49352}"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21009735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76200"/>
            <a:ext cx="72390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28600" y="1403874"/>
            <a:ext cx="86868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4256"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F55FD4-DF25-45D2-AF68-676FD0220423}" type="datetime1">
              <a:rPr lang="en-US" smtClean="0"/>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773732"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C8AA99-7238-42D3-B68A-A4E1B56FEE73}" type="slidenum">
              <a:rPr lang="en-US" smtClean="0"/>
              <a:pPr/>
              <a:t>‹#›</a:t>
            </a:fld>
            <a:endParaRPr lang="en-US"/>
          </a:p>
        </p:txBody>
      </p:sp>
    </p:spTree>
    <p:extLst>
      <p:ext uri="{BB962C8B-B14F-4D97-AF65-F5344CB8AC3E}">
        <p14:creationId xmlns:p14="http://schemas.microsoft.com/office/powerpoint/2010/main" xmlns="" val="4116082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400" rtl="0" eaLnBrk="1" latinLnBrk="0" hangingPunct="1">
        <a:spcBef>
          <a:spcPct val="0"/>
        </a:spcBef>
        <a:buNone/>
        <a:defRPr sz="4400" b="1" kern="120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2325" y="762000"/>
            <a:ext cx="7092875" cy="2667000"/>
          </a:xfrm>
        </p:spPr>
        <p:txBody>
          <a:bodyPr>
            <a:normAutofit fontScale="90000"/>
          </a:bodyPr>
          <a:lstStyle/>
          <a:p>
            <a:r>
              <a:rPr lang="en-US" dirty="0" smtClean="0"/>
              <a:t>Project Quality Management</a:t>
            </a:r>
            <a:br>
              <a:rPr lang="en-US" dirty="0" smtClean="0"/>
            </a:br>
            <a:r>
              <a:rPr lang="en-US" dirty="0" smtClean="0"/>
              <a:t>Project Communication Management</a:t>
            </a:r>
            <a:br>
              <a:rPr lang="en-US" dirty="0" smtClean="0"/>
            </a:br>
            <a:r>
              <a:rPr lang="en-US" dirty="0" smtClean="0"/>
              <a:t>SEII-Lecture 8</a:t>
            </a:r>
            <a:endParaRPr lang="en-US" dirty="0"/>
          </a:p>
        </p:txBody>
      </p:sp>
      <p:sp>
        <p:nvSpPr>
          <p:cNvPr id="3" name="Subtitle 2"/>
          <p:cNvSpPr>
            <a:spLocks noGrp="1"/>
          </p:cNvSpPr>
          <p:nvPr>
            <p:ph type="subTitle" idx="1"/>
          </p:nvPr>
        </p:nvSpPr>
        <p:spPr>
          <a:xfrm>
            <a:off x="228600" y="3810000"/>
            <a:ext cx="5943600" cy="2133600"/>
          </a:xfrm>
        </p:spPr>
        <p:txBody>
          <a:bodyPr>
            <a:normAutofit fontScale="92500" lnSpcReduction="10000"/>
          </a:bodyPr>
          <a:lstStyle/>
          <a:p>
            <a:r>
              <a:rPr lang="en-US" dirty="0" smtClean="0"/>
              <a:t>Dr. Muzafar Khan</a:t>
            </a:r>
          </a:p>
          <a:p>
            <a:r>
              <a:rPr lang="en-US" dirty="0" smtClean="0"/>
              <a:t>Assistant Professor</a:t>
            </a:r>
          </a:p>
          <a:p>
            <a:r>
              <a:rPr lang="en-US" dirty="0" smtClean="0"/>
              <a:t>Department of Computer Science</a:t>
            </a:r>
          </a:p>
          <a:p>
            <a:r>
              <a:rPr lang="en-US" dirty="0" smtClean="0"/>
              <a:t>CIIT, Islamabad.</a:t>
            </a:r>
          </a:p>
        </p:txBody>
      </p:sp>
    </p:spTree>
    <p:extLst>
      <p:ext uri="{BB962C8B-B14F-4D97-AF65-F5344CB8AC3E}">
        <p14:creationId xmlns:p14="http://schemas.microsoft.com/office/powerpoint/2010/main" xmlns="" val="2713551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Basic Concepts</a:t>
            </a:r>
          </a:p>
          <a:p>
            <a:pPr lvl="1"/>
            <a:r>
              <a:rPr lang="en-US" dirty="0" smtClean="0"/>
              <a:t>Cost, profit, profit margin, direct and indirect costs, sunk cost, learning curve theory</a:t>
            </a:r>
          </a:p>
          <a:p>
            <a:r>
              <a:rPr lang="en-US" dirty="0" smtClean="0"/>
              <a:t>Estimating costs</a:t>
            </a:r>
          </a:p>
          <a:p>
            <a:pPr lvl="1"/>
            <a:r>
              <a:rPr lang="en-US" dirty="0"/>
              <a:t>Rough Order of </a:t>
            </a:r>
            <a:r>
              <a:rPr lang="en-US" dirty="0" smtClean="0"/>
              <a:t>Magnitude, budgetary, and definitive cost estimates</a:t>
            </a:r>
          </a:p>
          <a:p>
            <a:r>
              <a:rPr lang="en-US" dirty="0"/>
              <a:t>Cost </a:t>
            </a:r>
            <a:r>
              <a:rPr lang="en-US" dirty="0" smtClean="0"/>
              <a:t>estimation tools </a:t>
            </a:r>
            <a:r>
              <a:rPr lang="en-US" dirty="0"/>
              <a:t>and </a:t>
            </a:r>
            <a:r>
              <a:rPr lang="en-US" dirty="0" smtClean="0"/>
              <a:t>techniques</a:t>
            </a:r>
            <a:endParaRPr lang="en-US" dirty="0"/>
          </a:p>
          <a:p>
            <a:pPr lvl="1"/>
            <a:r>
              <a:rPr lang="en-US" dirty="0" smtClean="0"/>
              <a:t>Top-down and bottom-up estimates, and parametric modeling</a:t>
            </a:r>
          </a:p>
          <a:p>
            <a:pPr lvl="1"/>
            <a:r>
              <a:rPr lang="en-US" dirty="0" smtClean="0"/>
              <a:t>Problems related to IT project costs estimates</a:t>
            </a:r>
          </a:p>
          <a:p>
            <a:r>
              <a:rPr lang="en-US" dirty="0" smtClean="0"/>
              <a:t>Determining and controlling budget</a:t>
            </a:r>
          </a:p>
          <a:p>
            <a:pPr lvl="1"/>
            <a:r>
              <a:rPr lang="en-US" dirty="0" smtClean="0"/>
              <a:t>Earned Value Management</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2</a:t>
            </a:fld>
            <a:endParaRPr lang="en-US"/>
          </a:p>
        </p:txBody>
      </p:sp>
    </p:spTree>
    <p:extLst>
      <p:ext uri="{BB962C8B-B14F-4D97-AF65-F5344CB8AC3E}">
        <p14:creationId xmlns:p14="http://schemas.microsoft.com/office/powerpoint/2010/main" xmlns="" val="3903521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Joke </a:t>
            </a:r>
            <a:r>
              <a:rPr lang="en-US" dirty="0" smtClean="0">
                <a:sym typeface="Wingdings" pitchFamily="2" charset="2"/>
              </a:rPr>
              <a:t> [1/2]</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3</a:t>
            </a:fld>
            <a:endParaRPr lang="en-US"/>
          </a:p>
        </p:txBody>
      </p:sp>
      <p:sp>
        <p:nvSpPr>
          <p:cNvPr id="3" name="Content Placeholder 2"/>
          <p:cNvSpPr>
            <a:spLocks noGrp="1"/>
          </p:cNvSpPr>
          <p:nvPr>
            <p:ph idx="1"/>
          </p:nvPr>
        </p:nvSpPr>
        <p:spPr/>
        <p:txBody>
          <a:bodyPr>
            <a:normAutofit fontScale="70000" lnSpcReduction="20000"/>
          </a:bodyPr>
          <a:lstStyle/>
          <a:p>
            <a:r>
              <a:rPr lang="en-US" dirty="0" smtClean="0"/>
              <a:t>At a recent computer exposition (COMDEX), Bill Gates, the founder and CEO of Microsoft Corporation, stated: “If General Motors had kept up with technology like the computer industry has, we would all be driving $25 cars that got 1,000 miles to the gallon.” In response of Gates’ comments, General Motors issued a press release stating: “if GM had developed technology like Microsoft, we would all be driving cars with the following characteristics:</a:t>
            </a:r>
          </a:p>
          <a:p>
            <a:pPr marL="514350" indent="-514350">
              <a:buFont typeface="+mj-lt"/>
              <a:buAutoNum type="arabicPeriod"/>
            </a:pPr>
            <a:r>
              <a:rPr lang="en-US" dirty="0" smtClean="0"/>
              <a:t>For no reason whatsoever your car would crash twice a day.</a:t>
            </a:r>
          </a:p>
          <a:p>
            <a:pPr marL="514350" indent="-514350">
              <a:buFont typeface="+mj-lt"/>
              <a:buAutoNum type="arabicPeriod"/>
            </a:pPr>
            <a:r>
              <a:rPr lang="en-US" dirty="0" smtClean="0"/>
              <a:t>Every time they repainted the lines on the road, you would have to buy a new car.</a:t>
            </a:r>
          </a:p>
          <a:p>
            <a:pPr marL="514350" indent="-514350">
              <a:buFont typeface="+mj-lt"/>
              <a:buAutoNum type="arabicPeriod"/>
            </a:pPr>
            <a:r>
              <a:rPr lang="en-US" dirty="0" smtClean="0"/>
              <a:t>Occasionally, your car would die on the freeway for no reason, and you would just accept this, restart, and drive on.</a:t>
            </a:r>
          </a:p>
          <a:p>
            <a:pPr marL="514350" indent="-514350">
              <a:buFont typeface="+mj-lt"/>
              <a:buAutoNum type="arabicPeriod"/>
            </a:pPr>
            <a:r>
              <a:rPr lang="en-US" dirty="0" smtClean="0"/>
              <a:t>Occasionally, executing a maneuver such as a left turn would cause your car to shut down and refuse to restart, in which case you would have to reinstall the engine.</a:t>
            </a:r>
            <a:endParaRPr lang="en-US" dirty="0"/>
          </a:p>
        </p:txBody>
      </p:sp>
    </p:spTree>
    <p:extLst>
      <p:ext uri="{BB962C8B-B14F-4D97-AF65-F5344CB8AC3E}">
        <p14:creationId xmlns:p14="http://schemas.microsoft.com/office/powerpoint/2010/main" xmlns="" val="29318100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Joke </a:t>
            </a:r>
            <a:r>
              <a:rPr lang="en-US" dirty="0" smtClean="0">
                <a:sym typeface="Wingdings" pitchFamily="2" charset="2"/>
              </a:rPr>
              <a:t> [2/2]</a:t>
            </a:r>
            <a:endParaRPr lang="en-US" dirty="0"/>
          </a:p>
        </p:txBody>
      </p:sp>
      <p:sp>
        <p:nvSpPr>
          <p:cNvPr id="3" name="Content Placeholder 2"/>
          <p:cNvSpPr>
            <a:spLocks noGrp="1"/>
          </p:cNvSpPr>
          <p:nvPr>
            <p:ph idx="1"/>
          </p:nvPr>
        </p:nvSpPr>
        <p:spPr/>
        <p:txBody>
          <a:bodyPr>
            <a:normAutofit fontScale="70000" lnSpcReduction="20000"/>
          </a:bodyPr>
          <a:lstStyle/>
          <a:p>
            <a:pPr marL="514350" indent="-514350">
              <a:buFont typeface="+mj-lt"/>
              <a:buAutoNum type="arabicPeriod" startAt="5"/>
            </a:pPr>
            <a:r>
              <a:rPr lang="en-US" dirty="0" smtClean="0"/>
              <a:t>Only one person at a time could use the car, unless you bought “Car95” or “</a:t>
            </a:r>
            <a:r>
              <a:rPr lang="en-US" dirty="0" err="1" smtClean="0"/>
              <a:t>CarNT</a:t>
            </a:r>
            <a:r>
              <a:rPr lang="en-US" dirty="0" smtClean="0"/>
              <a:t>”. But then you would have to buy more seats.</a:t>
            </a:r>
          </a:p>
          <a:p>
            <a:pPr marL="514350" indent="-514350">
              <a:buFont typeface="+mj-lt"/>
              <a:buAutoNum type="arabicPeriod" startAt="5"/>
            </a:pPr>
            <a:r>
              <a:rPr lang="en-US" dirty="0" smtClean="0"/>
              <a:t>Macintosh would make a car that was powered by the sun, reliable, five times as fast, and twice as easy to drive, but would run on only five percent of the roads.</a:t>
            </a:r>
          </a:p>
          <a:p>
            <a:pPr marL="514350" indent="-514350">
              <a:buFont typeface="+mj-lt"/>
              <a:buAutoNum type="arabicPeriod" startAt="5"/>
            </a:pPr>
            <a:r>
              <a:rPr lang="en-US" dirty="0" smtClean="0"/>
              <a:t>The oil, water temperature, and alternator warning lights would be replaced by a single “general car default” warning light.</a:t>
            </a:r>
          </a:p>
          <a:p>
            <a:pPr marL="514350" indent="-514350">
              <a:buFont typeface="+mj-lt"/>
              <a:buAutoNum type="arabicPeriod" startAt="5"/>
            </a:pPr>
            <a:r>
              <a:rPr lang="en-US" dirty="0" smtClean="0"/>
              <a:t>The airbag system would say “are you sure?” before going off.</a:t>
            </a:r>
          </a:p>
          <a:p>
            <a:pPr marL="514350" indent="-514350">
              <a:buFont typeface="+mj-lt"/>
              <a:buAutoNum type="arabicPeriod" startAt="5"/>
            </a:pPr>
            <a:r>
              <a:rPr lang="en-US" dirty="0" smtClean="0"/>
              <a:t>Occasionally, for no reason whatsoever, your car would lock you out and refuse to let you in until you simultaneously lifted the door handle, turned the key, and grabbed hold of the radio antenna.</a:t>
            </a:r>
          </a:p>
          <a:p>
            <a:pPr marL="514350" indent="-514350">
              <a:buFont typeface="+mj-lt"/>
              <a:buAutoNum type="arabicPeriod" startAt="5"/>
            </a:pPr>
            <a:r>
              <a:rPr lang="en-US" dirty="0" smtClean="0"/>
              <a:t>Every time GM introduced a new model car, buyers would have to learn how to drive all over again because none of the controls would operate in the same manner as the old car.</a:t>
            </a:r>
          </a:p>
          <a:p>
            <a:pPr marL="514350" indent="-514350">
              <a:buFont typeface="+mj-lt"/>
              <a:buAutoNum type="arabicPeriod" startAt="5"/>
            </a:pPr>
            <a:r>
              <a:rPr lang="en-US" dirty="0" smtClean="0"/>
              <a:t>You would press the start button to shut off the engine.</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4</a:t>
            </a:fld>
            <a:endParaRPr lang="en-US"/>
          </a:p>
        </p:txBody>
      </p:sp>
    </p:spTree>
    <p:extLst>
      <p:ext uri="{BB962C8B-B14F-4D97-AF65-F5344CB8AC3E}">
        <p14:creationId xmlns:p14="http://schemas.microsoft.com/office/powerpoint/2010/main" xmlns="" val="11700573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downtime</a:t>
            </a:r>
            <a:endParaRPr lang="en-US" dirty="0"/>
          </a:p>
        </p:txBody>
      </p:sp>
      <p:sp>
        <p:nvSpPr>
          <p:cNvPr id="3" name="Content Placeholder 2"/>
          <p:cNvSpPr>
            <a:spLocks noGrp="1"/>
          </p:cNvSpPr>
          <p:nvPr>
            <p:ph idx="1"/>
          </p:nvPr>
        </p:nvSpPr>
        <p:spPr/>
        <p:txBody>
          <a:bodyPr/>
          <a:lstStyle/>
          <a:p>
            <a:r>
              <a:rPr lang="en-US" dirty="0" smtClean="0"/>
              <a:t>Standish group study in 2008</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5</a:t>
            </a:fld>
            <a:endParaRPr lang="en-US"/>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62088" y="2352675"/>
            <a:ext cx="6219825" cy="4048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152400" y="6611560"/>
            <a:ext cx="4191000" cy="215444"/>
          </a:xfrm>
          <a:prstGeom prst="rect">
            <a:avLst/>
          </a:prstGeom>
          <a:noFill/>
        </p:spPr>
        <p:txBody>
          <a:bodyPr wrap="square" rtlCol="0">
            <a:spAutoFit/>
          </a:bodyPr>
          <a:lstStyle/>
          <a:p>
            <a:r>
              <a:rPr lang="en-US" sz="800" dirty="0" smtClean="0"/>
              <a:t>Figure source: IT Project Management, K. </a:t>
            </a:r>
            <a:r>
              <a:rPr lang="en-US" sz="800" dirty="0" err="1" smtClean="0"/>
              <a:t>Schwalbe</a:t>
            </a:r>
            <a:r>
              <a:rPr lang="en-US" sz="800" dirty="0" smtClean="0"/>
              <a:t>, 6</a:t>
            </a:r>
            <a:r>
              <a:rPr lang="en-US" sz="800" baseline="30000" dirty="0" smtClean="0"/>
              <a:t>th</a:t>
            </a:r>
            <a:r>
              <a:rPr lang="en-US" sz="800" dirty="0" smtClean="0"/>
              <a:t> ed., p. 258</a:t>
            </a:r>
          </a:p>
        </p:txBody>
      </p:sp>
    </p:spTree>
    <p:extLst>
      <p:ext uri="{BB962C8B-B14F-4D97-AF65-F5344CB8AC3E}">
        <p14:creationId xmlns:p14="http://schemas.microsoft.com/office/powerpoint/2010/main" xmlns="" val="1036773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a:t>
            </a:r>
            <a:endParaRPr lang="en-US" dirty="0"/>
          </a:p>
        </p:txBody>
      </p:sp>
      <p:sp>
        <p:nvSpPr>
          <p:cNvPr id="3" name="Content Placeholder 2"/>
          <p:cNvSpPr>
            <a:spLocks noGrp="1"/>
          </p:cNvSpPr>
          <p:nvPr>
            <p:ph idx="1"/>
          </p:nvPr>
        </p:nvSpPr>
        <p:spPr/>
        <p:txBody>
          <a:bodyPr/>
          <a:lstStyle/>
          <a:p>
            <a:r>
              <a:rPr lang="en-US" dirty="0" smtClean="0"/>
              <a:t>ISO definition</a:t>
            </a:r>
          </a:p>
          <a:p>
            <a:pPr lvl="1"/>
            <a:r>
              <a:rPr lang="en-US" dirty="0" smtClean="0"/>
              <a:t>“The totality of characteristics of an entity that bear on its ability to satisfy stated or implied needs”.</a:t>
            </a:r>
          </a:p>
          <a:p>
            <a:pPr lvl="1"/>
            <a:r>
              <a:rPr lang="en-US" dirty="0" smtClean="0"/>
              <a:t>“the degree to which a set of inherent characteristics fulfill requirements”.</a:t>
            </a:r>
          </a:p>
          <a:p>
            <a:r>
              <a:rPr lang="en-US" dirty="0" smtClean="0"/>
              <a:t>Conformance to requirements and fitness for use</a:t>
            </a:r>
          </a:p>
          <a:p>
            <a:r>
              <a:rPr lang="en-US" dirty="0" smtClean="0"/>
              <a:t>Customer decides about the quality</a:t>
            </a:r>
          </a:p>
          <a:p>
            <a:r>
              <a:rPr lang="en-US" dirty="0" smtClean="0"/>
              <a:t>Scope, time, cost, plus quality</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6</a:t>
            </a:fld>
            <a:endParaRPr lang="en-US"/>
          </a:p>
        </p:txBody>
      </p:sp>
    </p:spTree>
    <p:extLst>
      <p:ext uri="{BB962C8B-B14F-4D97-AF65-F5344CB8AC3E}">
        <p14:creationId xmlns:p14="http://schemas.microsoft.com/office/powerpoint/2010/main" xmlns="" val="1733708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Processes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Planning quality</a:t>
            </a:r>
          </a:p>
          <a:p>
            <a:pPr lvl="1"/>
            <a:r>
              <a:rPr lang="en-US" dirty="0" smtClean="0"/>
              <a:t>Incorporating relevant quality standards</a:t>
            </a:r>
          </a:p>
          <a:p>
            <a:pPr lvl="1"/>
            <a:r>
              <a:rPr lang="en-US" dirty="0" smtClean="0"/>
              <a:t>Main outputs: quality management plan, quality metrics, quality checklists </a:t>
            </a:r>
          </a:p>
          <a:p>
            <a:r>
              <a:rPr lang="en-US" dirty="0" smtClean="0"/>
              <a:t>Performing quality assurance</a:t>
            </a:r>
          </a:p>
          <a:p>
            <a:pPr lvl="1"/>
            <a:r>
              <a:rPr lang="en-US" dirty="0" smtClean="0"/>
              <a:t>Periodically evaluating project performance</a:t>
            </a:r>
          </a:p>
          <a:p>
            <a:pPr lvl="1"/>
            <a:r>
              <a:rPr lang="en-US" dirty="0" smtClean="0"/>
              <a:t>Main outputs: updated quality management plan and change requests</a:t>
            </a:r>
          </a:p>
          <a:p>
            <a:r>
              <a:rPr lang="en-US" dirty="0" smtClean="0"/>
              <a:t>Performing quality control</a:t>
            </a:r>
          </a:p>
          <a:p>
            <a:pPr lvl="1"/>
            <a:r>
              <a:rPr lang="en-US" dirty="0" smtClean="0"/>
              <a:t>Monitoring project results </a:t>
            </a:r>
          </a:p>
          <a:p>
            <a:pPr lvl="1"/>
            <a:r>
              <a:rPr lang="en-US" dirty="0" smtClean="0"/>
              <a:t>Main outputs: quality control measurements, validated changes, and validated deliverables</a:t>
            </a:r>
          </a:p>
        </p:txBody>
      </p:sp>
      <p:sp>
        <p:nvSpPr>
          <p:cNvPr id="4" name="Slide Number Placeholder 3"/>
          <p:cNvSpPr>
            <a:spLocks noGrp="1"/>
          </p:cNvSpPr>
          <p:nvPr>
            <p:ph type="sldNum" sz="quarter" idx="12"/>
          </p:nvPr>
        </p:nvSpPr>
        <p:spPr/>
        <p:txBody>
          <a:bodyPr/>
          <a:lstStyle/>
          <a:p>
            <a:fld id="{EDC8AA99-7238-42D3-B68A-A4E1B56FEE73}" type="slidenum">
              <a:rPr lang="en-US" smtClean="0"/>
              <a:pPr/>
              <a:t>7</a:t>
            </a:fld>
            <a:endParaRPr lang="en-US"/>
          </a:p>
        </p:txBody>
      </p:sp>
    </p:spTree>
    <p:extLst>
      <p:ext uri="{BB962C8B-B14F-4D97-AF65-F5344CB8AC3E}">
        <p14:creationId xmlns:p14="http://schemas.microsoft.com/office/powerpoint/2010/main" xmlns="" val="21805187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IT Project Quality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Leadership</a:t>
            </a:r>
          </a:p>
          <a:p>
            <a:r>
              <a:rPr lang="en-US" dirty="0" smtClean="0"/>
              <a:t>Cost of quality</a:t>
            </a:r>
          </a:p>
          <a:p>
            <a:pPr lvl="1"/>
            <a:r>
              <a:rPr lang="en-US" dirty="0" smtClean="0"/>
              <a:t>Cost of conformance and nonconformance</a:t>
            </a:r>
          </a:p>
          <a:p>
            <a:pPr lvl="1"/>
            <a:r>
              <a:rPr lang="en-US" dirty="0" smtClean="0"/>
              <a:t>Prevention cost</a:t>
            </a:r>
          </a:p>
          <a:p>
            <a:pPr lvl="1"/>
            <a:r>
              <a:rPr lang="en-US" dirty="0" smtClean="0"/>
              <a:t>Appraisal cost</a:t>
            </a:r>
          </a:p>
          <a:p>
            <a:pPr lvl="1"/>
            <a:r>
              <a:rPr lang="en-US" dirty="0" smtClean="0"/>
              <a:t>Internal failure cost</a:t>
            </a:r>
          </a:p>
          <a:p>
            <a:pPr lvl="1"/>
            <a:r>
              <a:rPr lang="en-US" dirty="0" smtClean="0"/>
              <a:t>External failure cost</a:t>
            </a:r>
          </a:p>
          <a:p>
            <a:pPr lvl="1"/>
            <a:r>
              <a:rPr lang="en-US" dirty="0" smtClean="0"/>
              <a:t>Measurement and test equipment cost</a:t>
            </a:r>
          </a:p>
          <a:p>
            <a:r>
              <a:rPr lang="en-US" dirty="0" smtClean="0"/>
              <a:t>Expectations and cultural differences in quality</a:t>
            </a:r>
          </a:p>
          <a:p>
            <a:r>
              <a:rPr lang="en-US" dirty="0" smtClean="0"/>
              <a:t>Maturity models</a:t>
            </a:r>
          </a:p>
          <a:p>
            <a:pPr lvl="1"/>
            <a:r>
              <a:rPr lang="en-US" dirty="0" smtClean="0"/>
              <a:t>CMMI</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8</a:t>
            </a:fld>
            <a:endParaRPr lang="en-US"/>
          </a:p>
        </p:txBody>
      </p:sp>
    </p:spTree>
    <p:extLst>
      <p:ext uri="{BB962C8B-B14F-4D97-AF65-F5344CB8AC3E}">
        <p14:creationId xmlns:p14="http://schemas.microsoft.com/office/powerpoint/2010/main" xmlns="" val="37614434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Improving IT Project Quality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Organizational influences, workplace factors, and quality</a:t>
            </a:r>
          </a:p>
          <a:p>
            <a:pPr lvl="1"/>
            <a:r>
              <a:rPr lang="en-US" dirty="0" smtClean="0"/>
              <a:t>Several year study done by T. </a:t>
            </a:r>
            <a:r>
              <a:rPr lang="en-US" dirty="0" err="1" smtClean="0"/>
              <a:t>DeMarco</a:t>
            </a:r>
            <a:r>
              <a:rPr lang="en-US" dirty="0" smtClean="0"/>
              <a:t> and T. Lister</a:t>
            </a:r>
          </a:p>
          <a:p>
            <a:pPr lvl="1"/>
            <a:r>
              <a:rPr lang="en-US" dirty="0" smtClean="0"/>
              <a:t>600+ software developers from 92 organizations</a:t>
            </a:r>
          </a:p>
          <a:p>
            <a:pPr lvl="1"/>
            <a:r>
              <a:rPr lang="en-US" dirty="0" smtClean="0"/>
              <a:t>Games were developed to examine programming quality and productivity over a wide range of organizations, technical environments, and programming languages</a:t>
            </a:r>
          </a:p>
          <a:p>
            <a:pPr lvl="1"/>
            <a:r>
              <a:rPr lang="en-US" dirty="0" smtClean="0"/>
              <a:t>Productivity varied from by a factor of about one to ten across the participants</a:t>
            </a:r>
          </a:p>
          <a:p>
            <a:pPr lvl="1"/>
            <a:r>
              <a:rPr lang="en-US" dirty="0" smtClean="0"/>
              <a:t>Productivity varied by an average of 21% between pairs of programmers from the same organization</a:t>
            </a:r>
          </a:p>
          <a:p>
            <a:pPr lvl="1"/>
            <a:r>
              <a:rPr lang="en-US" dirty="0" smtClean="0"/>
              <a:t>No correlation between productivity and programming language, year of experience, or salary</a:t>
            </a:r>
          </a:p>
          <a:p>
            <a:pPr lvl="1"/>
            <a:r>
              <a:rPr lang="en-US" dirty="0" smtClean="0"/>
              <a:t>Dedicated workspace and quiet work environments are key factors</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9</a:t>
            </a:fld>
            <a:endParaRPr lang="en-US"/>
          </a:p>
        </p:txBody>
      </p:sp>
    </p:spTree>
    <p:extLst>
      <p:ext uri="{BB962C8B-B14F-4D97-AF65-F5344CB8AC3E}">
        <p14:creationId xmlns:p14="http://schemas.microsoft.com/office/powerpoint/2010/main" xmlns="" val="3836447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Project Communication Management</a:t>
            </a:r>
            <a:endParaRPr lang="en-US" dirty="0"/>
          </a:p>
        </p:txBody>
      </p:sp>
      <p:sp>
        <p:nvSpPr>
          <p:cNvPr id="3" name="Content Placeholder 2"/>
          <p:cNvSpPr>
            <a:spLocks noGrp="1"/>
          </p:cNvSpPr>
          <p:nvPr>
            <p:ph idx="1"/>
          </p:nvPr>
        </p:nvSpPr>
        <p:spPr/>
        <p:txBody>
          <a:bodyPr/>
          <a:lstStyle/>
          <a:p>
            <a:r>
              <a:rPr lang="en-US" dirty="0" smtClean="0"/>
              <a:t>Communication failure is the greatest threat for </a:t>
            </a:r>
            <a:r>
              <a:rPr lang="en-US" dirty="0"/>
              <a:t>IT projects success</a:t>
            </a:r>
            <a:endParaRPr lang="en-US" dirty="0" smtClean="0"/>
          </a:p>
          <a:p>
            <a:r>
              <a:rPr lang="en-US" dirty="0" smtClean="0"/>
              <a:t>In general, IT professionals are not good in communication skills</a:t>
            </a:r>
          </a:p>
          <a:p>
            <a:r>
              <a:rPr lang="en-US" dirty="0" smtClean="0"/>
              <a:t>Main objective</a:t>
            </a:r>
          </a:p>
          <a:p>
            <a:pPr lvl="1"/>
            <a:r>
              <a:rPr lang="en-US" dirty="0" smtClean="0"/>
              <a:t>Ensure timely and appropriate generation, collection, dissemination, storage, and disposition of project information</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10</a:t>
            </a:fld>
            <a:endParaRPr lang="en-US"/>
          </a:p>
        </p:txBody>
      </p:sp>
    </p:spTree>
    <p:extLst>
      <p:ext uri="{BB962C8B-B14F-4D97-AF65-F5344CB8AC3E}">
        <p14:creationId xmlns:p14="http://schemas.microsoft.com/office/powerpoint/2010/main" xmlns="" val="2349024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Processes</a:t>
            </a:r>
            <a:endParaRPr lang="en-US" dirty="0"/>
          </a:p>
        </p:txBody>
      </p:sp>
      <p:sp>
        <p:nvSpPr>
          <p:cNvPr id="3" name="Content Placeholder 2"/>
          <p:cNvSpPr>
            <a:spLocks noGrp="1"/>
          </p:cNvSpPr>
          <p:nvPr>
            <p:ph idx="1"/>
          </p:nvPr>
        </p:nvSpPr>
        <p:spPr/>
        <p:txBody>
          <a:bodyPr/>
          <a:lstStyle/>
          <a:p>
            <a:r>
              <a:rPr lang="en-US" dirty="0" smtClean="0"/>
              <a:t>Identifying stakeholders</a:t>
            </a:r>
          </a:p>
          <a:p>
            <a:r>
              <a:rPr lang="en-US" dirty="0" smtClean="0"/>
              <a:t>Planning communications</a:t>
            </a:r>
          </a:p>
          <a:p>
            <a:r>
              <a:rPr lang="en-US" dirty="0" smtClean="0"/>
              <a:t>Distributing information</a:t>
            </a:r>
          </a:p>
          <a:p>
            <a:r>
              <a:rPr lang="en-US" dirty="0" smtClean="0"/>
              <a:t>Managing stakeholder expectations</a:t>
            </a:r>
          </a:p>
          <a:p>
            <a:r>
              <a:rPr lang="en-US" dirty="0" smtClean="0"/>
              <a:t>Reporting performance</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11</a:t>
            </a:fld>
            <a:endParaRPr lang="en-US"/>
          </a:p>
        </p:txBody>
      </p:sp>
    </p:spTree>
    <p:extLst>
      <p:ext uri="{BB962C8B-B14F-4D97-AF65-F5344CB8AC3E}">
        <p14:creationId xmlns:p14="http://schemas.microsoft.com/office/powerpoint/2010/main" xmlns="" val="16257108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Identifying Stakeholders</a:t>
            </a:r>
            <a:endParaRPr lang="en-US" dirty="0"/>
          </a:p>
        </p:txBody>
      </p:sp>
      <p:sp>
        <p:nvSpPr>
          <p:cNvPr id="3" name="Content Placeholder 2"/>
          <p:cNvSpPr>
            <a:spLocks noGrp="1"/>
          </p:cNvSpPr>
          <p:nvPr>
            <p:ph idx="1"/>
          </p:nvPr>
        </p:nvSpPr>
        <p:spPr/>
        <p:txBody>
          <a:bodyPr/>
          <a:lstStyle/>
          <a:p>
            <a:r>
              <a:rPr lang="en-US" dirty="0" smtClean="0"/>
              <a:t>Need of formal and informal communication networks to identify stakeholders</a:t>
            </a:r>
          </a:p>
          <a:p>
            <a:r>
              <a:rPr lang="en-US" dirty="0" smtClean="0"/>
              <a:t>Create stakeholder register</a:t>
            </a:r>
          </a:p>
          <a:p>
            <a:r>
              <a:rPr lang="en-US" dirty="0" smtClean="0"/>
              <a:t>Stakeholders management strategy</a:t>
            </a:r>
          </a:p>
          <a:p>
            <a:r>
              <a:rPr lang="en-US" dirty="0" smtClean="0"/>
              <a:t>Stakeholders analysis</a:t>
            </a:r>
          </a:p>
        </p:txBody>
      </p:sp>
      <p:sp>
        <p:nvSpPr>
          <p:cNvPr id="4" name="Slide Number Placeholder 3"/>
          <p:cNvSpPr>
            <a:spLocks noGrp="1"/>
          </p:cNvSpPr>
          <p:nvPr>
            <p:ph type="sldNum" sz="quarter" idx="12"/>
          </p:nvPr>
        </p:nvSpPr>
        <p:spPr/>
        <p:txBody>
          <a:bodyPr/>
          <a:lstStyle/>
          <a:p>
            <a:fld id="{EDC8AA99-7238-42D3-B68A-A4E1B56FEE73}" type="slidenum">
              <a:rPr lang="en-US" smtClean="0"/>
              <a:pPr/>
              <a:t>12</a:t>
            </a:fld>
            <a:endParaRPr lang="en-US"/>
          </a:p>
        </p:txBody>
      </p:sp>
    </p:spTree>
    <p:extLst>
      <p:ext uri="{BB962C8B-B14F-4D97-AF65-F5344CB8AC3E}">
        <p14:creationId xmlns:p14="http://schemas.microsoft.com/office/powerpoint/2010/main" xmlns="" val="2055858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 Stakeholder Management Strategy</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13</a:t>
            </a:fld>
            <a:endParaRPr lang="en-US"/>
          </a:p>
        </p:txBody>
      </p:sp>
      <p:sp>
        <p:nvSpPr>
          <p:cNvPr id="5" name="TextBox 4"/>
          <p:cNvSpPr txBox="1"/>
          <p:nvPr/>
        </p:nvSpPr>
        <p:spPr>
          <a:xfrm>
            <a:off x="152400" y="6611560"/>
            <a:ext cx="4191000" cy="215444"/>
          </a:xfrm>
          <a:prstGeom prst="rect">
            <a:avLst/>
          </a:prstGeom>
          <a:noFill/>
        </p:spPr>
        <p:txBody>
          <a:bodyPr wrap="square" rtlCol="0">
            <a:spAutoFit/>
          </a:bodyPr>
          <a:lstStyle/>
          <a:p>
            <a:r>
              <a:rPr lang="en-US" sz="800" dirty="0" smtClean="0"/>
              <a:t>Figure source: IT Project Management, K. </a:t>
            </a:r>
            <a:r>
              <a:rPr lang="en-US" sz="800" dirty="0" err="1" smtClean="0"/>
              <a:t>Schwalbe</a:t>
            </a:r>
            <a:r>
              <a:rPr lang="en-US" sz="800" dirty="0" smtClean="0"/>
              <a:t>, 6</a:t>
            </a:r>
            <a:r>
              <a:rPr lang="en-US" sz="800" baseline="30000" dirty="0" smtClean="0"/>
              <a:t>th</a:t>
            </a:r>
            <a:r>
              <a:rPr lang="en-US" sz="800" dirty="0" smtClean="0"/>
              <a:t> ed., p. 386</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1596353"/>
            <a:ext cx="7010400" cy="503304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9410036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Communications</a:t>
            </a:r>
            <a:endParaRPr lang="en-US" dirty="0"/>
          </a:p>
        </p:txBody>
      </p:sp>
      <p:sp>
        <p:nvSpPr>
          <p:cNvPr id="3" name="Content Placeholder 2"/>
          <p:cNvSpPr>
            <a:spLocks noGrp="1"/>
          </p:cNvSpPr>
          <p:nvPr>
            <p:ph idx="1"/>
          </p:nvPr>
        </p:nvSpPr>
        <p:spPr/>
        <p:txBody>
          <a:bodyPr>
            <a:normAutofit lnSpcReduction="10000"/>
          </a:bodyPr>
          <a:lstStyle/>
          <a:p>
            <a:r>
              <a:rPr lang="en-US" dirty="0" smtClean="0"/>
              <a:t>Communication management plan</a:t>
            </a:r>
          </a:p>
          <a:p>
            <a:pPr lvl="1"/>
            <a:r>
              <a:rPr lang="en-US" dirty="0" smtClean="0"/>
              <a:t>Guide for communication</a:t>
            </a:r>
          </a:p>
          <a:p>
            <a:pPr lvl="1"/>
            <a:r>
              <a:rPr lang="en-US" dirty="0" smtClean="0"/>
              <a:t>Stakeholder communication requirements</a:t>
            </a:r>
          </a:p>
          <a:p>
            <a:pPr lvl="1"/>
            <a:r>
              <a:rPr lang="en-US" dirty="0" smtClean="0"/>
              <a:t>Information to be communicated</a:t>
            </a:r>
          </a:p>
          <a:p>
            <a:pPr lvl="1"/>
            <a:r>
              <a:rPr lang="en-US" dirty="0" smtClean="0"/>
              <a:t>information receiver and producer</a:t>
            </a:r>
          </a:p>
          <a:p>
            <a:pPr lvl="1"/>
            <a:r>
              <a:rPr lang="en-US" dirty="0" smtClean="0"/>
              <a:t>Suggest methods for conveying information</a:t>
            </a:r>
          </a:p>
          <a:p>
            <a:pPr lvl="1"/>
            <a:r>
              <a:rPr lang="en-US" dirty="0" smtClean="0"/>
              <a:t>Frequency of communication</a:t>
            </a:r>
          </a:p>
          <a:p>
            <a:pPr lvl="1"/>
            <a:r>
              <a:rPr lang="en-US" dirty="0" smtClean="0"/>
              <a:t>Escalation procedures for resolving issues</a:t>
            </a:r>
          </a:p>
          <a:p>
            <a:pPr lvl="1"/>
            <a:r>
              <a:rPr lang="en-US" dirty="0" smtClean="0"/>
              <a:t>Revision procedures to update communication plan</a:t>
            </a:r>
          </a:p>
          <a:p>
            <a:pPr lvl="1"/>
            <a:r>
              <a:rPr lang="en-US" dirty="0" smtClean="0"/>
              <a:t>A glossary of common terminology</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14</a:t>
            </a:fld>
            <a:endParaRPr lang="en-US"/>
          </a:p>
        </p:txBody>
      </p:sp>
    </p:spTree>
    <p:extLst>
      <p:ext uri="{BB962C8B-B14F-4D97-AF65-F5344CB8AC3E}">
        <p14:creationId xmlns:p14="http://schemas.microsoft.com/office/powerpoint/2010/main" xmlns="" val="15875807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 Stakeholder Communication Analysis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15</a:t>
            </a:fld>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143000" y="2103760"/>
            <a:ext cx="6772275" cy="437324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152400" y="6611560"/>
            <a:ext cx="4191000" cy="215444"/>
          </a:xfrm>
          <a:prstGeom prst="rect">
            <a:avLst/>
          </a:prstGeom>
          <a:noFill/>
        </p:spPr>
        <p:txBody>
          <a:bodyPr wrap="square" rtlCol="0">
            <a:spAutoFit/>
          </a:bodyPr>
          <a:lstStyle/>
          <a:p>
            <a:r>
              <a:rPr lang="en-US" sz="800" dirty="0" smtClean="0"/>
              <a:t>Figure source: IT Project Management, K. </a:t>
            </a:r>
            <a:r>
              <a:rPr lang="en-US" sz="800" dirty="0" err="1" smtClean="0"/>
              <a:t>Schwalbe</a:t>
            </a:r>
            <a:r>
              <a:rPr lang="en-US" sz="800" dirty="0" smtClean="0"/>
              <a:t>, 6</a:t>
            </a:r>
            <a:r>
              <a:rPr lang="en-US" sz="800" baseline="30000" dirty="0" smtClean="0"/>
              <a:t>th</a:t>
            </a:r>
            <a:r>
              <a:rPr lang="en-US" sz="800" dirty="0" smtClean="0"/>
              <a:t> ed., p. 387</a:t>
            </a:r>
          </a:p>
        </p:txBody>
      </p:sp>
    </p:spTree>
    <p:extLst>
      <p:ext uri="{BB962C8B-B14F-4D97-AF65-F5344CB8AC3E}">
        <p14:creationId xmlns:p14="http://schemas.microsoft.com/office/powerpoint/2010/main" xmlns="" val="19945152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Distributing Information [1/2]</a:t>
            </a:r>
            <a:endParaRPr lang="en-US" dirty="0"/>
          </a:p>
        </p:txBody>
      </p:sp>
      <p:sp>
        <p:nvSpPr>
          <p:cNvPr id="3" name="Content Placeholder 2"/>
          <p:cNvSpPr>
            <a:spLocks noGrp="1"/>
          </p:cNvSpPr>
          <p:nvPr>
            <p:ph idx="1"/>
          </p:nvPr>
        </p:nvSpPr>
        <p:spPr/>
        <p:txBody>
          <a:bodyPr>
            <a:normAutofit fontScale="92500"/>
          </a:bodyPr>
          <a:lstStyle/>
          <a:p>
            <a:r>
              <a:rPr lang="en-US" dirty="0" smtClean="0"/>
              <a:t>Information to the right people at the right time</a:t>
            </a:r>
          </a:p>
          <a:p>
            <a:r>
              <a:rPr lang="en-US" dirty="0" smtClean="0"/>
              <a:t>Use of technology</a:t>
            </a:r>
          </a:p>
          <a:p>
            <a:r>
              <a:rPr lang="en-US" dirty="0" smtClean="0"/>
              <a:t>Formal and informal methods</a:t>
            </a:r>
          </a:p>
          <a:p>
            <a:r>
              <a:rPr lang="en-US" dirty="0" smtClean="0"/>
              <a:t>Good skills required for project manager and team</a:t>
            </a:r>
          </a:p>
          <a:p>
            <a:r>
              <a:rPr lang="en-US" dirty="0" smtClean="0"/>
              <a:t>Effective and timely manner distribution of important information</a:t>
            </a:r>
          </a:p>
          <a:p>
            <a:r>
              <a:rPr lang="en-US" dirty="0" smtClean="0"/>
              <a:t>Face-to-face interaction</a:t>
            </a:r>
          </a:p>
          <a:p>
            <a:pPr lvl="1"/>
            <a:r>
              <a:rPr lang="en-US" dirty="0" smtClean="0"/>
              <a:t>58% body language, 35% words, and 7% </a:t>
            </a:r>
            <a:r>
              <a:rPr lang="en-US" dirty="0" smtClean="0"/>
              <a:t>contents</a:t>
            </a:r>
            <a:endParaRPr lang="en-US" dirty="0" smtClean="0"/>
          </a:p>
          <a:p>
            <a:r>
              <a:rPr lang="en-US" dirty="0" smtClean="0"/>
              <a:t>Good to have short and frequent meetings</a:t>
            </a:r>
          </a:p>
          <a:p>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16</a:t>
            </a:fld>
            <a:endParaRPr lang="en-US"/>
          </a:p>
        </p:txBody>
      </p:sp>
    </p:spTree>
    <p:extLst>
      <p:ext uri="{BB962C8B-B14F-4D97-AF65-F5344CB8AC3E}">
        <p14:creationId xmlns:p14="http://schemas.microsoft.com/office/powerpoint/2010/main" xmlns="" val="25069116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Distributing Information [2/2]</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Selecting the appropriate communications medium</a:t>
            </a:r>
          </a:p>
          <a:p>
            <a:r>
              <a:rPr lang="en-US" dirty="0" smtClean="0"/>
              <a:t>Understanding group and individual communication needs</a:t>
            </a:r>
          </a:p>
          <a:p>
            <a:pPr lvl="1"/>
            <a:r>
              <a:rPr lang="en-US" dirty="0" smtClean="0"/>
              <a:t>People are not interchangeable parts. (The </a:t>
            </a:r>
            <a:r>
              <a:rPr lang="en-US" dirty="0"/>
              <a:t>mythical man-month by F. </a:t>
            </a:r>
            <a:r>
              <a:rPr lang="en-US" dirty="0" smtClean="0"/>
              <a:t>Brooks)</a:t>
            </a:r>
          </a:p>
          <a:p>
            <a:pPr lvl="1"/>
            <a:r>
              <a:rPr lang="en-US" dirty="0" smtClean="0"/>
              <a:t>Open dialogue</a:t>
            </a:r>
          </a:p>
          <a:p>
            <a:pPr lvl="1"/>
            <a:r>
              <a:rPr lang="en-US" dirty="0" smtClean="0"/>
              <a:t>Geographic location and cultural background</a:t>
            </a:r>
          </a:p>
          <a:p>
            <a:r>
              <a:rPr lang="en-US" dirty="0" smtClean="0"/>
              <a:t>Setting the stage for communicating bad news</a:t>
            </a:r>
          </a:p>
          <a:p>
            <a:r>
              <a:rPr lang="en-US" dirty="0" smtClean="0"/>
              <a:t>Determining the number of </a:t>
            </a:r>
            <a:r>
              <a:rPr lang="en-US" smtClean="0"/>
              <a:t>communication channels</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17</a:t>
            </a:fld>
            <a:endParaRPr lang="en-US"/>
          </a:p>
        </p:txBody>
      </p:sp>
    </p:spTree>
    <p:extLst>
      <p:ext uri="{BB962C8B-B14F-4D97-AF65-F5344CB8AC3E}">
        <p14:creationId xmlns:p14="http://schemas.microsoft.com/office/powerpoint/2010/main" xmlns="" val="40417241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 Choice of Medium </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18</a:t>
            </a:fld>
            <a:endParaRPr lang="en-US"/>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2199010"/>
            <a:ext cx="8763000" cy="42017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152400" y="6611560"/>
            <a:ext cx="4191000" cy="215444"/>
          </a:xfrm>
          <a:prstGeom prst="rect">
            <a:avLst/>
          </a:prstGeom>
          <a:noFill/>
        </p:spPr>
        <p:txBody>
          <a:bodyPr wrap="square" rtlCol="0">
            <a:spAutoFit/>
          </a:bodyPr>
          <a:lstStyle/>
          <a:p>
            <a:r>
              <a:rPr lang="en-US" sz="800" dirty="0" smtClean="0"/>
              <a:t>Figure source: IT Project Management, K. </a:t>
            </a:r>
            <a:r>
              <a:rPr lang="en-US" sz="800" dirty="0" err="1" smtClean="0"/>
              <a:t>Schwalbe</a:t>
            </a:r>
            <a:r>
              <a:rPr lang="en-US" sz="800" dirty="0" smtClean="0"/>
              <a:t>, 6</a:t>
            </a:r>
            <a:r>
              <a:rPr lang="en-US" sz="800" baseline="30000" dirty="0" smtClean="0"/>
              <a:t>th</a:t>
            </a:r>
            <a:r>
              <a:rPr lang="en-US" sz="800" dirty="0" smtClean="0"/>
              <a:t> ed., p. 392</a:t>
            </a:r>
          </a:p>
        </p:txBody>
      </p:sp>
    </p:spTree>
    <p:extLst>
      <p:ext uri="{BB962C8B-B14F-4D97-AF65-F5344CB8AC3E}">
        <p14:creationId xmlns:p14="http://schemas.microsoft.com/office/powerpoint/2010/main" xmlns="" val="26336882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 Number of Communication Channels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19</a:t>
            </a:fld>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371600" y="2362200"/>
            <a:ext cx="6544536" cy="39433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152400" y="6611560"/>
            <a:ext cx="4191000" cy="215444"/>
          </a:xfrm>
          <a:prstGeom prst="rect">
            <a:avLst/>
          </a:prstGeom>
          <a:noFill/>
        </p:spPr>
        <p:txBody>
          <a:bodyPr wrap="square" rtlCol="0">
            <a:spAutoFit/>
          </a:bodyPr>
          <a:lstStyle/>
          <a:p>
            <a:r>
              <a:rPr lang="en-US" sz="800" dirty="0" smtClean="0"/>
              <a:t>Figure source: IT Project Management, K. </a:t>
            </a:r>
            <a:r>
              <a:rPr lang="en-US" sz="800" dirty="0" err="1" smtClean="0"/>
              <a:t>Schwalbe</a:t>
            </a:r>
            <a:r>
              <a:rPr lang="en-US" sz="800" dirty="0" smtClean="0"/>
              <a:t>, 6</a:t>
            </a:r>
            <a:r>
              <a:rPr lang="en-US" sz="800" baseline="30000" dirty="0" smtClean="0"/>
              <a:t>th</a:t>
            </a:r>
            <a:r>
              <a:rPr lang="en-US" sz="800" dirty="0" smtClean="0"/>
              <a:t> ed., p. 396</a:t>
            </a:r>
          </a:p>
        </p:txBody>
      </p:sp>
    </p:spTree>
    <p:extLst>
      <p:ext uri="{BB962C8B-B14F-4D97-AF65-F5344CB8AC3E}">
        <p14:creationId xmlns:p14="http://schemas.microsoft.com/office/powerpoint/2010/main" xmlns="" val="7617213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Stakeholders</a:t>
            </a:r>
            <a:endParaRPr lang="en-US" dirty="0"/>
          </a:p>
        </p:txBody>
      </p:sp>
      <p:sp>
        <p:nvSpPr>
          <p:cNvPr id="3" name="Content Placeholder 2"/>
          <p:cNvSpPr>
            <a:spLocks noGrp="1"/>
          </p:cNvSpPr>
          <p:nvPr>
            <p:ph idx="1"/>
          </p:nvPr>
        </p:nvSpPr>
        <p:spPr/>
        <p:txBody>
          <a:bodyPr/>
          <a:lstStyle/>
          <a:p>
            <a:r>
              <a:rPr lang="en-US" dirty="0" smtClean="0"/>
              <a:t>Project manager has the key role</a:t>
            </a:r>
          </a:p>
          <a:p>
            <a:r>
              <a:rPr lang="en-US" dirty="0" smtClean="0"/>
              <a:t>Triple constraint – often modifications</a:t>
            </a:r>
          </a:p>
          <a:p>
            <a:r>
              <a:rPr lang="en-US" dirty="0" smtClean="0"/>
              <a:t>Project sponsors usually rank these constraints and provide guidelines to balance it</a:t>
            </a:r>
          </a:p>
          <a:p>
            <a:r>
              <a:rPr lang="en-US" dirty="0" smtClean="0"/>
              <a:t>Expectations management matrix</a:t>
            </a:r>
          </a:p>
          <a:p>
            <a:pPr lvl="1"/>
            <a:r>
              <a:rPr lang="en-US" dirty="0" smtClean="0"/>
              <a:t>List of success measures, priorities, expectations, and guidelines</a:t>
            </a:r>
          </a:p>
          <a:p>
            <a:r>
              <a:rPr lang="en-US" dirty="0" smtClean="0"/>
              <a:t>It helps to manage issues</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20</a:t>
            </a:fld>
            <a:endParaRPr lang="en-US"/>
          </a:p>
        </p:txBody>
      </p:sp>
    </p:spTree>
    <p:extLst>
      <p:ext uri="{BB962C8B-B14F-4D97-AF65-F5344CB8AC3E}">
        <p14:creationId xmlns:p14="http://schemas.microsoft.com/office/powerpoint/2010/main" xmlns="" val="40672322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 Expectations Management Matrix</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21</a:t>
            </a:fld>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90600" y="1557338"/>
            <a:ext cx="7315200" cy="49196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TextBox 5"/>
          <p:cNvSpPr txBox="1"/>
          <p:nvPr/>
        </p:nvSpPr>
        <p:spPr>
          <a:xfrm>
            <a:off x="152400" y="6611560"/>
            <a:ext cx="4191000" cy="215444"/>
          </a:xfrm>
          <a:prstGeom prst="rect">
            <a:avLst/>
          </a:prstGeom>
          <a:noFill/>
        </p:spPr>
        <p:txBody>
          <a:bodyPr wrap="square" rtlCol="0">
            <a:spAutoFit/>
          </a:bodyPr>
          <a:lstStyle/>
          <a:p>
            <a:r>
              <a:rPr lang="en-US" sz="800" dirty="0" smtClean="0"/>
              <a:t>Figure source: IT Project Management, K. </a:t>
            </a:r>
            <a:r>
              <a:rPr lang="en-US" sz="800" dirty="0" err="1" smtClean="0"/>
              <a:t>Schwalbe</a:t>
            </a:r>
            <a:r>
              <a:rPr lang="en-US" sz="800" dirty="0" smtClean="0"/>
              <a:t>, 6</a:t>
            </a:r>
            <a:r>
              <a:rPr lang="en-US" sz="800" baseline="30000" dirty="0" smtClean="0"/>
              <a:t>th</a:t>
            </a:r>
            <a:r>
              <a:rPr lang="en-US" sz="800" dirty="0" smtClean="0"/>
              <a:t> ed., p. 397</a:t>
            </a:r>
          </a:p>
        </p:txBody>
      </p:sp>
    </p:spTree>
    <p:extLst>
      <p:ext uri="{BB962C8B-B14F-4D97-AF65-F5344CB8AC3E}">
        <p14:creationId xmlns:p14="http://schemas.microsoft.com/office/powerpoint/2010/main" xmlns="" val="3270066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Reporting Performance</a:t>
            </a:r>
            <a:endParaRPr lang="en-US" dirty="0"/>
          </a:p>
        </p:txBody>
      </p:sp>
      <p:sp>
        <p:nvSpPr>
          <p:cNvPr id="3" name="Content Placeholder 2"/>
          <p:cNvSpPr>
            <a:spLocks noGrp="1"/>
          </p:cNvSpPr>
          <p:nvPr>
            <p:ph idx="1"/>
          </p:nvPr>
        </p:nvSpPr>
        <p:spPr/>
        <p:txBody>
          <a:bodyPr/>
          <a:lstStyle/>
          <a:p>
            <a:r>
              <a:rPr lang="en-US" dirty="0" smtClean="0"/>
              <a:t>Helps to update stakeholders </a:t>
            </a:r>
          </a:p>
          <a:p>
            <a:r>
              <a:rPr lang="en-US" dirty="0" smtClean="0"/>
              <a:t>Performance Reports</a:t>
            </a:r>
          </a:p>
          <a:p>
            <a:pPr lvl="1"/>
            <a:r>
              <a:rPr lang="en-US" dirty="0" smtClean="0"/>
              <a:t>Status reports: where the project stands</a:t>
            </a:r>
          </a:p>
          <a:p>
            <a:pPr lvl="1"/>
            <a:r>
              <a:rPr lang="en-US" dirty="0" smtClean="0"/>
              <a:t>Progress reports: What project team has done</a:t>
            </a:r>
          </a:p>
          <a:p>
            <a:pPr lvl="1"/>
            <a:r>
              <a:rPr lang="en-US" dirty="0" smtClean="0"/>
              <a:t>Status review meetings</a:t>
            </a:r>
          </a:p>
          <a:p>
            <a:r>
              <a:rPr lang="en-US" dirty="0" smtClean="0"/>
              <a:t>Forecasts</a:t>
            </a:r>
          </a:p>
          <a:p>
            <a:pPr lvl="1"/>
            <a:r>
              <a:rPr lang="en-US" dirty="0" smtClean="0"/>
              <a:t>Predicts future project status and progress </a:t>
            </a:r>
          </a:p>
          <a:p>
            <a:pPr lvl="1"/>
            <a:r>
              <a:rPr lang="en-US" dirty="0" smtClean="0"/>
              <a:t>Earned value </a:t>
            </a:r>
            <a:r>
              <a:rPr lang="en-US" dirty="0" err="1" smtClean="0"/>
              <a:t>managment</a:t>
            </a:r>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22</a:t>
            </a:fld>
            <a:endParaRPr lang="en-US"/>
          </a:p>
        </p:txBody>
      </p:sp>
    </p:spTree>
    <p:extLst>
      <p:ext uri="{BB962C8B-B14F-4D97-AF65-F5344CB8AC3E}">
        <p14:creationId xmlns:p14="http://schemas.microsoft.com/office/powerpoint/2010/main" xmlns="" val="26233776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Improve Project Communications</a:t>
            </a:r>
            <a:endParaRPr lang="en-US" dirty="0"/>
          </a:p>
        </p:txBody>
      </p:sp>
      <p:sp>
        <p:nvSpPr>
          <p:cNvPr id="3" name="Content Placeholder 2"/>
          <p:cNvSpPr>
            <a:spLocks noGrp="1"/>
          </p:cNvSpPr>
          <p:nvPr>
            <p:ph idx="1"/>
          </p:nvPr>
        </p:nvSpPr>
        <p:spPr/>
        <p:txBody>
          <a:bodyPr/>
          <a:lstStyle/>
          <a:p>
            <a:r>
              <a:rPr lang="en-US" dirty="0" smtClean="0"/>
              <a:t>Use communication skills to manage conflict</a:t>
            </a:r>
          </a:p>
          <a:p>
            <a:r>
              <a:rPr lang="en-US" dirty="0" smtClean="0"/>
              <a:t>Develop better communication skills</a:t>
            </a:r>
          </a:p>
          <a:p>
            <a:r>
              <a:rPr lang="en-US" dirty="0" smtClean="0"/>
              <a:t>Running effective meetings</a:t>
            </a:r>
          </a:p>
          <a:p>
            <a:r>
              <a:rPr lang="en-US" dirty="0" smtClean="0"/>
              <a:t>Use collaborative tools effectively</a:t>
            </a:r>
          </a:p>
          <a:p>
            <a:r>
              <a:rPr lang="en-US" dirty="0" smtClean="0"/>
              <a:t>Use templates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23</a:t>
            </a:fld>
            <a:endParaRPr lang="en-US"/>
          </a:p>
        </p:txBody>
      </p:sp>
    </p:spTree>
    <p:extLst>
      <p:ext uri="{BB962C8B-B14F-4D97-AF65-F5344CB8AC3E}">
        <p14:creationId xmlns:p14="http://schemas.microsoft.com/office/powerpoint/2010/main" xmlns="" val="23758843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 Monthly Progress Report</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24</a:t>
            </a:fld>
            <a:endParaRPr lang="en-US"/>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6688" y="1981200"/>
            <a:ext cx="8810625" cy="4419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TextBox 6"/>
          <p:cNvSpPr txBox="1"/>
          <p:nvPr/>
        </p:nvSpPr>
        <p:spPr>
          <a:xfrm>
            <a:off x="152400" y="6611560"/>
            <a:ext cx="4191000" cy="215444"/>
          </a:xfrm>
          <a:prstGeom prst="rect">
            <a:avLst/>
          </a:prstGeom>
          <a:noFill/>
        </p:spPr>
        <p:txBody>
          <a:bodyPr wrap="square" rtlCol="0">
            <a:spAutoFit/>
          </a:bodyPr>
          <a:lstStyle/>
          <a:p>
            <a:r>
              <a:rPr lang="en-US" sz="800" dirty="0" smtClean="0"/>
              <a:t>Figure source: IT Project Management, K. </a:t>
            </a:r>
            <a:r>
              <a:rPr lang="en-US" sz="800" dirty="0" err="1" smtClean="0"/>
              <a:t>Schwalbe</a:t>
            </a:r>
            <a:r>
              <a:rPr lang="en-US" sz="800" dirty="0" smtClean="0"/>
              <a:t>, 6</a:t>
            </a:r>
            <a:r>
              <a:rPr lang="en-US" sz="800" baseline="30000" dirty="0" smtClean="0"/>
              <a:t>th</a:t>
            </a:r>
            <a:r>
              <a:rPr lang="en-US" sz="800" dirty="0" smtClean="0"/>
              <a:t> ed., p. 408</a:t>
            </a:r>
          </a:p>
        </p:txBody>
      </p:sp>
    </p:spTree>
    <p:extLst>
      <p:ext uri="{BB962C8B-B14F-4D97-AF65-F5344CB8AC3E}">
        <p14:creationId xmlns:p14="http://schemas.microsoft.com/office/powerpoint/2010/main" xmlns="" val="18586819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Project quality management</a:t>
            </a:r>
          </a:p>
          <a:p>
            <a:pPr lvl="1"/>
            <a:r>
              <a:rPr lang="en-US" dirty="0" smtClean="0"/>
              <a:t>Planning </a:t>
            </a:r>
            <a:r>
              <a:rPr lang="en-US" dirty="0"/>
              <a:t>quality</a:t>
            </a:r>
          </a:p>
          <a:p>
            <a:pPr lvl="1"/>
            <a:r>
              <a:rPr lang="en-US" dirty="0" smtClean="0"/>
              <a:t>Performing </a:t>
            </a:r>
            <a:r>
              <a:rPr lang="en-US" dirty="0"/>
              <a:t>quality assurance</a:t>
            </a:r>
          </a:p>
          <a:p>
            <a:pPr lvl="1"/>
            <a:r>
              <a:rPr lang="en-US" dirty="0" smtClean="0"/>
              <a:t>Performing </a:t>
            </a:r>
            <a:r>
              <a:rPr lang="en-US" dirty="0"/>
              <a:t>quality control</a:t>
            </a:r>
          </a:p>
          <a:p>
            <a:r>
              <a:rPr lang="en-US" dirty="0" smtClean="0"/>
              <a:t>Project communication management</a:t>
            </a:r>
          </a:p>
          <a:p>
            <a:pPr lvl="1"/>
            <a:r>
              <a:rPr lang="en-US" dirty="0"/>
              <a:t>Identifying stakeholders</a:t>
            </a:r>
          </a:p>
          <a:p>
            <a:pPr lvl="1"/>
            <a:r>
              <a:rPr lang="en-US" dirty="0"/>
              <a:t>Planning communications</a:t>
            </a:r>
          </a:p>
          <a:p>
            <a:pPr lvl="1"/>
            <a:r>
              <a:rPr lang="en-US" dirty="0"/>
              <a:t>Distributing information</a:t>
            </a:r>
          </a:p>
          <a:p>
            <a:pPr lvl="1"/>
            <a:r>
              <a:rPr lang="en-US" dirty="0"/>
              <a:t>Managing stakeholder expectations</a:t>
            </a:r>
          </a:p>
          <a:p>
            <a:pPr lvl="1"/>
            <a:r>
              <a:rPr lang="en-US" dirty="0"/>
              <a:t>Reporting </a:t>
            </a:r>
            <a:r>
              <a:rPr lang="en-US" dirty="0" smtClean="0"/>
              <a:t>performance</a:t>
            </a:r>
          </a:p>
          <a:p>
            <a:pPr lvl="1"/>
            <a:endParaRPr lang="en-US" dirty="0"/>
          </a:p>
        </p:txBody>
      </p:sp>
      <p:sp>
        <p:nvSpPr>
          <p:cNvPr id="4" name="Slide Number Placeholder 3"/>
          <p:cNvSpPr>
            <a:spLocks noGrp="1"/>
          </p:cNvSpPr>
          <p:nvPr>
            <p:ph type="sldNum" sz="quarter" idx="12"/>
          </p:nvPr>
        </p:nvSpPr>
        <p:spPr/>
        <p:txBody>
          <a:bodyPr/>
          <a:lstStyle/>
          <a:p>
            <a:fld id="{EDC8AA99-7238-42D3-B68A-A4E1B56FEE73}" type="slidenum">
              <a:rPr lang="en-US" smtClean="0"/>
              <a:pPr/>
              <a:t>25</a:t>
            </a:fld>
            <a:endParaRPr lang="en-US"/>
          </a:p>
        </p:txBody>
      </p:sp>
    </p:spTree>
    <p:extLst>
      <p:ext uri="{BB962C8B-B14F-4D97-AF65-F5344CB8AC3E}">
        <p14:creationId xmlns:p14="http://schemas.microsoft.com/office/powerpoint/2010/main" xmlns="" val="3924442000"/>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Pro_GlowingTechVide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6FAEC0E0-4ABC-4077-8922-293239654A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PresentationPro_GlowingTechVideo</Template>
  <TotalTime>6875</TotalTime>
  <Words>1255</Words>
  <Application>Microsoft Office PowerPoint</Application>
  <PresentationFormat>On-screen Show (4:3)</PresentationFormat>
  <Paragraphs>184</Paragraphs>
  <Slides>25</Slides>
  <Notes>1</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PresentationPro_GlowingTechVideo</vt:lpstr>
      <vt:lpstr>Project Quality Management Project Communication Management SEII-Lecture 8</vt:lpstr>
      <vt:lpstr>Recap</vt:lpstr>
      <vt:lpstr>Joke  [1/2]</vt:lpstr>
      <vt:lpstr>Joke  [2/2]</vt:lpstr>
      <vt:lpstr>Cost of downtime</vt:lpstr>
      <vt:lpstr>Quality</vt:lpstr>
      <vt:lpstr>Main Processes</vt:lpstr>
      <vt:lpstr>Improving IT Project Quality</vt:lpstr>
      <vt:lpstr>Improving IT Project Quality</vt:lpstr>
      <vt:lpstr>Project Communication Management</vt:lpstr>
      <vt:lpstr>Main Processes</vt:lpstr>
      <vt:lpstr>Identifying Stakeholders</vt:lpstr>
      <vt:lpstr>Example – Stakeholder Management Strategy</vt:lpstr>
      <vt:lpstr>Planning Communications</vt:lpstr>
      <vt:lpstr>Example – Stakeholder Communication Analysis</vt:lpstr>
      <vt:lpstr>Distributing Information [1/2]</vt:lpstr>
      <vt:lpstr>Distributing Information [2/2]</vt:lpstr>
      <vt:lpstr>Example – Choice of Medium </vt:lpstr>
      <vt:lpstr>Example – Number of Communication Channels</vt:lpstr>
      <vt:lpstr>Managing Stakeholders</vt:lpstr>
      <vt:lpstr>Example – Expectations Management Matrix</vt:lpstr>
      <vt:lpstr>Reporting Performance</vt:lpstr>
      <vt:lpstr>How to Improve Project Communications</vt:lpstr>
      <vt:lpstr>Example – Monthly Progress Report</vt:lpstr>
      <vt:lpstr>Summary</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Muzafar</dc:creator>
  <dc:description>2010 animated abstract template from Presentationpro.com</dc:description>
  <cp:lastModifiedBy>NTS</cp:lastModifiedBy>
  <cp:revision>265</cp:revision>
  <dcterms:created xsi:type="dcterms:W3CDTF">2013-04-27T08:10:27Z</dcterms:created>
  <dcterms:modified xsi:type="dcterms:W3CDTF">2013-06-06T13:09:17Z</dcterms:modified>
  <cp:category>2010 abstract</cp:category>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TC018813529991</vt:lpwstr>
  </property>
</Properties>
</file>