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9"/>
  </p:notesMasterIdLst>
  <p:sldIdLst>
    <p:sldId id="256" r:id="rId3"/>
    <p:sldId id="364" r:id="rId4"/>
    <p:sldId id="365" r:id="rId5"/>
    <p:sldId id="366" r:id="rId6"/>
    <p:sldId id="369" r:id="rId7"/>
    <p:sldId id="370" r:id="rId8"/>
    <p:sldId id="371" r:id="rId9"/>
    <p:sldId id="367" r:id="rId10"/>
    <p:sldId id="368" r:id="rId11"/>
    <p:sldId id="373" r:id="rId12"/>
    <p:sldId id="374" r:id="rId13"/>
    <p:sldId id="375" r:id="rId14"/>
    <p:sldId id="388" r:id="rId15"/>
    <p:sldId id="376" r:id="rId16"/>
    <p:sldId id="377" r:id="rId17"/>
    <p:sldId id="389" r:id="rId18"/>
    <p:sldId id="378" r:id="rId19"/>
    <p:sldId id="379" r:id="rId20"/>
    <p:sldId id="380" r:id="rId21"/>
    <p:sldId id="385" r:id="rId22"/>
    <p:sldId id="386" r:id="rId23"/>
    <p:sldId id="387" r:id="rId24"/>
    <p:sldId id="381" r:id="rId25"/>
    <p:sldId id="382" r:id="rId26"/>
    <p:sldId id="383" r:id="rId27"/>
    <p:sldId id="37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81" autoAdjust="0"/>
  </p:normalViewPr>
  <p:slideViewPr>
    <p:cSldViewPr showGuides="1">
      <p:cViewPr varScale="1">
        <p:scale>
          <a:sx n="58" d="100"/>
          <a:sy n="58" d="100"/>
        </p:scale>
        <p:origin x="-1632" y="-78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Project Cost Management</a:t>
            </a:r>
            <a:br>
              <a:rPr lang="en-US" dirty="0" smtClean="0"/>
            </a:br>
            <a:r>
              <a:rPr lang="en-US" dirty="0" smtClean="0"/>
              <a:t>SEII-Lecture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Developing the schedule</a:t>
            </a:r>
          </a:p>
          <a:p>
            <a:pPr lvl="1"/>
            <a:r>
              <a:rPr lang="en-US" dirty="0" smtClean="0"/>
              <a:t>Tracking Gantt charts</a:t>
            </a:r>
          </a:p>
          <a:p>
            <a:r>
              <a:rPr lang="en-US" dirty="0" smtClean="0"/>
              <a:t>Critical path method</a:t>
            </a:r>
          </a:p>
          <a:p>
            <a:pPr lvl="1"/>
            <a:r>
              <a:rPr lang="en-US" dirty="0" smtClean="0"/>
              <a:t>Longest path, earliest time</a:t>
            </a:r>
          </a:p>
          <a:p>
            <a:r>
              <a:rPr lang="en-US" dirty="0" smtClean="0"/>
              <a:t>Schedule trade-offs using CPM</a:t>
            </a:r>
          </a:p>
          <a:p>
            <a:pPr lvl="1"/>
            <a:r>
              <a:rPr lang="en-US" dirty="0" smtClean="0"/>
              <a:t>Free slack, total slack</a:t>
            </a:r>
          </a:p>
          <a:p>
            <a:r>
              <a:rPr lang="en-US" dirty="0" smtClean="0"/>
              <a:t>Shortening the schedule</a:t>
            </a:r>
          </a:p>
          <a:p>
            <a:pPr lvl="1"/>
            <a:r>
              <a:rPr lang="en-US" dirty="0" smtClean="0"/>
              <a:t>Crashing, fast tracking</a:t>
            </a:r>
          </a:p>
          <a:p>
            <a:r>
              <a:rPr lang="en-US" dirty="0" smtClean="0"/>
              <a:t>Critical chain scheduling</a:t>
            </a:r>
          </a:p>
          <a:p>
            <a:pPr lvl="1"/>
            <a:r>
              <a:rPr lang="en-US" dirty="0" smtClean="0"/>
              <a:t>Availability of critical resources, project and feeding buffer</a:t>
            </a:r>
          </a:p>
          <a:p>
            <a:r>
              <a:rPr lang="en-US" dirty="0" smtClean="0"/>
              <a:t>PERT technique</a:t>
            </a:r>
          </a:p>
          <a:p>
            <a:r>
              <a:rPr lang="en-US" dirty="0" smtClean="0"/>
              <a:t>Controlling the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69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CHAOS studies</a:t>
            </a:r>
          </a:p>
          <a:p>
            <a:pPr lvl="1"/>
            <a:r>
              <a:rPr lang="en-US" dirty="0" smtClean="0"/>
              <a:t>180% in 1994 </a:t>
            </a:r>
          </a:p>
          <a:p>
            <a:pPr lvl="1"/>
            <a:r>
              <a:rPr lang="en-US" dirty="0" smtClean="0"/>
              <a:t>56% in 2004</a:t>
            </a:r>
          </a:p>
          <a:p>
            <a:r>
              <a:rPr lang="en-US" dirty="0" smtClean="0"/>
              <a:t>Other studies</a:t>
            </a:r>
          </a:p>
          <a:p>
            <a:pPr lvl="1"/>
            <a:r>
              <a:rPr lang="en-US" dirty="0" smtClean="0"/>
              <a:t>33-34% (in all projects)</a:t>
            </a:r>
          </a:p>
          <a:p>
            <a:r>
              <a:rPr lang="en-US" dirty="0" smtClean="0"/>
              <a:t>US Internal Revenue Service</a:t>
            </a:r>
          </a:p>
          <a:p>
            <a:pPr lvl="1"/>
            <a:r>
              <a:rPr lang="en-US" dirty="0" smtClean="0"/>
              <a:t>$50 billion loss in 1990</a:t>
            </a:r>
          </a:p>
          <a:p>
            <a:r>
              <a:rPr lang="en-US" dirty="0" smtClean="0"/>
              <a:t>UK National Health Service</a:t>
            </a:r>
          </a:p>
          <a:p>
            <a:pPr lvl="1"/>
            <a:r>
              <a:rPr lang="en-US" dirty="0" smtClean="0"/>
              <a:t>$26 billion loss in 2002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286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Concepts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A resource sacrificed to achieve a specific objective</a:t>
            </a:r>
          </a:p>
          <a:p>
            <a:pPr lvl="1"/>
            <a:r>
              <a:rPr lang="en-US" dirty="0" smtClean="0"/>
              <a:t>Something given up in exchange</a:t>
            </a:r>
          </a:p>
          <a:p>
            <a:pPr lvl="1"/>
            <a:r>
              <a:rPr lang="en-US" dirty="0" smtClean="0"/>
              <a:t>Often measured in monetary amounts</a:t>
            </a:r>
          </a:p>
          <a:p>
            <a:r>
              <a:rPr lang="en-US" dirty="0" smtClean="0"/>
              <a:t>Profit</a:t>
            </a:r>
          </a:p>
          <a:p>
            <a:pPr lvl="1"/>
            <a:r>
              <a:rPr lang="en-US" dirty="0" smtClean="0"/>
              <a:t>Revenues minus expenditures</a:t>
            </a:r>
          </a:p>
          <a:p>
            <a:r>
              <a:rPr lang="en-US" dirty="0" smtClean="0"/>
              <a:t>Profit margin</a:t>
            </a:r>
          </a:p>
          <a:p>
            <a:pPr lvl="1"/>
            <a:r>
              <a:rPr lang="en-US" dirty="0" smtClean="0"/>
              <a:t>Ratio of revenues to profits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02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Concepts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Life cycle costing</a:t>
            </a:r>
          </a:p>
          <a:p>
            <a:pPr lvl="1"/>
            <a:r>
              <a:rPr lang="en-US" dirty="0" smtClean="0"/>
              <a:t>Cost of a project throughout its life cycle</a:t>
            </a:r>
          </a:p>
          <a:p>
            <a:r>
              <a:rPr lang="en-US" dirty="0" smtClean="0"/>
              <a:t>Cash flow analysis</a:t>
            </a:r>
          </a:p>
          <a:p>
            <a:pPr lvl="1"/>
            <a:r>
              <a:rPr lang="en-US" dirty="0" smtClean="0"/>
              <a:t>Determining the estimated annual costs and benefits and resulting annual cash flow</a:t>
            </a:r>
          </a:p>
          <a:p>
            <a:r>
              <a:rPr lang="en-US" dirty="0"/>
              <a:t>Tangible cost and benefit</a:t>
            </a:r>
          </a:p>
          <a:p>
            <a:pPr lvl="1"/>
            <a:r>
              <a:rPr lang="en-US" dirty="0"/>
              <a:t>Easily measurable in monetary terms</a:t>
            </a:r>
          </a:p>
          <a:p>
            <a:r>
              <a:rPr lang="en-US" dirty="0"/>
              <a:t>Intangible cost and benefit</a:t>
            </a:r>
          </a:p>
          <a:p>
            <a:pPr lvl="1"/>
            <a:r>
              <a:rPr lang="en-US" dirty="0"/>
              <a:t>Difficult to measure in monetary terms</a:t>
            </a:r>
          </a:p>
          <a:p>
            <a:pPr lvl="1"/>
            <a:r>
              <a:rPr lang="en-US" dirty="0"/>
              <a:t>Harder to justify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41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Concepts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Direct costs</a:t>
            </a:r>
          </a:p>
          <a:p>
            <a:pPr lvl="1"/>
            <a:r>
              <a:rPr lang="en-US" dirty="0" smtClean="0"/>
              <a:t>Directly related to producing the products and services</a:t>
            </a:r>
          </a:p>
          <a:p>
            <a:pPr lvl="1"/>
            <a:r>
              <a:rPr lang="en-US" dirty="0" smtClean="0"/>
              <a:t>Can be controlled </a:t>
            </a:r>
          </a:p>
          <a:p>
            <a:r>
              <a:rPr lang="en-US" dirty="0" smtClean="0"/>
              <a:t>Indirect costs</a:t>
            </a:r>
          </a:p>
          <a:p>
            <a:pPr lvl="1"/>
            <a:r>
              <a:rPr lang="en-US" dirty="0" smtClean="0"/>
              <a:t>Not directly related</a:t>
            </a:r>
          </a:p>
          <a:p>
            <a:pPr lvl="1"/>
            <a:r>
              <a:rPr lang="en-US" dirty="0" smtClean="0"/>
              <a:t>Very little control</a:t>
            </a:r>
          </a:p>
          <a:p>
            <a:r>
              <a:rPr lang="en-US" dirty="0"/>
              <a:t>Sunk cost</a:t>
            </a:r>
          </a:p>
          <a:p>
            <a:pPr lvl="1"/>
            <a:r>
              <a:rPr lang="en-US" dirty="0"/>
              <a:t>Money spent in the past</a:t>
            </a:r>
          </a:p>
          <a:p>
            <a:pPr lvl="1"/>
            <a:r>
              <a:rPr lang="en-US" dirty="0"/>
              <a:t>Not included while deciding further investment</a:t>
            </a:r>
          </a:p>
          <a:p>
            <a:r>
              <a:rPr lang="en-US" dirty="0"/>
              <a:t>Learning curve theory</a:t>
            </a:r>
          </a:p>
          <a:p>
            <a:pPr lvl="1"/>
            <a:r>
              <a:rPr lang="en-US" dirty="0"/>
              <a:t>Continuous production reduces unit cost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099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Concepts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Reserves</a:t>
            </a:r>
          </a:p>
          <a:p>
            <a:pPr lvl="1"/>
            <a:r>
              <a:rPr lang="en-US" dirty="0" smtClean="0"/>
              <a:t>The money reserved to mitigate cost risk</a:t>
            </a:r>
          </a:p>
          <a:p>
            <a:pPr lvl="1"/>
            <a:r>
              <a:rPr lang="en-US" dirty="0" smtClean="0"/>
              <a:t>Contingency reserves / known unknowns</a:t>
            </a:r>
          </a:p>
          <a:p>
            <a:pPr lvl="1"/>
            <a:r>
              <a:rPr lang="en-US" dirty="0" smtClean="0"/>
              <a:t>Management reserves / unknown unknowns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67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Estimating </a:t>
            </a:r>
            <a:r>
              <a:rPr lang="en-US" dirty="0" smtClean="0"/>
              <a:t>costs</a:t>
            </a:r>
          </a:p>
          <a:p>
            <a:pPr lvl="1"/>
            <a:r>
              <a:rPr lang="en-US" dirty="0" smtClean="0"/>
              <a:t>Main outputs: activity cost estimates and basis of estimates </a:t>
            </a:r>
            <a:endParaRPr lang="en-US" dirty="0"/>
          </a:p>
          <a:p>
            <a:r>
              <a:rPr lang="en-US" dirty="0"/>
              <a:t>Determining the </a:t>
            </a:r>
            <a:r>
              <a:rPr lang="en-US" dirty="0" smtClean="0"/>
              <a:t>budget</a:t>
            </a:r>
          </a:p>
          <a:p>
            <a:pPr lvl="1"/>
            <a:r>
              <a:rPr lang="en-US" dirty="0" smtClean="0"/>
              <a:t>Main outputs: cost performance baseline, project funding requirements</a:t>
            </a:r>
            <a:endParaRPr lang="en-US" dirty="0"/>
          </a:p>
          <a:p>
            <a:r>
              <a:rPr lang="en-US" dirty="0"/>
              <a:t>Controlling </a:t>
            </a:r>
            <a:r>
              <a:rPr lang="en-US" dirty="0" smtClean="0"/>
              <a:t>costs</a:t>
            </a:r>
          </a:p>
          <a:p>
            <a:pPr lvl="1"/>
            <a:r>
              <a:rPr lang="en-US" dirty="0" smtClean="0"/>
              <a:t>Main outputs: work performance measurements, budget forecasts, and change requests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50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Costs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Rough Order of Magnitude (ROM) estimate</a:t>
            </a:r>
          </a:p>
          <a:p>
            <a:pPr lvl="1"/>
            <a:r>
              <a:rPr lang="en-US" dirty="0" smtClean="0"/>
              <a:t>A ballpark estimate</a:t>
            </a:r>
          </a:p>
          <a:p>
            <a:pPr lvl="1"/>
            <a:r>
              <a:rPr lang="en-US" dirty="0" smtClean="0"/>
              <a:t>Very early in the project</a:t>
            </a:r>
          </a:p>
          <a:p>
            <a:pPr lvl="1"/>
            <a:r>
              <a:rPr lang="en-US" dirty="0" smtClean="0"/>
              <a:t>Helps in project selection decisions</a:t>
            </a:r>
          </a:p>
          <a:p>
            <a:pPr lvl="1"/>
            <a:r>
              <a:rPr lang="en-US" dirty="0" smtClean="0"/>
              <a:t>3+ years prior to project completion</a:t>
            </a:r>
          </a:p>
          <a:p>
            <a:pPr lvl="1"/>
            <a:r>
              <a:rPr lang="en-US" dirty="0" smtClean="0"/>
              <a:t>Accuracy: -50% to +100%</a:t>
            </a:r>
          </a:p>
          <a:p>
            <a:r>
              <a:rPr lang="en-US" dirty="0" smtClean="0"/>
              <a:t>Budgetary estimate</a:t>
            </a:r>
          </a:p>
          <a:p>
            <a:pPr lvl="1"/>
            <a:r>
              <a:rPr lang="en-US" dirty="0" smtClean="0"/>
              <a:t>Allocating money into an organization’s budget</a:t>
            </a:r>
          </a:p>
          <a:p>
            <a:pPr lvl="1"/>
            <a:r>
              <a:rPr lang="en-US" dirty="0" smtClean="0"/>
              <a:t>1-2 years prior to project completion</a:t>
            </a:r>
          </a:p>
          <a:p>
            <a:pPr lvl="1"/>
            <a:r>
              <a:rPr lang="en-US" dirty="0" smtClean="0"/>
              <a:t>Accuracy: -10% to +25%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604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Costs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Definitive estimate</a:t>
            </a:r>
          </a:p>
          <a:p>
            <a:pPr lvl="1"/>
            <a:r>
              <a:rPr lang="en-US" dirty="0" smtClean="0"/>
              <a:t>The most accurate estimate</a:t>
            </a:r>
          </a:p>
          <a:p>
            <a:pPr lvl="1"/>
            <a:r>
              <a:rPr lang="en-US" dirty="0" smtClean="0"/>
              <a:t>Purchasing decisions and final project costs</a:t>
            </a:r>
          </a:p>
          <a:p>
            <a:pPr lvl="1"/>
            <a:r>
              <a:rPr lang="en-US" dirty="0" smtClean="0"/>
              <a:t>1 year or less prior to project completion</a:t>
            </a:r>
          </a:p>
          <a:p>
            <a:pPr lvl="1"/>
            <a:r>
              <a:rPr lang="en-US" dirty="0" smtClean="0"/>
              <a:t>Accuracy: -5% to +10%</a:t>
            </a:r>
          </a:p>
          <a:p>
            <a:r>
              <a:rPr lang="en-US" dirty="0" smtClean="0"/>
              <a:t>Estimates vary in different domains</a:t>
            </a:r>
          </a:p>
          <a:p>
            <a:r>
              <a:rPr lang="en-US" dirty="0" smtClean="0"/>
              <a:t>Labor cost: number of people and hours required</a:t>
            </a:r>
          </a:p>
          <a:p>
            <a:r>
              <a:rPr lang="en-US" dirty="0" smtClean="0"/>
              <a:t>Differentiation between external and internal resources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540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Estimation Tools and Techniques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Top-down estimates</a:t>
            </a:r>
          </a:p>
          <a:p>
            <a:pPr lvl="1"/>
            <a:r>
              <a:rPr lang="en-US" dirty="0" smtClean="0"/>
              <a:t>Analogous estimate</a:t>
            </a:r>
          </a:p>
          <a:p>
            <a:pPr lvl="1"/>
            <a:r>
              <a:rPr lang="en-US" dirty="0" smtClean="0"/>
              <a:t>Based on the previous projects’ cost</a:t>
            </a:r>
          </a:p>
          <a:p>
            <a:pPr lvl="1"/>
            <a:r>
              <a:rPr lang="en-US" dirty="0" smtClean="0"/>
              <a:t>Expert judgment required</a:t>
            </a:r>
          </a:p>
          <a:p>
            <a:r>
              <a:rPr lang="en-US" dirty="0" smtClean="0"/>
              <a:t>Bottom-up estimates</a:t>
            </a:r>
          </a:p>
          <a:p>
            <a:pPr lvl="1"/>
            <a:r>
              <a:rPr lang="en-US" dirty="0" smtClean="0"/>
              <a:t>Activity based costing</a:t>
            </a:r>
          </a:p>
          <a:p>
            <a:pPr lvl="1"/>
            <a:r>
              <a:rPr lang="en-US" dirty="0" smtClean="0"/>
              <a:t>Estimating individual work items and summing them</a:t>
            </a:r>
          </a:p>
          <a:p>
            <a:pPr lvl="1"/>
            <a:r>
              <a:rPr lang="en-US" dirty="0" smtClean="0"/>
              <a:t>Organizations often have resource cost rates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934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Estimation Tools and Techniques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Parametric modeling</a:t>
            </a:r>
          </a:p>
          <a:p>
            <a:pPr lvl="1"/>
            <a:r>
              <a:rPr lang="en-US" dirty="0" smtClean="0"/>
              <a:t>Based on project characteristics/parameters</a:t>
            </a:r>
          </a:p>
          <a:p>
            <a:pPr lvl="1"/>
            <a:r>
              <a:rPr lang="en-US" dirty="0" smtClean="0"/>
              <a:t>Most reliable if previous estimates were accurate</a:t>
            </a:r>
          </a:p>
          <a:p>
            <a:pPr lvl="1"/>
            <a:r>
              <a:rPr lang="en-US" dirty="0" smtClean="0"/>
              <a:t>Example: line of code cost, language used, level of programmer expertise, size and complexity of data involved</a:t>
            </a:r>
          </a:p>
          <a:p>
            <a:pPr lvl="1"/>
            <a:r>
              <a:rPr lang="en-US" dirty="0" smtClean="0"/>
              <a:t>COCOMO II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293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Project Cost Estimate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27251"/>
            <a:ext cx="7848600" cy="48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269</a:t>
            </a:r>
          </a:p>
        </p:txBody>
      </p:sp>
    </p:spTree>
    <p:extLst>
      <p:ext uri="{BB962C8B-B14F-4D97-AF65-F5344CB8AC3E}">
        <p14:creationId xmlns:p14="http://schemas.microsoft.com/office/powerpoint/2010/main" xmlns="" val="626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 Estimate Problems in IT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Estimates are done too quickly</a:t>
            </a:r>
          </a:p>
          <a:p>
            <a:pPr lvl="1"/>
            <a:r>
              <a:rPr lang="en-US" dirty="0" smtClean="0"/>
              <a:t>Complex task, needs serious efforts</a:t>
            </a:r>
          </a:p>
          <a:p>
            <a:pPr lvl="1"/>
            <a:r>
              <a:rPr lang="en-US" dirty="0" smtClean="0"/>
              <a:t>Need to understand system requirements</a:t>
            </a:r>
          </a:p>
          <a:p>
            <a:r>
              <a:rPr lang="en-US" dirty="0" smtClean="0"/>
              <a:t>Lack of estimating experience</a:t>
            </a:r>
          </a:p>
          <a:p>
            <a:pPr lvl="1"/>
            <a:r>
              <a:rPr lang="en-US" dirty="0" smtClean="0"/>
              <a:t>Unavailability of reliable project data</a:t>
            </a:r>
          </a:p>
          <a:p>
            <a:pPr lvl="1"/>
            <a:r>
              <a:rPr lang="en-US" dirty="0" smtClean="0"/>
              <a:t>Training required</a:t>
            </a:r>
            <a:endParaRPr lang="en-US" dirty="0"/>
          </a:p>
          <a:p>
            <a:r>
              <a:rPr lang="en-US" dirty="0" smtClean="0"/>
              <a:t>Biasness towards underestimation</a:t>
            </a:r>
          </a:p>
          <a:p>
            <a:pPr lvl="1"/>
            <a:r>
              <a:rPr lang="en-US" dirty="0" smtClean="0"/>
              <a:t>Do not forget juniors and allow extra cost</a:t>
            </a:r>
            <a:endParaRPr lang="en-US" dirty="0"/>
          </a:p>
          <a:p>
            <a:r>
              <a:rPr lang="en-US" dirty="0" smtClean="0"/>
              <a:t>Management desires accuracy</a:t>
            </a:r>
          </a:p>
          <a:p>
            <a:pPr lvl="1"/>
            <a:r>
              <a:rPr lang="en-US" dirty="0" smtClean="0"/>
              <a:t>Negotiation skills required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092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the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Allocating the project cost estimate to individual work items over time</a:t>
            </a:r>
          </a:p>
          <a:p>
            <a:r>
              <a:rPr lang="en-US" dirty="0" smtClean="0"/>
              <a:t>Main inputs: activity cost estimates, project schedule, and resource calendars </a:t>
            </a:r>
          </a:p>
          <a:p>
            <a:r>
              <a:rPr lang="en-US" dirty="0" smtClean="0"/>
              <a:t>Main goal: cost baseline</a:t>
            </a:r>
          </a:p>
          <a:p>
            <a:r>
              <a:rPr lang="en-US" dirty="0" smtClean="0"/>
              <a:t>Well established process</a:t>
            </a:r>
          </a:p>
          <a:p>
            <a:r>
              <a:rPr lang="en-US" dirty="0" smtClean="0"/>
              <a:t>Budget categories such as travel and depreciation etc.</a:t>
            </a:r>
          </a:p>
          <a:p>
            <a:r>
              <a:rPr lang="en-US" dirty="0" smtClean="0"/>
              <a:t>Information used for legal and tax purposes</a:t>
            </a:r>
          </a:p>
          <a:p>
            <a:r>
              <a:rPr lang="en-US" dirty="0" smtClean="0"/>
              <a:t>Provides project funding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69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Project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47900"/>
            <a:ext cx="89154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271</a:t>
            </a:r>
          </a:p>
        </p:txBody>
      </p:sp>
    </p:spTree>
    <p:extLst>
      <p:ext uri="{BB962C8B-B14F-4D97-AF65-F5344CB8AC3E}">
        <p14:creationId xmlns:p14="http://schemas.microsoft.com/office/powerpoint/2010/main" xmlns="" val="242369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Monitoring cost performance</a:t>
            </a:r>
          </a:p>
          <a:p>
            <a:r>
              <a:rPr lang="en-US" dirty="0" smtClean="0"/>
              <a:t>Revised cost baseline</a:t>
            </a:r>
          </a:p>
          <a:p>
            <a:r>
              <a:rPr lang="en-US" dirty="0" smtClean="0"/>
              <a:t>Main inputs: project management plan, project funding requirements, and work performance data</a:t>
            </a:r>
          </a:p>
          <a:p>
            <a:r>
              <a:rPr lang="en-US" dirty="0" smtClean="0"/>
              <a:t>Change control system</a:t>
            </a:r>
          </a:p>
          <a:p>
            <a:r>
              <a:rPr lang="en-US" dirty="0" smtClean="0"/>
              <a:t>Performance review meetings</a:t>
            </a:r>
          </a:p>
          <a:p>
            <a:r>
              <a:rPr lang="en-US" dirty="0" smtClean="0"/>
              <a:t>Performance measurement techniques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379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Earned Value Management [1/5]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performance measurement technique</a:t>
            </a:r>
          </a:p>
          <a:p>
            <a:r>
              <a:rPr lang="en-US" dirty="0" smtClean="0"/>
              <a:t>Integrates scope, time, and cost data</a:t>
            </a:r>
          </a:p>
          <a:p>
            <a:r>
              <a:rPr lang="en-US" dirty="0" smtClean="0"/>
              <a:t>Comparison of actual information and baseline</a:t>
            </a:r>
          </a:p>
          <a:p>
            <a:r>
              <a:rPr lang="en-US" dirty="0" smtClean="0"/>
              <a:t>Calculating three values for each/summary activity</a:t>
            </a:r>
          </a:p>
          <a:p>
            <a:r>
              <a:rPr lang="en-US" dirty="0" smtClean="0"/>
              <a:t>Planned Value (PV)</a:t>
            </a:r>
          </a:p>
          <a:p>
            <a:pPr lvl="1"/>
            <a:r>
              <a:rPr lang="en-US" dirty="0" smtClean="0"/>
              <a:t>Also called budget</a:t>
            </a:r>
          </a:p>
          <a:p>
            <a:pPr lvl="1"/>
            <a:r>
              <a:rPr lang="en-US" dirty="0" smtClean="0"/>
              <a:t>Approved cost estimate for an activity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058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Earned Value Management [2/5]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Actual Cost (AC)</a:t>
            </a:r>
          </a:p>
          <a:p>
            <a:pPr lvl="1"/>
            <a:r>
              <a:rPr lang="en-US" dirty="0" smtClean="0"/>
              <a:t>Total direct and indirect costs</a:t>
            </a:r>
          </a:p>
          <a:p>
            <a:r>
              <a:rPr lang="en-US" dirty="0" smtClean="0"/>
              <a:t>Earned Value (PV)</a:t>
            </a:r>
          </a:p>
          <a:p>
            <a:pPr lvl="1"/>
            <a:r>
              <a:rPr lang="en-US" dirty="0" smtClean="0"/>
              <a:t>Estimated value of the work completed</a:t>
            </a:r>
          </a:p>
          <a:p>
            <a:pPr lvl="1"/>
            <a:r>
              <a:rPr lang="en-US" dirty="0" smtClean="0"/>
              <a:t>Based on the original planned cost and the rate of work completed to date</a:t>
            </a:r>
          </a:p>
          <a:p>
            <a:pPr lvl="1"/>
            <a:r>
              <a:rPr lang="en-US" dirty="0" smtClean="0"/>
              <a:t>Rate of Performance (RP): ratio of actual work completed to the percentage of work planned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69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Earned Value Management [3/5]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Variance (CV)</a:t>
            </a:r>
          </a:p>
          <a:p>
            <a:pPr lvl="1"/>
            <a:r>
              <a:rPr lang="en-US" dirty="0" smtClean="0"/>
              <a:t>Earned value minus the actual cost</a:t>
            </a:r>
          </a:p>
          <a:p>
            <a:pPr lvl="1"/>
            <a:r>
              <a:rPr lang="en-US" dirty="0" smtClean="0"/>
              <a:t>If negative, spent more than planned</a:t>
            </a:r>
          </a:p>
          <a:p>
            <a:pPr lvl="1"/>
            <a:r>
              <a:rPr lang="en-US" dirty="0" smtClean="0"/>
              <a:t>If positive, spent less than planned</a:t>
            </a:r>
          </a:p>
          <a:p>
            <a:r>
              <a:rPr lang="en-US" dirty="0" smtClean="0"/>
              <a:t>Schedule Variance (SV)</a:t>
            </a:r>
          </a:p>
          <a:p>
            <a:pPr lvl="1"/>
            <a:r>
              <a:rPr lang="en-US" dirty="0" smtClean="0"/>
              <a:t>Earned value minus the planned value</a:t>
            </a:r>
          </a:p>
          <a:p>
            <a:pPr lvl="1"/>
            <a:r>
              <a:rPr lang="en-US" dirty="0" smtClean="0"/>
              <a:t>If negative, it took longer than planned</a:t>
            </a:r>
          </a:p>
          <a:p>
            <a:pPr lvl="1"/>
            <a:r>
              <a:rPr lang="en-US" dirty="0" smtClean="0"/>
              <a:t>If positive, it took less than planned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84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Earned Value Management [4/5]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Cost Performance Index (CPI)</a:t>
            </a:r>
          </a:p>
          <a:p>
            <a:pPr lvl="1"/>
            <a:r>
              <a:rPr lang="en-US" dirty="0" smtClean="0"/>
              <a:t>Ratio of earned value to actual cost</a:t>
            </a:r>
          </a:p>
          <a:p>
            <a:pPr lvl="1"/>
            <a:r>
              <a:rPr lang="en-US" dirty="0" smtClean="0"/>
              <a:t>Estimate the projected cost of project completion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100%, </a:t>
            </a:r>
            <a:r>
              <a:rPr lang="en-US" dirty="0" smtClean="0"/>
              <a:t>planned and actual costs are same</a:t>
            </a:r>
          </a:p>
          <a:p>
            <a:pPr lvl="1"/>
            <a:r>
              <a:rPr lang="en-US" dirty="0" smtClean="0"/>
              <a:t>If less than 100%, over budget</a:t>
            </a:r>
          </a:p>
          <a:p>
            <a:pPr lvl="1"/>
            <a:r>
              <a:rPr lang="en-US" dirty="0" smtClean="0"/>
              <a:t>If greater than 100%, under budget</a:t>
            </a:r>
          </a:p>
          <a:p>
            <a:r>
              <a:rPr lang="en-US" dirty="0" smtClean="0"/>
              <a:t>Schedule Performance Index (SPI)</a:t>
            </a:r>
          </a:p>
          <a:p>
            <a:pPr lvl="1"/>
            <a:r>
              <a:rPr lang="en-US" dirty="0"/>
              <a:t>Ratio of earned value to </a:t>
            </a:r>
            <a:r>
              <a:rPr lang="en-US" dirty="0" smtClean="0"/>
              <a:t>planned value</a:t>
            </a:r>
            <a:endParaRPr lang="en-US" dirty="0"/>
          </a:p>
          <a:p>
            <a:pPr lvl="1"/>
            <a:r>
              <a:rPr lang="en-US" dirty="0"/>
              <a:t>Estimate the projected </a:t>
            </a:r>
            <a:r>
              <a:rPr lang="en-US" dirty="0" smtClean="0"/>
              <a:t>time </a:t>
            </a:r>
            <a:r>
              <a:rPr lang="en-US" dirty="0"/>
              <a:t>of project completion</a:t>
            </a:r>
          </a:p>
          <a:p>
            <a:pPr lvl="1"/>
            <a:r>
              <a:rPr lang="en-US" dirty="0"/>
              <a:t>If 100%, </a:t>
            </a:r>
            <a:r>
              <a:rPr lang="en-US" dirty="0" smtClean="0"/>
              <a:t>project is on schedule</a:t>
            </a:r>
            <a:endParaRPr lang="en-US" dirty="0"/>
          </a:p>
          <a:p>
            <a:pPr lvl="1"/>
            <a:r>
              <a:rPr lang="en-US" dirty="0"/>
              <a:t>If less than 100%, </a:t>
            </a:r>
            <a:r>
              <a:rPr lang="en-US" dirty="0" smtClean="0"/>
              <a:t>behind schedule</a:t>
            </a:r>
            <a:endParaRPr lang="en-US" dirty="0"/>
          </a:p>
          <a:p>
            <a:pPr lvl="1"/>
            <a:r>
              <a:rPr lang="en-US" dirty="0"/>
              <a:t>If greater than 100%, </a:t>
            </a:r>
            <a:r>
              <a:rPr lang="en-US" dirty="0" smtClean="0"/>
              <a:t>ahead of schedule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101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Earned Value Management [5/5]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Estimate at Completion (EAC)</a:t>
            </a:r>
          </a:p>
          <a:p>
            <a:pPr lvl="1"/>
            <a:r>
              <a:rPr lang="en-US" dirty="0" smtClean="0"/>
              <a:t>CPI for estimating cost to complete the project based on the performance to date</a:t>
            </a:r>
          </a:p>
          <a:p>
            <a:pPr lvl="1"/>
            <a:r>
              <a:rPr lang="en-US" dirty="0" smtClean="0"/>
              <a:t>SPI </a:t>
            </a:r>
            <a:r>
              <a:rPr lang="en-US" dirty="0"/>
              <a:t>for estimating </a:t>
            </a:r>
            <a:r>
              <a:rPr lang="en-US" dirty="0" smtClean="0"/>
              <a:t>time to complete the  project </a:t>
            </a:r>
            <a:r>
              <a:rPr lang="en-US" dirty="0"/>
              <a:t>based on the performance to date</a:t>
            </a:r>
            <a:endParaRPr lang="en-US" dirty="0" smtClean="0"/>
          </a:p>
          <a:p>
            <a:r>
              <a:rPr lang="en-US" dirty="0" smtClean="0"/>
              <a:t>Budget at Completion (BAC)</a:t>
            </a:r>
          </a:p>
          <a:p>
            <a:pPr lvl="1"/>
            <a:r>
              <a:rPr lang="en-US" dirty="0" smtClean="0"/>
              <a:t>The original total project budget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87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 – EVM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Activity: purchasing and installing a new web server</a:t>
            </a:r>
          </a:p>
          <a:p>
            <a:r>
              <a:rPr lang="en-US" dirty="0" smtClean="0"/>
              <a:t>Time required: one week</a:t>
            </a:r>
          </a:p>
          <a:p>
            <a:r>
              <a:rPr lang="en-US" dirty="0" smtClean="0"/>
              <a:t>Total cost: $10,000</a:t>
            </a:r>
          </a:p>
          <a:p>
            <a:r>
              <a:rPr lang="en-US" dirty="0" smtClean="0"/>
              <a:t>When executed</a:t>
            </a:r>
          </a:p>
          <a:p>
            <a:pPr lvl="1"/>
            <a:r>
              <a:rPr lang="en-US" dirty="0" smtClean="0"/>
              <a:t>Actual time: two week</a:t>
            </a:r>
          </a:p>
          <a:p>
            <a:pPr lvl="1"/>
            <a:r>
              <a:rPr lang="en-US" dirty="0" smtClean="0"/>
              <a:t>Actual cost: $20,000 (15,000 in week 1 and 5,000 in week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585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 – EVM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528543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274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619625"/>
            <a:ext cx="329565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3181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 – EVM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276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38350"/>
            <a:ext cx="780097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50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Basic Concepts</a:t>
            </a:r>
          </a:p>
          <a:p>
            <a:pPr lvl="1"/>
            <a:r>
              <a:rPr lang="en-US" dirty="0" smtClean="0"/>
              <a:t>Cost, profit, profit margin, direct and indirect costs, sunk cost, learning curve theory</a:t>
            </a:r>
          </a:p>
          <a:p>
            <a:r>
              <a:rPr lang="en-US" dirty="0" smtClean="0"/>
              <a:t>Estimating costs</a:t>
            </a:r>
          </a:p>
          <a:p>
            <a:pPr lvl="1"/>
            <a:r>
              <a:rPr lang="en-US" dirty="0"/>
              <a:t>Rough Order of </a:t>
            </a:r>
            <a:r>
              <a:rPr lang="en-US" dirty="0" smtClean="0"/>
              <a:t>Magnitude, budgetary, and definitive cost estimates</a:t>
            </a:r>
          </a:p>
          <a:p>
            <a:r>
              <a:rPr lang="en-US" dirty="0"/>
              <a:t>Cost </a:t>
            </a:r>
            <a:r>
              <a:rPr lang="en-US" dirty="0" smtClean="0"/>
              <a:t>estimation tools </a:t>
            </a:r>
            <a:r>
              <a:rPr lang="en-US" dirty="0"/>
              <a:t>and </a:t>
            </a:r>
            <a:r>
              <a:rPr lang="en-US" dirty="0" smtClean="0"/>
              <a:t>techniques</a:t>
            </a:r>
            <a:endParaRPr lang="en-US" dirty="0"/>
          </a:p>
          <a:p>
            <a:pPr lvl="1"/>
            <a:r>
              <a:rPr lang="en-US" dirty="0" smtClean="0"/>
              <a:t>Top-down and bottom-up estimates, and parametric modeling</a:t>
            </a:r>
          </a:p>
          <a:p>
            <a:pPr lvl="1"/>
            <a:r>
              <a:rPr lang="en-US" dirty="0" smtClean="0"/>
              <a:t>Problems related to IT project costs estimates</a:t>
            </a:r>
          </a:p>
          <a:p>
            <a:r>
              <a:rPr lang="en-US" dirty="0" smtClean="0"/>
              <a:t>Determining and controlling budget</a:t>
            </a:r>
          </a:p>
          <a:p>
            <a:pPr lvl="1"/>
            <a:r>
              <a:rPr lang="en-US" dirty="0" smtClean="0"/>
              <a:t>Earned Value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352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6425</TotalTime>
  <Words>1165</Words>
  <Application>Microsoft Office PowerPoint</Application>
  <PresentationFormat>On-screen Show (4:3)</PresentationFormat>
  <Paragraphs>226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PresentationPro_GlowingTechVideo</vt:lpstr>
      <vt:lpstr>Project Cost Management SEII-Lecture 7</vt:lpstr>
      <vt:lpstr>Recap</vt:lpstr>
      <vt:lpstr>Importance</vt:lpstr>
      <vt:lpstr>Basic Concepts [1/4]</vt:lpstr>
      <vt:lpstr>Basic Concepts [2/4]</vt:lpstr>
      <vt:lpstr>Basic Concepts [3/4]</vt:lpstr>
      <vt:lpstr>Basic Concepts [4/4]</vt:lpstr>
      <vt:lpstr>Main Processes</vt:lpstr>
      <vt:lpstr>Estimating Costs [1/2]</vt:lpstr>
      <vt:lpstr>Estimating Costs [2/2]</vt:lpstr>
      <vt:lpstr>Cost Estimation Tools and Techniques [1/2]</vt:lpstr>
      <vt:lpstr>Cost Estimation Tools and Techniques [2/2]</vt:lpstr>
      <vt:lpstr>Example – Project Cost Estimate</vt:lpstr>
      <vt:lpstr>Cost Estimate Problems in IT Projects</vt:lpstr>
      <vt:lpstr>Determining the Budget</vt:lpstr>
      <vt:lpstr>Example – Project Budget</vt:lpstr>
      <vt:lpstr>Controlling Cost</vt:lpstr>
      <vt:lpstr>Earned Value Management [1/5]</vt:lpstr>
      <vt:lpstr>Earned Value Management [2/5]</vt:lpstr>
      <vt:lpstr>Earned Value Management [3/5]</vt:lpstr>
      <vt:lpstr>Earned Value Management [4/5]</vt:lpstr>
      <vt:lpstr>Earned Value Management [5/5]</vt:lpstr>
      <vt:lpstr>Example 1 – EVM </vt:lpstr>
      <vt:lpstr>Example 1 – EVM </vt:lpstr>
      <vt:lpstr>Example 2 – EVM 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235</cp:revision>
  <dcterms:created xsi:type="dcterms:W3CDTF">2013-04-27T08:10:27Z</dcterms:created>
  <dcterms:modified xsi:type="dcterms:W3CDTF">2013-06-04T14:21:58Z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