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2"/>
  </p:sldMasterIdLst>
  <p:notesMasterIdLst>
    <p:notesMasterId r:id="rId25"/>
  </p:notesMasterIdLst>
  <p:sldIdLst>
    <p:sldId id="256" r:id="rId3"/>
    <p:sldId id="363" r:id="rId4"/>
    <p:sldId id="346" r:id="rId5"/>
    <p:sldId id="330" r:id="rId6"/>
    <p:sldId id="347" r:id="rId7"/>
    <p:sldId id="348" r:id="rId8"/>
    <p:sldId id="349" r:id="rId9"/>
    <p:sldId id="350" r:id="rId10"/>
    <p:sldId id="351" r:id="rId11"/>
    <p:sldId id="352" r:id="rId12"/>
    <p:sldId id="353" r:id="rId13"/>
    <p:sldId id="354" r:id="rId14"/>
    <p:sldId id="355" r:id="rId15"/>
    <p:sldId id="356" r:id="rId16"/>
    <p:sldId id="357" r:id="rId17"/>
    <p:sldId id="358" r:id="rId18"/>
    <p:sldId id="365" r:id="rId19"/>
    <p:sldId id="359" r:id="rId20"/>
    <p:sldId id="360" r:id="rId21"/>
    <p:sldId id="361" r:id="rId22"/>
    <p:sldId id="362" r:id="rId23"/>
    <p:sldId id="364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3481" autoAdjust="0"/>
  </p:normalViewPr>
  <p:slideViewPr>
    <p:cSldViewPr showGuides="1">
      <p:cViewPr varScale="1">
        <p:scale>
          <a:sx n="58" d="100"/>
          <a:sy n="58" d="100"/>
        </p:scale>
        <p:origin x="-1632" y="-78"/>
      </p:cViewPr>
      <p:guideLst>
        <p:guide orient="horz" pos="2160"/>
        <p:guide pos="2880"/>
        <p:guide pos="144"/>
        <p:guide pos="56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502128-55EF-46B6-8FA4-ECEEAC98EAFF}" type="datetimeFigureOut">
              <a:rPr lang="en-US" smtClean="0"/>
              <a:pPr/>
              <a:t>6/1/2013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997DF1-85C5-48AA-B33F-60FAF9B034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1702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97DF1-85C5-48AA-B33F-60FAF9B0341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0516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325" y="762000"/>
            <a:ext cx="5111675" cy="2667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810000"/>
            <a:ext cx="5105400" cy="2133600"/>
          </a:xfrm>
        </p:spPr>
        <p:txBody>
          <a:bodyPr/>
          <a:lstStyle>
            <a:lvl1pPr marL="0" indent="0" algn="l">
              <a:buNone/>
              <a:defRPr b="1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22D8F-B59D-4505-A662-538AF211D02F}" type="datetime1">
              <a:rPr lang="en-US" smtClean="0"/>
              <a:pPr/>
              <a:t>6/1/2013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28476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4D146-1633-4BA7-A619-C3C37888794A}" type="datetime1">
              <a:rPr lang="en-US" smtClean="0"/>
              <a:pPr/>
              <a:t>6/1/2013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81414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929187"/>
            <a:ext cx="5105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3733800"/>
            <a:ext cx="5105400" cy="11953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59C6-74BE-4794-B15F-F1617CFE0E6F}" type="datetime1">
              <a:rPr lang="en-US" smtClean="0"/>
              <a:pPr/>
              <a:t>6/1/2013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03105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22406-3668-42A7-A0D1-30960CA343DC}" type="datetime1">
              <a:rPr lang="en-US" smtClean="0"/>
              <a:pPr/>
              <a:t>6/1/2013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973332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733550"/>
            <a:ext cx="42687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2373312"/>
            <a:ext cx="42687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33550"/>
            <a:ext cx="42703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73312"/>
            <a:ext cx="42703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B338B-97B3-43D2-8D2A-7617861B9898}" type="datetime1">
              <a:rPr lang="en-US" smtClean="0"/>
              <a:pPr/>
              <a:t>6/1/2013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670929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528A2-143C-4729-9301-499647A29B2B}" type="datetime1">
              <a:rPr lang="en-US" smtClean="0"/>
              <a:pPr/>
              <a:t>6/1/2013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6795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9445E-DE07-4A45-8624-7CE27B075683}" type="datetime1">
              <a:rPr lang="en-US" smtClean="0"/>
              <a:pPr/>
              <a:t>6/1/2013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10141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86958"/>
            <a:ext cx="32369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371600"/>
            <a:ext cx="3968750" cy="490907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1371600"/>
            <a:ext cx="3236913" cy="491360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C08CE-474E-4A86-B62A-F37617315746}" type="datetime1">
              <a:rPr lang="en-US" smtClean="0"/>
              <a:pPr/>
              <a:t>6/1/2013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490526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43000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4F6FC-CE90-4F02-92FE-EADB3D2F1AEE}" type="datetime1">
              <a:rPr lang="en-US" smtClean="0"/>
              <a:pPr/>
              <a:t>6/1/2013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9138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403874"/>
            <a:ext cx="7239000" cy="4876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A048C-472D-491E-B22E-642AAE754023}" type="datetime1">
              <a:rPr lang="en-US" smtClean="0"/>
              <a:pPr/>
              <a:t>6/1/2013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1329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19800" y="1371600"/>
            <a:ext cx="1828800" cy="4953000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371600"/>
            <a:ext cx="579120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B41B7-E296-4EE7-AA75-F46DE5B49352}" type="datetime1">
              <a:rPr lang="en-US" smtClean="0"/>
              <a:pPr/>
              <a:t>6/1/2013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009735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7620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403874"/>
            <a:ext cx="8686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4256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55FD4-DF25-45D2-AF68-676FD0220423}" type="datetime1">
              <a:rPr lang="en-US" smtClean="0"/>
              <a:pPr/>
              <a:t>6/1/2013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7373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6082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325" y="762000"/>
            <a:ext cx="7092875" cy="2667000"/>
          </a:xfrm>
        </p:spPr>
        <p:txBody>
          <a:bodyPr>
            <a:normAutofit/>
          </a:bodyPr>
          <a:lstStyle/>
          <a:p>
            <a:r>
              <a:rPr lang="en-US" dirty="0" smtClean="0"/>
              <a:t>Project Time Management</a:t>
            </a:r>
            <a:br>
              <a:rPr lang="en-US" dirty="0" smtClean="0"/>
            </a:br>
            <a:r>
              <a:rPr lang="en-US" dirty="0" smtClean="0"/>
              <a:t>SEII-Lecture 6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810000"/>
            <a:ext cx="5943600" cy="2133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Dr. Muzafar Khan</a:t>
            </a:r>
          </a:p>
          <a:p>
            <a:r>
              <a:rPr lang="en-US" dirty="0" smtClean="0"/>
              <a:t>Assistant Professor</a:t>
            </a:r>
          </a:p>
          <a:p>
            <a:r>
              <a:rPr lang="en-US" dirty="0" smtClean="0"/>
              <a:t>Department of Computer Science</a:t>
            </a:r>
          </a:p>
          <a:p>
            <a:r>
              <a:rPr lang="en-US" dirty="0" smtClean="0"/>
              <a:t>CIIT, Islamabad.</a:t>
            </a:r>
          </a:p>
        </p:txBody>
      </p:sp>
    </p:spTree>
    <p:extLst>
      <p:ext uri="{BB962C8B-B14F-4D97-AF65-F5344CB8AC3E}">
        <p14:creationId xmlns:p14="http://schemas.microsoft.com/office/powerpoint/2010/main" xmlns="" val="271355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Defining activities</a:t>
            </a:r>
          </a:p>
          <a:p>
            <a:pPr lvl="1"/>
            <a:r>
              <a:rPr lang="en-US" dirty="0"/>
              <a:t>Activity </a:t>
            </a:r>
            <a:r>
              <a:rPr lang="en-US" dirty="0" smtClean="0"/>
              <a:t>list containing activity </a:t>
            </a:r>
            <a:r>
              <a:rPr lang="en-US" dirty="0"/>
              <a:t>name, identifier, </a:t>
            </a:r>
            <a:r>
              <a:rPr lang="en-US" dirty="0" smtClean="0"/>
              <a:t>attributes, and </a:t>
            </a:r>
            <a:r>
              <a:rPr lang="en-US" dirty="0"/>
              <a:t>brief description</a:t>
            </a:r>
          </a:p>
          <a:p>
            <a:r>
              <a:rPr lang="en-US" dirty="0" smtClean="0"/>
              <a:t>Sequencing activities</a:t>
            </a:r>
          </a:p>
          <a:p>
            <a:pPr lvl="1"/>
            <a:r>
              <a:rPr lang="en-US" dirty="0" smtClean="0"/>
              <a:t>determining </a:t>
            </a:r>
            <a:r>
              <a:rPr lang="en-US" dirty="0"/>
              <a:t>the </a:t>
            </a:r>
            <a:r>
              <a:rPr lang="en-US" dirty="0" smtClean="0"/>
              <a:t>dependencies </a:t>
            </a:r>
          </a:p>
          <a:p>
            <a:pPr lvl="1"/>
            <a:r>
              <a:rPr lang="en-US" dirty="0" smtClean="0"/>
              <a:t>Mandatory, discretionary, external</a:t>
            </a:r>
            <a:endParaRPr lang="en-US" dirty="0"/>
          </a:p>
          <a:p>
            <a:pPr lvl="1"/>
            <a:r>
              <a:rPr lang="en-US" dirty="0" smtClean="0"/>
              <a:t>evaluating </a:t>
            </a:r>
            <a:r>
              <a:rPr lang="en-US" dirty="0"/>
              <a:t>the reasons for dependencies</a:t>
            </a:r>
          </a:p>
          <a:p>
            <a:r>
              <a:rPr lang="en-US" dirty="0" smtClean="0"/>
              <a:t>Estimating activity resources</a:t>
            </a:r>
          </a:p>
          <a:p>
            <a:pPr lvl="1"/>
            <a:r>
              <a:rPr lang="en-US" dirty="0"/>
              <a:t>list of activity resource requirements, resource breakdown structure, project document updates</a:t>
            </a:r>
          </a:p>
          <a:p>
            <a:r>
              <a:rPr lang="en-US" dirty="0" smtClean="0"/>
              <a:t>Estimating activity durations</a:t>
            </a:r>
          </a:p>
          <a:p>
            <a:pPr lvl="1"/>
            <a:r>
              <a:rPr lang="en-US" dirty="0" smtClean="0"/>
              <a:t>Duration VS effort, activity </a:t>
            </a:r>
            <a:r>
              <a:rPr lang="en-US" dirty="0"/>
              <a:t>duration </a:t>
            </a:r>
            <a:r>
              <a:rPr lang="en-US" dirty="0" smtClean="0"/>
              <a:t>estimates</a:t>
            </a:r>
          </a:p>
          <a:p>
            <a:pPr lvl="1"/>
            <a:r>
              <a:rPr lang="en-US" dirty="0" smtClean="0"/>
              <a:t>Three point estimates</a:t>
            </a:r>
          </a:p>
          <a:p>
            <a:r>
              <a:rPr lang="en-US" dirty="0" smtClean="0"/>
              <a:t>Developing the schedule</a:t>
            </a:r>
          </a:p>
          <a:p>
            <a:pPr lvl="1"/>
            <a:r>
              <a:rPr lang="en-US" dirty="0" smtClean="0"/>
              <a:t>Project schedule, Gantt charts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51678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Tracking Gantt Charts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Comparison of planned and actual dates</a:t>
            </a:r>
          </a:p>
          <a:p>
            <a:r>
              <a:rPr lang="en-US" dirty="0" smtClean="0"/>
              <a:t>To evaluate the project progress</a:t>
            </a:r>
          </a:p>
          <a:p>
            <a:r>
              <a:rPr lang="en-US" dirty="0" smtClean="0"/>
              <a:t>Planned schedule dates: baseline dates</a:t>
            </a:r>
          </a:p>
          <a:p>
            <a:r>
              <a:rPr lang="en-US" dirty="0" smtClean="0"/>
              <a:t>Entire approved planned schedule: baseline schedule</a:t>
            </a:r>
          </a:p>
          <a:p>
            <a:r>
              <a:rPr lang="en-US" dirty="0" smtClean="0"/>
              <a:t>Easy to create and understand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85331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 – </a:t>
            </a:r>
            <a:r>
              <a:rPr lang="en-US" dirty="0" smtClean="0"/>
              <a:t>Tracking Gantt Chart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52400" y="661156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IT Project Management, K. </a:t>
            </a:r>
            <a:r>
              <a:rPr lang="en-US" sz="800" dirty="0" err="1" smtClean="0"/>
              <a:t>Schwalbe</a:t>
            </a:r>
            <a:r>
              <a:rPr lang="en-US" sz="800" dirty="0" smtClean="0"/>
              <a:t>, 6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227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43088"/>
            <a:ext cx="7696200" cy="4418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806335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Critical Path Method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Also called critical path analysis</a:t>
            </a:r>
          </a:p>
          <a:p>
            <a:r>
              <a:rPr lang="en-US" dirty="0" smtClean="0"/>
              <a:t>Network diagramming technique</a:t>
            </a:r>
          </a:p>
          <a:p>
            <a:r>
              <a:rPr lang="en-US" dirty="0" smtClean="0"/>
              <a:t>Predict total project duration</a:t>
            </a:r>
          </a:p>
          <a:p>
            <a:r>
              <a:rPr lang="en-US" dirty="0" smtClean="0"/>
              <a:t>Critical path is the earliest time to complete the project</a:t>
            </a:r>
          </a:p>
          <a:p>
            <a:r>
              <a:rPr lang="en-US" dirty="0" smtClean="0"/>
              <a:t>It is the longest path through the network diagram</a:t>
            </a:r>
          </a:p>
          <a:p>
            <a:r>
              <a:rPr lang="en-US" dirty="0" smtClean="0"/>
              <a:t>It has least amount of slack or float</a:t>
            </a:r>
          </a:p>
          <a:p>
            <a:pPr lvl="1"/>
            <a:r>
              <a:rPr lang="en-US" dirty="0" smtClean="0"/>
              <a:t>The amount of time an activity may be delayed without delaying a succeeding activity or the project finish date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88856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Critical Path </a:t>
            </a:r>
            <a:r>
              <a:rPr lang="en-US" dirty="0" smtClean="0"/>
              <a:t>Method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Several tasks done in parallel</a:t>
            </a:r>
          </a:p>
          <a:p>
            <a:r>
              <a:rPr lang="en-US" dirty="0" smtClean="0"/>
              <a:t>Multiple paths through a network diagram</a:t>
            </a:r>
          </a:p>
          <a:p>
            <a:r>
              <a:rPr lang="en-US" dirty="0" smtClean="0"/>
              <a:t>Longest path or path containing critical tasks derive the completion date</a:t>
            </a:r>
          </a:p>
          <a:p>
            <a:r>
              <a:rPr lang="en-US" dirty="0" smtClean="0"/>
              <a:t>How to calculate critical path</a:t>
            </a:r>
          </a:p>
          <a:p>
            <a:pPr lvl="1"/>
            <a:r>
              <a:rPr lang="en-US" dirty="0" smtClean="0"/>
              <a:t>Develop a good network diagram</a:t>
            </a:r>
          </a:p>
          <a:p>
            <a:pPr lvl="1"/>
            <a:r>
              <a:rPr lang="en-US" dirty="0" smtClean="0"/>
              <a:t>Estimate activities durations</a:t>
            </a:r>
          </a:p>
          <a:p>
            <a:pPr lvl="1"/>
            <a:r>
              <a:rPr lang="en-US" dirty="0" smtClean="0"/>
              <a:t>Add durations of all activities on each path</a:t>
            </a:r>
          </a:p>
          <a:p>
            <a:pPr lvl="1"/>
            <a:r>
              <a:rPr lang="en-US" dirty="0" smtClean="0"/>
              <a:t>The longest path is the critical path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43942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– CPM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905000"/>
            <a:ext cx="7205662" cy="450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2400" y="661156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IT Project Management, K. </a:t>
            </a:r>
            <a:r>
              <a:rPr lang="en-US" sz="800" dirty="0" err="1" smtClean="0"/>
              <a:t>Schwalbe</a:t>
            </a:r>
            <a:r>
              <a:rPr lang="en-US" sz="800" dirty="0" smtClean="0"/>
              <a:t>, 6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229</a:t>
            </a:r>
          </a:p>
        </p:txBody>
      </p:sp>
    </p:spTree>
    <p:extLst>
      <p:ext uri="{BB962C8B-B14F-4D97-AF65-F5344CB8AC3E}">
        <p14:creationId xmlns:p14="http://schemas.microsoft.com/office/powerpoint/2010/main" xmlns="" val="1631401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Issues related to CPM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Creativity to manage critical path</a:t>
            </a:r>
          </a:p>
          <a:p>
            <a:pPr lvl="1"/>
            <a:r>
              <a:rPr lang="en-US" dirty="0" smtClean="0"/>
              <a:t>Stuffed gorilla and Apple computer project</a:t>
            </a:r>
          </a:p>
          <a:p>
            <a:r>
              <a:rPr lang="en-US" dirty="0" smtClean="0"/>
              <a:t>Confusions about critical path</a:t>
            </a:r>
          </a:p>
          <a:p>
            <a:pPr lvl="1"/>
            <a:r>
              <a:rPr lang="en-US" dirty="0" smtClean="0"/>
              <a:t>Critical does not mean critical activities</a:t>
            </a:r>
          </a:p>
          <a:p>
            <a:pPr lvl="1"/>
            <a:r>
              <a:rPr lang="en-US" dirty="0" smtClean="0"/>
              <a:t>It is concerned with time dimension</a:t>
            </a:r>
          </a:p>
          <a:p>
            <a:pPr lvl="1"/>
            <a:r>
              <a:rPr lang="en-US" dirty="0" smtClean="0"/>
              <a:t>Critical path is not the shortest path</a:t>
            </a:r>
          </a:p>
          <a:p>
            <a:pPr lvl="1"/>
            <a:r>
              <a:rPr lang="en-US" dirty="0" smtClean="0"/>
              <a:t>Example: growing grass</a:t>
            </a:r>
          </a:p>
          <a:p>
            <a:pPr lvl="1"/>
            <a:r>
              <a:rPr lang="en-US" dirty="0" smtClean="0"/>
              <a:t>More than one critical paths</a:t>
            </a:r>
          </a:p>
          <a:p>
            <a:pPr lvl="1"/>
            <a:r>
              <a:rPr lang="en-US" dirty="0" smtClean="0"/>
              <a:t>Critical path can change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700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Schedule Trade-Offs using CPM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the task on critical path is behind schedule</a:t>
            </a:r>
          </a:p>
          <a:p>
            <a:r>
              <a:rPr lang="en-US" dirty="0" smtClean="0"/>
              <a:t>Proactive role of project manager and team</a:t>
            </a:r>
          </a:p>
          <a:p>
            <a:r>
              <a:rPr lang="en-US" dirty="0" smtClean="0"/>
              <a:t>Technique to do trade-offs</a:t>
            </a:r>
          </a:p>
          <a:p>
            <a:r>
              <a:rPr lang="en-US" dirty="0" smtClean="0"/>
              <a:t>Free slack / float</a:t>
            </a:r>
          </a:p>
          <a:p>
            <a:pPr lvl="1"/>
            <a:r>
              <a:rPr lang="en-US" dirty="0" smtClean="0"/>
              <a:t>The amount of time activity can be delayed without delaying the early start date of any immediately following activities</a:t>
            </a:r>
          </a:p>
          <a:p>
            <a:pPr lvl="1"/>
            <a:r>
              <a:rPr lang="en-US" dirty="0" smtClean="0"/>
              <a:t>Early start date is the earliest possible time to start an activity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8183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Schedule Trade-Offs using CPM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Total slack / float</a:t>
            </a:r>
          </a:p>
          <a:p>
            <a:pPr lvl="1"/>
            <a:r>
              <a:rPr lang="en-US" dirty="0" smtClean="0"/>
              <a:t>The amount of time activity can be delayed from its early start without delaying the planned project finish date</a:t>
            </a:r>
          </a:p>
          <a:p>
            <a:r>
              <a:rPr lang="en-US" dirty="0" smtClean="0"/>
              <a:t>Project managers calculate free and total slack by doing forward and backward pass</a:t>
            </a:r>
          </a:p>
          <a:p>
            <a:pPr lvl="1"/>
            <a:r>
              <a:rPr lang="en-US" dirty="0" smtClean="0"/>
              <a:t>Forward pass: early start and finish dates for each activity</a:t>
            </a:r>
          </a:p>
          <a:p>
            <a:pPr lvl="1"/>
            <a:r>
              <a:rPr lang="en-US" dirty="0" smtClean="0"/>
              <a:t>Backward pass: late start and finish dates for each activity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94005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4280" y="2133600"/>
            <a:ext cx="6746720" cy="430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52400" y="661156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IT Project Management, K. </a:t>
            </a:r>
            <a:r>
              <a:rPr lang="en-US" sz="800" dirty="0" err="1" smtClean="0"/>
              <a:t>Schwalbe</a:t>
            </a:r>
            <a:r>
              <a:rPr lang="en-US" sz="800" dirty="0" smtClean="0"/>
              <a:t>, 6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231</a:t>
            </a:r>
          </a:p>
        </p:txBody>
      </p:sp>
    </p:spTree>
    <p:extLst>
      <p:ext uri="{BB962C8B-B14F-4D97-AF65-F5344CB8AC3E}">
        <p14:creationId xmlns:p14="http://schemas.microsoft.com/office/powerpoint/2010/main" xmlns="" val="1289772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to Shorten Project Schedule Using CPM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Stakeholders always want to shorten project schedule</a:t>
            </a:r>
          </a:p>
          <a:p>
            <a:r>
              <a:rPr lang="en-US" dirty="0" smtClean="0"/>
              <a:t>Different duration compression techniques</a:t>
            </a:r>
          </a:p>
          <a:p>
            <a:r>
              <a:rPr lang="en-US" dirty="0" smtClean="0"/>
              <a:t>One is to reduce the duration of activities on the critical path</a:t>
            </a:r>
          </a:p>
          <a:p>
            <a:pPr lvl="1"/>
            <a:r>
              <a:rPr lang="en-US" dirty="0" smtClean="0"/>
              <a:t>By adding more resources or changing the scope</a:t>
            </a:r>
          </a:p>
          <a:p>
            <a:r>
              <a:rPr lang="en-US" dirty="0" smtClean="0"/>
              <a:t>Crashing</a:t>
            </a:r>
          </a:p>
          <a:p>
            <a:pPr lvl="1"/>
            <a:r>
              <a:rPr lang="en-US" dirty="0" smtClean="0"/>
              <a:t>To do cost and schedule trade-offs</a:t>
            </a:r>
          </a:p>
          <a:p>
            <a:pPr lvl="1"/>
            <a:r>
              <a:rPr lang="en-US" dirty="0" smtClean="0"/>
              <a:t>Greatest schedule compression for least incremental cost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1951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to Shorten Project Schedule Using CPM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Fast tracking</a:t>
            </a:r>
          </a:p>
          <a:p>
            <a:pPr lvl="1"/>
            <a:r>
              <a:rPr lang="en-US" dirty="0" smtClean="0"/>
              <a:t>To do activities in parallel (rather than sequential)</a:t>
            </a:r>
          </a:p>
          <a:p>
            <a:pPr lvl="1"/>
            <a:r>
              <a:rPr lang="en-US" dirty="0" smtClean="0"/>
              <a:t>Risk of lengthening the project schedule</a:t>
            </a:r>
          </a:p>
          <a:p>
            <a:r>
              <a:rPr lang="en-US" dirty="0" smtClean="0"/>
              <a:t>Importance of updating critical path data</a:t>
            </a:r>
          </a:p>
          <a:p>
            <a:pPr lvl="1"/>
            <a:r>
              <a:rPr lang="en-US" dirty="0" smtClean="0"/>
              <a:t>Update the schedule with actual data</a:t>
            </a:r>
          </a:p>
          <a:p>
            <a:pPr lvl="1"/>
            <a:r>
              <a:rPr lang="en-US" dirty="0" smtClean="0"/>
              <a:t>Document revised estimates</a:t>
            </a:r>
          </a:p>
          <a:p>
            <a:pPr lvl="1"/>
            <a:r>
              <a:rPr lang="en-US" dirty="0" smtClean="0"/>
              <a:t>Informed decisions based on updated plans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75906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Critical Chain Scheduling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Based on Theory of Constraints (TOC)</a:t>
            </a:r>
          </a:p>
          <a:p>
            <a:pPr lvl="1"/>
            <a:r>
              <a:rPr lang="en-US" dirty="0" smtClean="0"/>
              <a:t>A chain with its weakest link</a:t>
            </a:r>
          </a:p>
          <a:p>
            <a:pPr lvl="1"/>
            <a:r>
              <a:rPr lang="en-US" dirty="0" smtClean="0"/>
              <a:t>Any complex system at any point in time often has only one constraint that limits the ability to achieve more of its goal</a:t>
            </a:r>
          </a:p>
          <a:p>
            <a:pPr lvl="1"/>
            <a:r>
              <a:rPr lang="en-US" dirty="0" smtClean="0"/>
              <a:t>That constraint must be identified for improvement</a:t>
            </a:r>
          </a:p>
          <a:p>
            <a:r>
              <a:rPr lang="en-US" dirty="0" smtClean="0"/>
              <a:t>CCS considers limited resources to create schedule and includes buffers to protect the completion date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32998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Critical Chain Scheduling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Availability of limited/critical resources</a:t>
            </a:r>
          </a:p>
          <a:p>
            <a:r>
              <a:rPr lang="en-US" dirty="0" smtClean="0"/>
              <a:t>CCS avoids multitasking</a:t>
            </a:r>
          </a:p>
          <a:p>
            <a:pPr lvl="1"/>
            <a:r>
              <a:rPr lang="en-US" dirty="0" smtClean="0"/>
              <a:t>A resource works on more than one tasks</a:t>
            </a:r>
          </a:p>
          <a:p>
            <a:r>
              <a:rPr lang="en-US" dirty="0"/>
              <a:t>Murphy’s law: if something can go wrong, it will</a:t>
            </a:r>
          </a:p>
          <a:p>
            <a:r>
              <a:rPr lang="en-US" dirty="0"/>
              <a:t>Parkinson’s law: work expands to fill the time allowed</a:t>
            </a:r>
          </a:p>
          <a:p>
            <a:r>
              <a:rPr lang="en-US" dirty="0" smtClean="0"/>
              <a:t>CCS prefers project buffer  and feeding buffers rather than individual tasks buffer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16031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– CCS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133600"/>
            <a:ext cx="7072312" cy="4317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2400" y="661156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IT Project Management, K. </a:t>
            </a:r>
            <a:r>
              <a:rPr lang="en-US" sz="800" dirty="0" err="1" smtClean="0"/>
              <a:t>Schwalbe</a:t>
            </a:r>
            <a:r>
              <a:rPr lang="en-US" sz="800" dirty="0" smtClean="0"/>
              <a:t>, 6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235</a:t>
            </a:r>
          </a:p>
        </p:txBody>
      </p:sp>
    </p:spTree>
    <p:extLst>
      <p:ext uri="{BB962C8B-B14F-4D97-AF65-F5344CB8AC3E}">
        <p14:creationId xmlns:p14="http://schemas.microsoft.com/office/powerpoint/2010/main" xmlns="" val="417527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– Multitasking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362200"/>
            <a:ext cx="6768724" cy="397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2400" y="661156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IT Project Management, K. </a:t>
            </a:r>
            <a:r>
              <a:rPr lang="en-US" sz="800" dirty="0" err="1" smtClean="0"/>
              <a:t>Schwalbe</a:t>
            </a:r>
            <a:r>
              <a:rPr lang="en-US" sz="800" dirty="0" smtClean="0"/>
              <a:t>, 6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234</a:t>
            </a:r>
          </a:p>
        </p:txBody>
      </p:sp>
    </p:spTree>
    <p:extLst>
      <p:ext uri="{BB962C8B-B14F-4D97-AF65-F5344CB8AC3E}">
        <p14:creationId xmlns:p14="http://schemas.microsoft.com/office/powerpoint/2010/main" xmlns="" val="234792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Program Evaluation and Review Technique (PERT)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Another network analysis technique</a:t>
            </a:r>
          </a:p>
          <a:p>
            <a:r>
              <a:rPr lang="en-US" dirty="0" smtClean="0"/>
              <a:t>Used when high degree of uncertainty about activity estimates</a:t>
            </a:r>
          </a:p>
          <a:p>
            <a:r>
              <a:rPr lang="en-US" dirty="0" smtClean="0"/>
              <a:t>Uses critical path method to a weighted average duration estimate</a:t>
            </a:r>
          </a:p>
          <a:p>
            <a:r>
              <a:rPr lang="en-US" dirty="0" smtClean="0"/>
              <a:t>Uses probabilistic time estimates</a:t>
            </a:r>
          </a:p>
          <a:p>
            <a:pPr lvl="1"/>
            <a:r>
              <a:rPr lang="en-US" dirty="0" smtClean="0"/>
              <a:t>Optimistic, most likely, and pessimistic time estimates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28600" y="5486400"/>
            <a:ext cx="876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PERT weighted average = </a:t>
            </a:r>
            <a:r>
              <a:rPr lang="en-US" sz="2000" u="sng" dirty="0" smtClean="0"/>
              <a:t>optimistic time + 4 * most likely time + pessimistic time</a:t>
            </a:r>
          </a:p>
          <a:p>
            <a:r>
              <a:rPr lang="en-US" sz="2000" dirty="0"/>
              <a:t>	</a:t>
            </a:r>
            <a:r>
              <a:rPr lang="en-US" sz="2000" dirty="0" smtClean="0"/>
              <a:t>				6</a:t>
            </a:r>
          </a:p>
        </p:txBody>
      </p:sp>
    </p:spTree>
    <p:extLst>
      <p:ext uri="{BB962C8B-B14F-4D97-AF65-F5344CB8AC3E}">
        <p14:creationId xmlns:p14="http://schemas.microsoft.com/office/powerpoint/2010/main" xmlns="" val="1033808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Controlling the Schedule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Part of integrated change control under project integration management</a:t>
            </a:r>
          </a:p>
          <a:p>
            <a:r>
              <a:rPr lang="en-US" dirty="0" smtClean="0"/>
              <a:t>Main objectives: schedule status information, influencing the factors that cause schedule changes, managing schedule changes </a:t>
            </a:r>
          </a:p>
          <a:p>
            <a:r>
              <a:rPr lang="en-US" dirty="0" smtClean="0"/>
              <a:t>Main inputs: project management plan, project schedule, work performance data</a:t>
            </a:r>
          </a:p>
          <a:p>
            <a:r>
              <a:rPr lang="en-US" dirty="0" smtClean="0"/>
              <a:t>Main outputs: work performance measurements, change requests, lesson learned reports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54035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Controlling the Schedule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Tools</a:t>
            </a:r>
          </a:p>
          <a:p>
            <a:pPr lvl="1"/>
            <a:r>
              <a:rPr lang="en-US" dirty="0" smtClean="0"/>
              <a:t>Progress reports</a:t>
            </a:r>
          </a:p>
          <a:p>
            <a:pPr lvl="1"/>
            <a:r>
              <a:rPr lang="en-US" dirty="0" smtClean="0"/>
              <a:t>Schedule change control system</a:t>
            </a:r>
          </a:p>
          <a:p>
            <a:pPr lvl="1"/>
            <a:r>
              <a:rPr lang="en-US" dirty="0" smtClean="0"/>
              <a:t>Schedule comparison bar charts e.g. tracking Gantt chart</a:t>
            </a:r>
          </a:p>
          <a:p>
            <a:pPr lvl="1"/>
            <a:r>
              <a:rPr lang="en-US" dirty="0" smtClean="0"/>
              <a:t>Variance analysis</a:t>
            </a:r>
          </a:p>
          <a:p>
            <a:pPr lvl="1"/>
            <a:r>
              <a:rPr lang="en-US" dirty="0" smtClean="0"/>
              <a:t>What-if scenario analysis</a:t>
            </a:r>
          </a:p>
          <a:p>
            <a:pPr lvl="1"/>
            <a:r>
              <a:rPr lang="en-US" dirty="0" smtClean="0"/>
              <a:t>Adjusting leads and lags</a:t>
            </a:r>
          </a:p>
          <a:p>
            <a:pPr lvl="1"/>
            <a:r>
              <a:rPr lang="en-US" dirty="0" smtClean="0"/>
              <a:t>Schedule compression e.g. crashing and fast tracking</a:t>
            </a:r>
          </a:p>
          <a:p>
            <a:pPr lvl="1"/>
            <a:r>
              <a:rPr lang="en-US" dirty="0" smtClean="0"/>
              <a:t>Project management software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12732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Reality Checks on Scheduling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Should have realistic schedule goals</a:t>
            </a:r>
          </a:p>
          <a:p>
            <a:r>
              <a:rPr lang="en-US" dirty="0" smtClean="0"/>
              <a:t>Review the draft schedule</a:t>
            </a:r>
          </a:p>
          <a:p>
            <a:r>
              <a:rPr lang="en-US" dirty="0" smtClean="0"/>
              <a:t>Preparation of detailed schedule</a:t>
            </a:r>
          </a:p>
          <a:p>
            <a:r>
              <a:rPr lang="en-US" dirty="0" smtClean="0"/>
              <a:t>Seeking stakeholders’ approval</a:t>
            </a:r>
          </a:p>
          <a:p>
            <a:r>
              <a:rPr lang="en-US" dirty="0" smtClean="0"/>
              <a:t>Involvement and commitment from all team members, top management, the customer, and other key stakeholders</a:t>
            </a:r>
          </a:p>
          <a:p>
            <a:r>
              <a:rPr lang="en-US" dirty="0" smtClean="0"/>
              <a:t>Progress meetings with stakeholders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04002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Developing the schedule</a:t>
            </a:r>
          </a:p>
          <a:p>
            <a:pPr lvl="1"/>
            <a:r>
              <a:rPr lang="en-US" dirty="0" smtClean="0"/>
              <a:t>Tracking Gantt charts</a:t>
            </a:r>
          </a:p>
          <a:p>
            <a:r>
              <a:rPr lang="en-US" dirty="0" smtClean="0"/>
              <a:t>Critical path method</a:t>
            </a:r>
          </a:p>
          <a:p>
            <a:pPr lvl="1"/>
            <a:r>
              <a:rPr lang="en-US" dirty="0" smtClean="0"/>
              <a:t>Longest path, earliest time</a:t>
            </a:r>
          </a:p>
          <a:p>
            <a:r>
              <a:rPr lang="en-US" dirty="0" smtClean="0"/>
              <a:t>Schedule trade-offs using CPM</a:t>
            </a:r>
          </a:p>
          <a:p>
            <a:pPr lvl="1"/>
            <a:r>
              <a:rPr lang="en-US" dirty="0" smtClean="0"/>
              <a:t>Free slack, total slack</a:t>
            </a:r>
          </a:p>
          <a:p>
            <a:r>
              <a:rPr lang="en-US" dirty="0" smtClean="0"/>
              <a:t>Shortening the schedule</a:t>
            </a:r>
          </a:p>
          <a:p>
            <a:pPr lvl="1"/>
            <a:r>
              <a:rPr lang="en-US" dirty="0" smtClean="0"/>
              <a:t>Crashing, fast tracking</a:t>
            </a:r>
          </a:p>
          <a:p>
            <a:r>
              <a:rPr lang="en-US" dirty="0" smtClean="0"/>
              <a:t>Critical chain scheduling</a:t>
            </a:r>
          </a:p>
          <a:p>
            <a:pPr lvl="1"/>
            <a:r>
              <a:rPr lang="en-US" dirty="0" smtClean="0"/>
              <a:t>Availability of critical resources, project and feeding buffer</a:t>
            </a:r>
          </a:p>
          <a:p>
            <a:r>
              <a:rPr lang="en-US" dirty="0" smtClean="0"/>
              <a:t>Controlling the schedule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66953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Pro_GlowingTechVide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6FAEC0E0-4ABC-4077-8922-293239654AB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PresentationPro_GlowingTechVideo</Template>
  <TotalTime>5590</TotalTime>
  <Words>1009</Words>
  <Application>Microsoft Office PowerPoint</Application>
  <PresentationFormat>On-screen Show (4:3)</PresentationFormat>
  <Paragraphs>168</Paragraphs>
  <Slides>22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PresentationPro_GlowingTechVideo</vt:lpstr>
      <vt:lpstr>Project Time Management SEII-Lecture 6</vt:lpstr>
      <vt:lpstr>Recap</vt:lpstr>
      <vt:lpstr>Tracking Gantt Charts</vt:lpstr>
      <vt:lpstr>Example – Tracking Gantt Chart</vt:lpstr>
      <vt:lpstr>Critical Path Method [1/2]</vt:lpstr>
      <vt:lpstr>Critical Path Method [2/2]</vt:lpstr>
      <vt:lpstr>Example – CPM</vt:lpstr>
      <vt:lpstr>Issues related to CPM</vt:lpstr>
      <vt:lpstr>Schedule Trade-Offs using CPM [1/2]</vt:lpstr>
      <vt:lpstr>Schedule Trade-Offs using CPM [2/2]</vt:lpstr>
      <vt:lpstr>Example</vt:lpstr>
      <vt:lpstr>How to Shorten Project Schedule Using CPM [1/2]</vt:lpstr>
      <vt:lpstr>How to Shorten Project Schedule Using CPM [2/2]</vt:lpstr>
      <vt:lpstr>Critical Chain Scheduling [1/2]</vt:lpstr>
      <vt:lpstr>Critical Chain Scheduling [2/2]</vt:lpstr>
      <vt:lpstr>Example – CCS</vt:lpstr>
      <vt:lpstr>Example – Multitasking</vt:lpstr>
      <vt:lpstr>Program Evaluation and Review Technique (PERT)</vt:lpstr>
      <vt:lpstr>Controlling the Schedule [1/2]</vt:lpstr>
      <vt:lpstr>Controlling the Schedule [2/2]</vt:lpstr>
      <vt:lpstr>Reality Checks on Scheduling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Muzafar</dc:creator>
  <dc:description>2010 animated abstract template from Presentationpro.com</dc:description>
  <cp:lastModifiedBy>Administrator</cp:lastModifiedBy>
  <cp:revision>209</cp:revision>
  <dcterms:created xsi:type="dcterms:W3CDTF">2013-04-27T08:10:27Z</dcterms:created>
  <dcterms:modified xsi:type="dcterms:W3CDTF">2013-06-01T12:49:06Z</dcterms:modified>
  <cp:category>2010 abstract</cp:category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TC018813529991</vt:lpwstr>
  </property>
</Properties>
</file>