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2"/>
  </p:sldMasterIdLst>
  <p:notesMasterIdLst>
    <p:notesMasterId r:id="rId29"/>
  </p:notesMasterIdLst>
  <p:sldIdLst>
    <p:sldId id="256" r:id="rId3"/>
    <p:sldId id="345" r:id="rId4"/>
    <p:sldId id="346" r:id="rId5"/>
    <p:sldId id="347" r:id="rId6"/>
    <p:sldId id="348" r:id="rId7"/>
    <p:sldId id="349" r:id="rId8"/>
    <p:sldId id="350" r:id="rId9"/>
    <p:sldId id="351" r:id="rId10"/>
    <p:sldId id="330" r:id="rId11"/>
    <p:sldId id="352" r:id="rId12"/>
    <p:sldId id="353" r:id="rId13"/>
    <p:sldId id="354" r:id="rId14"/>
    <p:sldId id="355" r:id="rId15"/>
    <p:sldId id="356" r:id="rId16"/>
    <p:sldId id="357" r:id="rId17"/>
    <p:sldId id="358" r:id="rId18"/>
    <p:sldId id="359" r:id="rId19"/>
    <p:sldId id="360" r:id="rId20"/>
    <p:sldId id="361" r:id="rId21"/>
    <p:sldId id="362" r:id="rId22"/>
    <p:sldId id="363" r:id="rId23"/>
    <p:sldId id="364" r:id="rId24"/>
    <p:sldId id="365" r:id="rId25"/>
    <p:sldId id="366" r:id="rId26"/>
    <p:sldId id="367" r:id="rId27"/>
    <p:sldId id="36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481" autoAdjust="0"/>
  </p:normalViewPr>
  <p:slideViewPr>
    <p:cSldViewPr showGuides="1">
      <p:cViewPr varScale="1">
        <p:scale>
          <a:sx n="61" d="100"/>
          <a:sy n="61" d="100"/>
        </p:scale>
        <p:origin x="-1626" y="-84"/>
      </p:cViewPr>
      <p:guideLst>
        <p:guide orient="horz" pos="2160"/>
        <p:guide pos="2880"/>
        <p:guide pos="144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02128-55EF-46B6-8FA4-ECEEAC98EAFF}" type="datetimeFigureOut">
              <a:rPr lang="en-US" smtClean="0"/>
              <a:t>01-Jun-13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97DF1-85C5-48AA-B33F-60FAF9B034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022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97DF1-85C5-48AA-B33F-60FAF9B034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516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5111675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105400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722D8F-B59D-4505-A662-538AF211D02F}" type="datetime1">
              <a:rPr lang="en-US" smtClean="0"/>
              <a:t>01-Jun-13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476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84D146-1633-4BA7-A619-C3C37888794A}" type="datetime1">
              <a:rPr lang="en-US" smtClean="0"/>
              <a:t>01-Jun-13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41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929187"/>
            <a:ext cx="5105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3733800"/>
            <a:ext cx="5105400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A59C6-74BE-4794-B15F-F1617CFE0E6F}" type="datetime1">
              <a:rPr lang="en-US" smtClean="0"/>
              <a:t>01-Jun-13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105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22406-3668-42A7-A0D1-30960CA343DC}" type="datetime1">
              <a:rPr lang="en-US" smtClean="0"/>
              <a:t>01-Jun-13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333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B338B-97B3-43D2-8D2A-7617861B9898}" type="datetime1">
              <a:rPr lang="en-US" smtClean="0"/>
              <a:t>01-Jun-13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92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528A2-143C-4729-9301-499647A29B2B}" type="datetime1">
              <a:rPr lang="en-US" smtClean="0"/>
              <a:t>01-Jun-13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795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445E-DE07-4A45-8624-7CE27B075683}" type="datetime1">
              <a:rPr lang="en-US" smtClean="0"/>
              <a:t>01-Jun-13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0141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6958"/>
            <a:ext cx="32369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3968750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1371600"/>
            <a:ext cx="3236913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C08CE-474E-4A86-B62A-F37617315746}" type="datetime1">
              <a:rPr lang="en-US" smtClean="0"/>
              <a:t>01-Jun-13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052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4F6FC-CE90-4F02-92FE-EADB3D2F1AEE}" type="datetime1">
              <a:rPr lang="en-US" smtClean="0"/>
              <a:t>01-Jun-13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13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403874"/>
            <a:ext cx="7239000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A048C-472D-491E-B22E-642AAE754023}" type="datetime1">
              <a:rPr lang="en-US" smtClean="0"/>
              <a:t>01-Jun-13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29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198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1600"/>
            <a:ext cx="5791200" cy="4953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B41B7-E296-4EE7-AA75-F46DE5B49352}" type="datetime1">
              <a:rPr lang="en-US" smtClean="0"/>
              <a:t>01-Jun-13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973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762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403874"/>
            <a:ext cx="8686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25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5FD4-DF25-45D2-AF68-676FD0220423}" type="datetime1">
              <a:rPr lang="en-US" smtClean="0"/>
              <a:t>01-Jun-13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732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8AA99-7238-42D3-B68A-A4E1B56FE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08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2325" y="762000"/>
            <a:ext cx="7092875" cy="2667000"/>
          </a:xfrm>
        </p:spPr>
        <p:txBody>
          <a:bodyPr>
            <a:normAutofit/>
          </a:bodyPr>
          <a:lstStyle/>
          <a:p>
            <a:r>
              <a:rPr lang="en-US" dirty="0" smtClean="0"/>
              <a:t>Project Time Management</a:t>
            </a:r>
            <a:br>
              <a:rPr lang="en-US" dirty="0" smtClean="0"/>
            </a:br>
            <a:r>
              <a:rPr lang="en-US" dirty="0" smtClean="0"/>
              <a:t>SEII-Lecture 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810000"/>
            <a:ext cx="59436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Dr. Muzafar Khan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Department of Computer Science</a:t>
            </a:r>
          </a:p>
          <a:p>
            <a:r>
              <a:rPr lang="en-US" dirty="0" smtClean="0"/>
              <a:t>CIIT, Islamabad.</a:t>
            </a:r>
          </a:p>
        </p:txBody>
      </p:sp>
    </p:spTree>
    <p:extLst>
      <p:ext uri="{BB962C8B-B14F-4D97-AF65-F5344CB8AC3E}">
        <p14:creationId xmlns:p14="http://schemas.microsoft.com/office/powerpoint/2010/main" val="271355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Collecting </a:t>
            </a:r>
            <a:r>
              <a:rPr lang="en-US" dirty="0" smtClean="0"/>
              <a:t>requirements</a:t>
            </a:r>
          </a:p>
          <a:p>
            <a:pPr lvl="1"/>
            <a:r>
              <a:rPr lang="en-US" dirty="0" smtClean="0"/>
              <a:t>Different methods</a:t>
            </a:r>
            <a:endParaRPr lang="en-US" dirty="0"/>
          </a:p>
          <a:p>
            <a:r>
              <a:rPr lang="en-US" dirty="0"/>
              <a:t>Defining </a:t>
            </a:r>
            <a:r>
              <a:rPr lang="en-US" dirty="0" smtClean="0"/>
              <a:t>scope</a:t>
            </a:r>
          </a:p>
          <a:p>
            <a:pPr lvl="1"/>
            <a:r>
              <a:rPr lang="en-US" dirty="0" smtClean="0"/>
              <a:t>Estimates for all resources</a:t>
            </a:r>
            <a:endParaRPr lang="en-US" dirty="0"/>
          </a:p>
          <a:p>
            <a:r>
              <a:rPr lang="en-US" dirty="0"/>
              <a:t>Creating the </a:t>
            </a:r>
            <a:r>
              <a:rPr lang="en-US" dirty="0" smtClean="0"/>
              <a:t>WBS</a:t>
            </a:r>
          </a:p>
          <a:p>
            <a:pPr lvl="1"/>
            <a:r>
              <a:rPr lang="en-US" dirty="0" smtClean="0"/>
              <a:t>Different approaches</a:t>
            </a:r>
            <a:endParaRPr lang="en-US" dirty="0"/>
          </a:p>
          <a:p>
            <a:r>
              <a:rPr lang="en-US" dirty="0"/>
              <a:t>Verifying </a:t>
            </a:r>
            <a:r>
              <a:rPr lang="en-US" dirty="0" smtClean="0"/>
              <a:t>scope</a:t>
            </a:r>
          </a:p>
          <a:p>
            <a:pPr lvl="1"/>
            <a:r>
              <a:rPr lang="en-US" dirty="0" smtClean="0"/>
              <a:t>Formal acceptance</a:t>
            </a:r>
            <a:endParaRPr lang="en-US" dirty="0"/>
          </a:p>
          <a:p>
            <a:r>
              <a:rPr lang="en-US" dirty="0"/>
              <a:t>Controlling </a:t>
            </a:r>
            <a:r>
              <a:rPr lang="en-US" dirty="0" smtClean="0"/>
              <a:t>scope</a:t>
            </a:r>
          </a:p>
          <a:p>
            <a:pPr lvl="1"/>
            <a:r>
              <a:rPr lang="en-US" dirty="0" smtClean="0"/>
              <a:t>Change control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64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Importance of Time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On-time project delivery is a challenging task</a:t>
            </a:r>
            <a:endParaRPr lang="en-US" dirty="0"/>
          </a:p>
          <a:p>
            <a:r>
              <a:rPr lang="en-US" dirty="0" smtClean="0"/>
              <a:t>Schedule problems are common</a:t>
            </a:r>
          </a:p>
          <a:p>
            <a:r>
              <a:rPr lang="en-US" dirty="0" smtClean="0"/>
              <a:t>Time can be measured easily</a:t>
            </a:r>
          </a:p>
          <a:p>
            <a:r>
              <a:rPr lang="en-US" dirty="0" smtClean="0"/>
              <a:t>Comparison of estimated and actual time</a:t>
            </a:r>
          </a:p>
          <a:p>
            <a:r>
              <a:rPr lang="en-US" dirty="0" smtClean="0"/>
              <a:t>Time is least flexible; time always goes on</a:t>
            </a:r>
          </a:p>
          <a:p>
            <a:r>
              <a:rPr lang="en-US" dirty="0" smtClean="0"/>
              <a:t>Individual work styles, cultural differences, work ethics</a:t>
            </a:r>
          </a:p>
          <a:p>
            <a:r>
              <a:rPr lang="en-US" dirty="0" smtClean="0"/>
              <a:t>Project time management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33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Defining activities</a:t>
            </a:r>
          </a:p>
          <a:p>
            <a:r>
              <a:rPr lang="en-US" dirty="0" smtClean="0"/>
              <a:t>Sequencing activities</a:t>
            </a:r>
          </a:p>
          <a:p>
            <a:r>
              <a:rPr lang="en-US" dirty="0" smtClean="0"/>
              <a:t>Estimating activity resources</a:t>
            </a:r>
          </a:p>
          <a:p>
            <a:r>
              <a:rPr lang="en-US" dirty="0" smtClean="0"/>
              <a:t>Estimating activity durations</a:t>
            </a:r>
          </a:p>
          <a:p>
            <a:r>
              <a:rPr lang="en-US" dirty="0" smtClean="0"/>
              <a:t>Developing the schedule</a:t>
            </a:r>
          </a:p>
          <a:p>
            <a:r>
              <a:rPr lang="en-US" dirty="0" smtClean="0"/>
              <a:t>Controlling the schedule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7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</a:t>
            </a:r>
            <a:r>
              <a:rPr lang="en-US" dirty="0" smtClean="0"/>
              <a:t>Activities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and end dates in project charter</a:t>
            </a:r>
          </a:p>
          <a:p>
            <a:r>
              <a:rPr lang="en-US" dirty="0" smtClean="0"/>
              <a:t>Main inputs: scope statement and WBS</a:t>
            </a:r>
          </a:p>
          <a:p>
            <a:r>
              <a:rPr lang="en-US" dirty="0" smtClean="0"/>
              <a:t>Main output: activity list</a:t>
            </a:r>
          </a:p>
          <a:p>
            <a:r>
              <a:rPr lang="en-US" dirty="0" smtClean="0"/>
              <a:t>Activity list</a:t>
            </a:r>
          </a:p>
          <a:p>
            <a:pPr lvl="1"/>
            <a:r>
              <a:rPr lang="en-US" dirty="0" smtClean="0"/>
              <a:t>Activity name, identifier, and brief description</a:t>
            </a:r>
          </a:p>
          <a:p>
            <a:r>
              <a:rPr lang="en-US" dirty="0" smtClean="0"/>
              <a:t>Activity attribute</a:t>
            </a:r>
          </a:p>
          <a:p>
            <a:pPr lvl="1"/>
            <a:r>
              <a:rPr lang="en-US" dirty="0" smtClean="0"/>
              <a:t>Predecessors, successors, logical relationships, leads and lags, resource requirements, constraints, imposed dates, and the related assumptions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3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</a:t>
            </a:r>
            <a:r>
              <a:rPr lang="en-US" dirty="0" smtClean="0"/>
              <a:t>Activities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Milestone</a:t>
            </a:r>
          </a:p>
          <a:p>
            <a:pPr lvl="1"/>
            <a:r>
              <a:rPr lang="en-US" dirty="0" smtClean="0"/>
              <a:t>A significant event with no duration</a:t>
            </a:r>
          </a:p>
          <a:p>
            <a:pPr lvl="1"/>
            <a:r>
              <a:rPr lang="en-US" dirty="0" smtClean="0"/>
              <a:t>Helps to identify main activities</a:t>
            </a:r>
          </a:p>
          <a:p>
            <a:pPr lvl="1"/>
            <a:r>
              <a:rPr lang="en-US" dirty="0" smtClean="0"/>
              <a:t>Assists to set schedule goals and monitor progress</a:t>
            </a:r>
          </a:p>
          <a:p>
            <a:pPr lvl="1"/>
            <a:r>
              <a:rPr lang="en-US" dirty="0" smtClean="0"/>
              <a:t>Not necessarily deliverable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58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Sequencing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Determining the dependencies</a:t>
            </a:r>
          </a:p>
          <a:p>
            <a:r>
              <a:rPr lang="en-US" dirty="0" smtClean="0"/>
              <a:t>Evaluating the reasons for dependencies</a:t>
            </a:r>
          </a:p>
          <a:p>
            <a:r>
              <a:rPr lang="en-US" dirty="0" smtClean="0"/>
              <a:t>Dependencies</a:t>
            </a:r>
          </a:p>
          <a:p>
            <a:pPr lvl="1"/>
            <a:r>
              <a:rPr lang="en-US" dirty="0" smtClean="0"/>
              <a:t>Mandatory / hard logic</a:t>
            </a:r>
          </a:p>
          <a:p>
            <a:pPr lvl="1"/>
            <a:r>
              <a:rPr lang="en-US" dirty="0" smtClean="0"/>
              <a:t>Discretionary / soft logic</a:t>
            </a:r>
          </a:p>
          <a:p>
            <a:pPr lvl="1"/>
            <a:r>
              <a:rPr lang="en-US" dirty="0" smtClean="0"/>
              <a:t> External</a:t>
            </a:r>
          </a:p>
          <a:p>
            <a:r>
              <a:rPr lang="en-US" dirty="0" smtClean="0"/>
              <a:t>Main inputs: activity list, scope statement, milestone list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4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Network diagrams</a:t>
            </a:r>
          </a:p>
          <a:p>
            <a:pPr lvl="1"/>
            <a:r>
              <a:rPr lang="en-US" dirty="0" smtClean="0"/>
              <a:t>Also called project schedule network diagrams or PERT charts</a:t>
            </a:r>
          </a:p>
          <a:p>
            <a:pPr lvl="1"/>
            <a:r>
              <a:rPr lang="en-US" dirty="0" smtClean="0"/>
              <a:t>Schematic display of logical relationships and sequencing of activities</a:t>
            </a:r>
          </a:p>
          <a:p>
            <a:pPr lvl="1"/>
            <a:r>
              <a:rPr lang="en-US" dirty="0" smtClean="0"/>
              <a:t>Arrow Diagramming Method (ADM) / Activity On Arrow (AOA) approach</a:t>
            </a:r>
          </a:p>
          <a:p>
            <a:pPr lvl="1"/>
            <a:r>
              <a:rPr lang="en-US" dirty="0" smtClean="0"/>
              <a:t>Precedence Diagramming Method (PDM)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16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 – </a:t>
            </a:r>
            <a:r>
              <a:rPr lang="en-US" dirty="0" smtClean="0"/>
              <a:t>AOA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218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2505075"/>
            <a:ext cx="8601075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633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Create AOA diagram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all activities which start at Node 1</a:t>
            </a:r>
          </a:p>
          <a:p>
            <a:r>
              <a:rPr lang="en-US" dirty="0" smtClean="0"/>
              <a:t>Draw finish nodes</a:t>
            </a:r>
          </a:p>
          <a:p>
            <a:r>
              <a:rPr lang="en-US" dirty="0" smtClean="0"/>
              <a:t>Draw arrow between the nodes and label it with activity name and duration</a:t>
            </a:r>
          </a:p>
          <a:p>
            <a:r>
              <a:rPr lang="en-US" dirty="0" smtClean="0"/>
              <a:t>Look for bursts and merge</a:t>
            </a:r>
          </a:p>
          <a:p>
            <a:r>
              <a:rPr lang="en-US" dirty="0"/>
              <a:t>Continue it from left to </a:t>
            </a:r>
            <a:r>
              <a:rPr lang="en-US" dirty="0" smtClean="0"/>
              <a:t>right until all activities are included</a:t>
            </a:r>
          </a:p>
          <a:p>
            <a:r>
              <a:rPr lang="en-US" dirty="0" smtClean="0"/>
              <a:t>No arrows should cross on the diagram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27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Dependencies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11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10" y="2514600"/>
            <a:ext cx="8839200" cy="2699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</a:t>
            </a:r>
            <a:r>
              <a:rPr lang="en-US" sz="800" smtClean="0"/>
              <a:t>219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158868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r>
              <a:rPr lang="en-US" dirty="0"/>
              <a:t>–</a:t>
            </a:r>
            <a:r>
              <a:rPr lang="en-US" dirty="0" smtClean="0"/>
              <a:t> PDM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12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59" y="2019300"/>
            <a:ext cx="7603941" cy="438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221</a:t>
            </a:r>
          </a:p>
        </p:txBody>
      </p:sp>
    </p:spTree>
    <p:extLst>
      <p:ext uri="{BB962C8B-B14F-4D97-AF65-F5344CB8AC3E}">
        <p14:creationId xmlns:p14="http://schemas.microsoft.com/office/powerpoint/2010/main" val="217248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AOA and PDM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PDM is used more frequently</a:t>
            </a:r>
          </a:p>
          <a:p>
            <a:r>
              <a:rPr lang="en-US" dirty="0" smtClean="0"/>
              <a:t>No dummy activities in PDM</a:t>
            </a:r>
          </a:p>
          <a:p>
            <a:pPr lvl="1"/>
            <a:r>
              <a:rPr lang="en-US" dirty="0" smtClean="0"/>
              <a:t>Dummy activities are often used in AOA</a:t>
            </a:r>
          </a:p>
          <a:p>
            <a:pPr lvl="1"/>
            <a:r>
              <a:rPr lang="en-US" dirty="0" smtClean="0"/>
              <a:t>No duration and resources required</a:t>
            </a:r>
          </a:p>
          <a:p>
            <a:pPr lvl="1"/>
            <a:r>
              <a:rPr lang="en-US" dirty="0" smtClean="0"/>
              <a:t>Often needed to show logical relationship</a:t>
            </a:r>
          </a:p>
          <a:p>
            <a:pPr lvl="1"/>
            <a:r>
              <a:rPr lang="en-US" dirty="0" smtClean="0"/>
              <a:t>Represented with dashed arrow lines and zero duration</a:t>
            </a:r>
          </a:p>
          <a:p>
            <a:r>
              <a:rPr lang="en-US" dirty="0" smtClean="0"/>
              <a:t>PDM shows different dependencies among tasks whereas AOA uses finish-to-start dependency only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36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Estimating Activity </a:t>
            </a:r>
            <a:r>
              <a:rPr lang="en-US" dirty="0" smtClean="0"/>
              <a:t>Resources [1/3]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Before estimating the duration, good estimate for other resources</a:t>
            </a:r>
          </a:p>
          <a:p>
            <a:r>
              <a:rPr lang="en-US" dirty="0" smtClean="0"/>
              <a:t>Nature of project and organization affect resource estimation</a:t>
            </a:r>
          </a:p>
          <a:p>
            <a:r>
              <a:rPr lang="en-US" dirty="0" smtClean="0"/>
              <a:t>Tools: expert judgment, analysis of alternatives, estimating data, project management software </a:t>
            </a:r>
          </a:p>
          <a:p>
            <a:r>
              <a:rPr lang="en-US" dirty="0" smtClean="0"/>
              <a:t>Good to have team members having experience of similar projects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14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Estimating Activity </a:t>
            </a:r>
            <a:r>
              <a:rPr lang="en-US" dirty="0" smtClean="0"/>
              <a:t>Resources [2/3]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Important questions to answer</a:t>
            </a:r>
          </a:p>
          <a:p>
            <a:pPr lvl="1"/>
            <a:r>
              <a:rPr lang="en-US" dirty="0" smtClean="0"/>
              <a:t>How difficult will it be to do specific activities?</a:t>
            </a:r>
          </a:p>
          <a:p>
            <a:pPr lvl="1"/>
            <a:r>
              <a:rPr lang="en-US" dirty="0" smtClean="0"/>
              <a:t>Is there anything unique in project scope that will affect resources?</a:t>
            </a:r>
          </a:p>
          <a:p>
            <a:pPr lvl="1"/>
            <a:r>
              <a:rPr lang="en-US" dirty="0" smtClean="0"/>
              <a:t>What is the organization’s history in doing similar activities?</a:t>
            </a:r>
          </a:p>
          <a:p>
            <a:pPr lvl="1"/>
            <a:r>
              <a:rPr lang="en-US" dirty="0" smtClean="0"/>
              <a:t>Does the organization have appropriate resources?</a:t>
            </a:r>
          </a:p>
          <a:p>
            <a:pPr lvl="1"/>
            <a:r>
              <a:rPr lang="en-US" dirty="0" smtClean="0"/>
              <a:t>Would it make some sense to outsource some of the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06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Estimating Activities </a:t>
            </a:r>
            <a:r>
              <a:rPr lang="en-US" dirty="0" smtClean="0"/>
              <a:t>Resources [3/3]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Main outputs: list of activity resource requirements, resource breakdown structure, project document updates</a:t>
            </a:r>
          </a:p>
          <a:p>
            <a:r>
              <a:rPr lang="en-US" dirty="0" smtClean="0"/>
              <a:t>Activity resources estimate also helps in other knowledge areas of project management</a:t>
            </a:r>
          </a:p>
          <a:p>
            <a:r>
              <a:rPr lang="en-US" dirty="0" smtClean="0"/>
              <a:t>Resource breakdown structure</a:t>
            </a:r>
          </a:p>
          <a:p>
            <a:pPr lvl="1"/>
            <a:r>
              <a:rPr lang="en-US" dirty="0" smtClean="0"/>
              <a:t>Hierarchical structure of resources</a:t>
            </a:r>
          </a:p>
          <a:p>
            <a:pPr lvl="1"/>
            <a:r>
              <a:rPr lang="en-US" dirty="0" smtClean="0"/>
              <a:t>Identify resources categories and types</a:t>
            </a:r>
          </a:p>
          <a:p>
            <a:pPr lvl="1"/>
            <a:r>
              <a:rPr lang="en-US" dirty="0" smtClean="0"/>
              <a:t>Resources category: programmers</a:t>
            </a:r>
          </a:p>
          <a:p>
            <a:pPr lvl="1"/>
            <a:r>
              <a:rPr lang="en-US" dirty="0" smtClean="0"/>
              <a:t>Resources types: Java and .NET programmers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425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Estimating Activity </a:t>
            </a:r>
            <a:r>
              <a:rPr lang="en-US" dirty="0" smtClean="0"/>
              <a:t>Durations [1/2]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Estimation of durations</a:t>
            </a:r>
          </a:p>
          <a:p>
            <a:r>
              <a:rPr lang="en-US" dirty="0" smtClean="0"/>
              <a:t>Duration: actual time worked on an activity plus elapsed time</a:t>
            </a:r>
          </a:p>
          <a:p>
            <a:r>
              <a:rPr lang="en-US" dirty="0" smtClean="0"/>
              <a:t>Resources assigned to a task also affect the task duration estimate</a:t>
            </a:r>
          </a:p>
          <a:p>
            <a:r>
              <a:rPr lang="en-US" dirty="0" smtClean="0"/>
              <a:t>Duration VS effort</a:t>
            </a:r>
          </a:p>
          <a:p>
            <a:r>
              <a:rPr lang="en-US" dirty="0" smtClean="0"/>
              <a:t>If scope changes, duration estimates should be revised</a:t>
            </a:r>
          </a:p>
          <a:p>
            <a:r>
              <a:rPr lang="en-US" dirty="0" smtClean="0"/>
              <a:t>Always good to review similar projects and seek experts’ advice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2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Estimating Activity </a:t>
            </a:r>
            <a:r>
              <a:rPr lang="en-US" dirty="0" smtClean="0"/>
              <a:t>Durations [2/2]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Main inputs: activity list, activity resource requirements, resource calendars</a:t>
            </a:r>
          </a:p>
          <a:p>
            <a:r>
              <a:rPr lang="en-US" dirty="0" smtClean="0"/>
              <a:t>Team should review the accuracy of duration estimates so far on the project</a:t>
            </a:r>
          </a:p>
          <a:p>
            <a:r>
              <a:rPr lang="en-US" dirty="0" smtClean="0"/>
              <a:t>Availability of human resource is critical</a:t>
            </a:r>
          </a:p>
          <a:p>
            <a:r>
              <a:rPr lang="en-US" dirty="0" smtClean="0"/>
              <a:t>Main output: activity duration estimates</a:t>
            </a:r>
          </a:p>
          <a:p>
            <a:r>
              <a:rPr lang="en-US" dirty="0" smtClean="0"/>
              <a:t>Duration estimates are in the form of discrete number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4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Point Estimate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Optimistic</a:t>
            </a:r>
          </a:p>
          <a:p>
            <a:pPr lvl="1"/>
            <a:r>
              <a:rPr lang="en-US" dirty="0" smtClean="0"/>
              <a:t>Best case scenario</a:t>
            </a:r>
          </a:p>
          <a:p>
            <a:r>
              <a:rPr lang="en-US" dirty="0" smtClean="0"/>
              <a:t>Most likely</a:t>
            </a:r>
          </a:p>
          <a:p>
            <a:pPr lvl="1"/>
            <a:r>
              <a:rPr lang="en-US" dirty="0" smtClean="0"/>
              <a:t>Most likely / expected scenario</a:t>
            </a:r>
          </a:p>
          <a:p>
            <a:r>
              <a:rPr lang="en-US" dirty="0" smtClean="0"/>
              <a:t>Pessimistic</a:t>
            </a:r>
          </a:p>
          <a:p>
            <a:pPr lvl="1"/>
            <a:r>
              <a:rPr lang="en-US" dirty="0" smtClean="0"/>
              <a:t>Worst case scenario</a:t>
            </a:r>
          </a:p>
          <a:p>
            <a:r>
              <a:rPr lang="en-US" dirty="0" smtClean="0"/>
              <a:t>Required for PERT estimates</a:t>
            </a:r>
          </a:p>
          <a:p>
            <a:r>
              <a:rPr lang="en-US" dirty="0" smtClean="0"/>
              <a:t>Expert judgment is good tool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488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Developing the Schedule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Results from earlier time management processes required for schedule development</a:t>
            </a:r>
          </a:p>
          <a:p>
            <a:r>
              <a:rPr lang="en-US" dirty="0" smtClean="0"/>
              <a:t>Several iterations of processes are required to finalize the schedule</a:t>
            </a:r>
          </a:p>
          <a:p>
            <a:r>
              <a:rPr lang="en-US" dirty="0" smtClean="0"/>
              <a:t>Main objective: realistic project schedule</a:t>
            </a:r>
          </a:p>
          <a:p>
            <a:r>
              <a:rPr lang="en-US" dirty="0" smtClean="0"/>
              <a:t>It provides basis to monitor project progress for the time dimension</a:t>
            </a:r>
          </a:p>
          <a:p>
            <a:r>
              <a:rPr lang="en-US" dirty="0" smtClean="0"/>
              <a:t>Main output: project schedule</a:t>
            </a:r>
          </a:p>
          <a:p>
            <a:r>
              <a:rPr lang="en-US" dirty="0" smtClean="0"/>
              <a:t>Tools: Gantt chart, critical path analysis, critical chain scheduling, PERT analysis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73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Gantt 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Standard format to show project schedule</a:t>
            </a:r>
          </a:p>
          <a:p>
            <a:r>
              <a:rPr lang="en-US" dirty="0" smtClean="0"/>
              <a:t>Also called bar charts</a:t>
            </a:r>
          </a:p>
          <a:p>
            <a:r>
              <a:rPr lang="en-US" dirty="0" smtClean="0"/>
              <a:t>Project activities, start and end dates, milestones, summary task, task dependencies </a:t>
            </a:r>
          </a:p>
          <a:p>
            <a:r>
              <a:rPr lang="en-US" dirty="0" smtClean="0"/>
              <a:t>Activities are same as mentioned in WBS</a:t>
            </a:r>
          </a:p>
          <a:p>
            <a:r>
              <a:rPr lang="en-US" dirty="0" smtClean="0"/>
              <a:t>Different symbols are used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5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– Gantt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22</a:t>
            </a:fld>
            <a:endParaRPr lang="en-US"/>
          </a:p>
        </p:txBody>
      </p:sp>
      <p:pic>
        <p:nvPicPr>
          <p:cNvPr id="2050" name="Picture 2" descr="C:\Users\Administrator\Desktop\Gantt Char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776" y="1403350"/>
            <a:ext cx="6647824" cy="542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52400" y="6611560"/>
            <a:ext cx="4191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Figure source: IT Project Management, K. </a:t>
            </a:r>
            <a:r>
              <a:rPr lang="en-US" sz="800" dirty="0" err="1" smtClean="0"/>
              <a:t>Schwalbe</a:t>
            </a:r>
            <a:r>
              <a:rPr lang="en-US" sz="800" dirty="0" smtClean="0"/>
              <a:t>, 6</a:t>
            </a:r>
            <a:r>
              <a:rPr lang="en-US" sz="800" baseline="30000" dirty="0" smtClean="0"/>
              <a:t>th</a:t>
            </a:r>
            <a:r>
              <a:rPr lang="en-US" sz="800" dirty="0" smtClean="0"/>
              <a:t> ed., p. 225</a:t>
            </a:r>
          </a:p>
        </p:txBody>
      </p:sp>
    </p:spTree>
    <p:extLst>
      <p:ext uri="{BB962C8B-B14F-4D97-AF65-F5344CB8AC3E}">
        <p14:creationId xmlns:p14="http://schemas.microsoft.com/office/powerpoint/2010/main" val="247347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Guidelines for 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SMART criteria</a:t>
            </a:r>
          </a:p>
          <a:p>
            <a:r>
              <a:rPr lang="en-US" dirty="0" smtClean="0"/>
              <a:t>Specific</a:t>
            </a:r>
          </a:p>
          <a:p>
            <a:r>
              <a:rPr lang="en-US" dirty="0" smtClean="0"/>
              <a:t>Measurable</a:t>
            </a:r>
          </a:p>
          <a:p>
            <a:r>
              <a:rPr lang="en-US" dirty="0" smtClean="0"/>
              <a:t>Assignable</a:t>
            </a:r>
          </a:p>
          <a:p>
            <a:r>
              <a:rPr lang="en-US" dirty="0" smtClean="0"/>
              <a:t>Realistic</a:t>
            </a:r>
          </a:p>
          <a:p>
            <a:r>
              <a:rPr lang="en-US" dirty="0" smtClean="0"/>
              <a:t>Time-framed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24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Schedule Risk and Milestones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Define milestone early in the project and include them in Gantt chart</a:t>
            </a:r>
          </a:p>
          <a:p>
            <a:r>
              <a:rPr lang="en-US" dirty="0" smtClean="0"/>
              <a:t>Keep milestones small and frequent</a:t>
            </a:r>
          </a:p>
          <a:p>
            <a:r>
              <a:rPr lang="en-US" dirty="0" smtClean="0"/>
              <a:t>The set of milestones must be all-encompassing</a:t>
            </a:r>
          </a:p>
          <a:p>
            <a:r>
              <a:rPr lang="en-US" dirty="0" smtClean="0"/>
              <a:t>Each milestone must be binary, either complete or incomplete</a:t>
            </a:r>
          </a:p>
          <a:p>
            <a:r>
              <a:rPr lang="en-US" dirty="0" smtClean="0"/>
              <a:t>Carefully monitor the critical path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Recommendations for Software Development Projects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Monitor the project progress and revise the plan</a:t>
            </a:r>
          </a:p>
          <a:p>
            <a:r>
              <a:rPr lang="en-US" dirty="0" smtClean="0"/>
              <a:t>Build on a solid line i.e. with least defects (less than .1 percent defect rate)</a:t>
            </a:r>
          </a:p>
          <a:p>
            <a:r>
              <a:rPr lang="en-US" dirty="0" smtClean="0"/>
              <a:t>Assign the right people to right tasks. Put the best developer on the critical tasks</a:t>
            </a:r>
          </a:p>
          <a:p>
            <a:r>
              <a:rPr lang="en-US" dirty="0" smtClean="0"/>
              <a:t>Start with high-risk tasks</a:t>
            </a:r>
          </a:p>
          <a:p>
            <a:r>
              <a:rPr lang="en-US" dirty="0" smtClean="0"/>
              <a:t>“Don’t boil the ocean”</a:t>
            </a:r>
          </a:p>
          <a:p>
            <a:r>
              <a:rPr lang="en-US" dirty="0" smtClean="0"/>
              <a:t>Integrate early and often, and follow practices like the daily build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64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Defining </a:t>
            </a:r>
            <a:r>
              <a:rPr lang="en-US" dirty="0" smtClean="0"/>
              <a:t>activities</a:t>
            </a:r>
          </a:p>
          <a:p>
            <a:pPr lvl="1"/>
            <a:r>
              <a:rPr lang="en-US" dirty="0"/>
              <a:t>Activity </a:t>
            </a:r>
            <a:r>
              <a:rPr lang="en-US" dirty="0" smtClean="0"/>
              <a:t>list containing activity </a:t>
            </a:r>
            <a:r>
              <a:rPr lang="en-US" dirty="0"/>
              <a:t>name, identifier, </a:t>
            </a:r>
            <a:r>
              <a:rPr lang="en-US" dirty="0" smtClean="0"/>
              <a:t>attributes, and </a:t>
            </a:r>
            <a:r>
              <a:rPr lang="en-US" dirty="0"/>
              <a:t>brief description</a:t>
            </a:r>
          </a:p>
          <a:p>
            <a:r>
              <a:rPr lang="en-US" dirty="0" smtClean="0"/>
              <a:t>Sequencing activities</a:t>
            </a:r>
          </a:p>
          <a:p>
            <a:pPr lvl="1"/>
            <a:r>
              <a:rPr lang="en-US" dirty="0" smtClean="0"/>
              <a:t>determining </a:t>
            </a:r>
            <a:r>
              <a:rPr lang="en-US" dirty="0"/>
              <a:t>the </a:t>
            </a:r>
            <a:r>
              <a:rPr lang="en-US" dirty="0" smtClean="0"/>
              <a:t>dependencies </a:t>
            </a:r>
          </a:p>
          <a:p>
            <a:pPr lvl="1"/>
            <a:r>
              <a:rPr lang="en-US" dirty="0" smtClean="0"/>
              <a:t>Mandatory, discretionary, external</a:t>
            </a:r>
            <a:endParaRPr lang="en-US" dirty="0"/>
          </a:p>
          <a:p>
            <a:pPr lvl="1"/>
            <a:r>
              <a:rPr lang="en-US" dirty="0" smtClean="0"/>
              <a:t>evaluating </a:t>
            </a:r>
            <a:r>
              <a:rPr lang="en-US" dirty="0"/>
              <a:t>the reasons for dependencies</a:t>
            </a:r>
          </a:p>
          <a:p>
            <a:r>
              <a:rPr lang="en-US" dirty="0" smtClean="0"/>
              <a:t>Estimating </a:t>
            </a:r>
            <a:r>
              <a:rPr lang="en-US" dirty="0" smtClean="0"/>
              <a:t>activity </a:t>
            </a:r>
            <a:r>
              <a:rPr lang="en-US" dirty="0" smtClean="0"/>
              <a:t>resources</a:t>
            </a:r>
          </a:p>
          <a:p>
            <a:pPr lvl="1"/>
            <a:r>
              <a:rPr lang="en-US" dirty="0"/>
              <a:t>list of activity resource requirements, resource breakdown structure, project document updates</a:t>
            </a:r>
          </a:p>
          <a:p>
            <a:r>
              <a:rPr lang="en-US" dirty="0" smtClean="0"/>
              <a:t>Estimating </a:t>
            </a:r>
            <a:r>
              <a:rPr lang="en-US" dirty="0" smtClean="0"/>
              <a:t>activity </a:t>
            </a:r>
            <a:r>
              <a:rPr lang="en-US" dirty="0" smtClean="0"/>
              <a:t>durations</a:t>
            </a:r>
          </a:p>
          <a:p>
            <a:pPr lvl="1"/>
            <a:r>
              <a:rPr lang="en-US" dirty="0" smtClean="0"/>
              <a:t>Duration VS effort, activity </a:t>
            </a:r>
            <a:r>
              <a:rPr lang="en-US" dirty="0"/>
              <a:t>duration </a:t>
            </a:r>
            <a:r>
              <a:rPr lang="en-US" dirty="0" smtClean="0"/>
              <a:t>estimates</a:t>
            </a:r>
          </a:p>
          <a:p>
            <a:pPr lvl="1"/>
            <a:r>
              <a:rPr lang="en-US" dirty="0" smtClean="0"/>
              <a:t>Three point estimates</a:t>
            </a:r>
            <a:endParaRPr lang="en-US" dirty="0" smtClean="0"/>
          </a:p>
          <a:p>
            <a:r>
              <a:rPr lang="en-US" dirty="0" smtClean="0"/>
              <a:t>Developing the </a:t>
            </a:r>
            <a:r>
              <a:rPr lang="en-US" dirty="0" smtClean="0"/>
              <a:t>schedule</a:t>
            </a:r>
          </a:p>
          <a:p>
            <a:pPr lvl="1"/>
            <a:r>
              <a:rPr lang="en-US" dirty="0" smtClean="0"/>
              <a:t>Project schedule, Gantt charts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00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Pro_GlowingTechVide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6FAEC0E0-4ABC-4077-8922-293239654A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PresentationPro_GlowingTechVideo</Template>
  <TotalTime>5369</TotalTime>
  <Words>1069</Words>
  <Application>Microsoft Office PowerPoint</Application>
  <PresentationFormat>On-screen Show (4:3)</PresentationFormat>
  <Paragraphs>198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PresentationPro_GlowingTechVideo</vt:lpstr>
      <vt:lpstr>Project Time Management SEII-Lecture 5</vt:lpstr>
      <vt:lpstr>Recap</vt:lpstr>
      <vt:lpstr>Importance of Time Management</vt:lpstr>
      <vt:lpstr>Main Processes</vt:lpstr>
      <vt:lpstr>Defining Activities [1/2]</vt:lpstr>
      <vt:lpstr>Defining Activities [2/2]</vt:lpstr>
      <vt:lpstr>Sequencing Activities</vt:lpstr>
      <vt:lpstr>Schedule Tools</vt:lpstr>
      <vt:lpstr>Example – AOA</vt:lpstr>
      <vt:lpstr>How to Create AOA diagram</vt:lpstr>
      <vt:lpstr>Task Dependencies</vt:lpstr>
      <vt:lpstr>Example – PDM</vt:lpstr>
      <vt:lpstr>Comparison of AOA and PDM</vt:lpstr>
      <vt:lpstr>Estimating Activity Resources [1/3]</vt:lpstr>
      <vt:lpstr>Estimating Activity Resources [2/3]</vt:lpstr>
      <vt:lpstr>Estimating Activities Resources [3/3]</vt:lpstr>
      <vt:lpstr>Estimating Activity Durations [1/2]</vt:lpstr>
      <vt:lpstr>Estimating Activity Durations [2/2]</vt:lpstr>
      <vt:lpstr>Three Point Estimate</vt:lpstr>
      <vt:lpstr>Developing the Schedule</vt:lpstr>
      <vt:lpstr>Gantt Chart</vt:lpstr>
      <vt:lpstr>Example – Gantt Chart</vt:lpstr>
      <vt:lpstr>Guidelines for Milestones</vt:lpstr>
      <vt:lpstr>Schedule Risk and Milestones</vt:lpstr>
      <vt:lpstr>Recommendations for Software Development Projects</vt:lpstr>
      <vt:lpstr>Summary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Muzafar</dc:creator>
  <dc:description>2010 animated abstract template from Presentationpro.com</dc:description>
  <cp:lastModifiedBy>Muzafar</cp:lastModifiedBy>
  <cp:revision>195</cp:revision>
  <dcterms:created xsi:type="dcterms:W3CDTF">2013-04-27T08:10:27Z</dcterms:created>
  <dcterms:modified xsi:type="dcterms:W3CDTF">2013-06-01T09:13:24Z</dcterms:modified>
  <cp:category>2010 abstract</cp:category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TC018813529991</vt:lpwstr>
  </property>
</Properties>
</file>