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2"/>
  </p:sldMasterIdLst>
  <p:notesMasterIdLst>
    <p:notesMasterId r:id="rId27"/>
  </p:notesMasterIdLst>
  <p:sldIdLst>
    <p:sldId id="256" r:id="rId3"/>
    <p:sldId id="329" r:id="rId4"/>
    <p:sldId id="314" r:id="rId5"/>
    <p:sldId id="315" r:id="rId6"/>
    <p:sldId id="316" r:id="rId7"/>
    <p:sldId id="330" r:id="rId8"/>
    <p:sldId id="331" r:id="rId9"/>
    <p:sldId id="332" r:id="rId10"/>
    <p:sldId id="333" r:id="rId11"/>
    <p:sldId id="334" r:id="rId12"/>
    <p:sldId id="335" r:id="rId13"/>
    <p:sldId id="336" r:id="rId14"/>
    <p:sldId id="340" r:id="rId15"/>
    <p:sldId id="337" r:id="rId16"/>
    <p:sldId id="338" r:id="rId17"/>
    <p:sldId id="339" r:id="rId18"/>
    <p:sldId id="341" r:id="rId19"/>
    <p:sldId id="342" r:id="rId20"/>
    <p:sldId id="346" r:id="rId21"/>
    <p:sldId id="347" r:id="rId22"/>
    <p:sldId id="343" r:id="rId23"/>
    <p:sldId id="344" r:id="rId24"/>
    <p:sldId id="348" r:id="rId25"/>
    <p:sldId id="345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3481" autoAdjust="0"/>
  </p:normalViewPr>
  <p:slideViewPr>
    <p:cSldViewPr showGuides="1">
      <p:cViewPr varScale="1">
        <p:scale>
          <a:sx n="61" d="100"/>
          <a:sy n="61" d="100"/>
        </p:scale>
        <p:origin x="-1626" y="-84"/>
      </p:cViewPr>
      <p:guideLst>
        <p:guide orient="horz" pos="2160"/>
        <p:guide pos="2880"/>
        <p:guide pos="144"/>
        <p:guide pos="561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502128-55EF-46B6-8FA4-ECEEAC98EAFF}" type="datetimeFigureOut">
              <a:rPr lang="en-US" smtClean="0"/>
              <a:t>27-May-13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997DF1-85C5-48AA-B33F-60FAF9B034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17022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997DF1-85C5-48AA-B33F-60FAF9B0341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05162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2325" y="762000"/>
            <a:ext cx="5111675" cy="2667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810000"/>
            <a:ext cx="5105400" cy="2133600"/>
          </a:xfrm>
        </p:spPr>
        <p:txBody>
          <a:bodyPr/>
          <a:lstStyle>
            <a:lvl1pPr marL="0" indent="0" algn="l">
              <a:buNone/>
              <a:defRPr b="1">
                <a:solidFill>
                  <a:schemeClr val="tx1"/>
                </a:solidFill>
                <a:effectLst>
                  <a:reflection blurRad="6350" stA="55000" endA="300" endPos="45500" dir="5400000" sy="-100000" algn="bl" rotWithShape="0"/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22D8F-B59D-4505-A662-538AF211D02F}" type="datetime1">
              <a:rPr lang="en-US" smtClean="0"/>
              <a:t>27-May-13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84765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4D146-1633-4BA7-A619-C3C37888794A}" type="datetime1">
              <a:rPr lang="en-US" smtClean="0"/>
              <a:t>27-May-13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1414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929187"/>
            <a:ext cx="5105400" cy="1362075"/>
          </a:xfrm>
        </p:spPr>
        <p:txBody>
          <a:bodyPr anchor="t"/>
          <a:lstStyle>
            <a:lvl1pPr algn="l">
              <a:defRPr sz="4000" b="1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3733800"/>
            <a:ext cx="5105400" cy="11953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A59C6-74BE-4794-B15F-F1617CFE0E6F}" type="datetime1">
              <a:rPr lang="en-US" smtClean="0"/>
              <a:t>27-May-13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3105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798637"/>
            <a:ext cx="4267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98637"/>
            <a:ext cx="4267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22406-3668-42A7-A0D1-30960CA343DC}" type="datetime1">
              <a:rPr lang="en-US" smtClean="0"/>
              <a:t>27-May-13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73332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1733550"/>
            <a:ext cx="42687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8600" y="2373312"/>
            <a:ext cx="42687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33550"/>
            <a:ext cx="42703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73312"/>
            <a:ext cx="42703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B338B-97B3-43D2-8D2A-7617861B9898}" type="datetime1">
              <a:rPr lang="en-US" smtClean="0"/>
              <a:t>27-May-13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70929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528A2-143C-4729-9301-499647A29B2B}" type="datetime1">
              <a:rPr lang="en-US" smtClean="0"/>
              <a:t>27-May-13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67955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9445E-DE07-4A45-8624-7CE27B075683}" type="datetime1">
              <a:rPr lang="en-US" smtClean="0"/>
              <a:t>27-May-13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10141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86958"/>
            <a:ext cx="32369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371600"/>
            <a:ext cx="3968750" cy="490907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8600" y="1371600"/>
            <a:ext cx="3236913" cy="491360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C08CE-474E-4A86-B62A-F37617315746}" type="datetime1">
              <a:rPr lang="en-US" smtClean="0"/>
              <a:t>27-May-13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90526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4800600"/>
            <a:ext cx="5486400" cy="566738"/>
          </a:xfrm>
        </p:spPr>
        <p:txBody>
          <a:bodyPr anchor="b"/>
          <a:lstStyle>
            <a:lvl1pPr algn="l">
              <a:defRPr sz="2000" b="1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43000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4F6FC-CE90-4F02-92FE-EADB3D2F1AEE}" type="datetime1">
              <a:rPr lang="en-US" smtClean="0"/>
              <a:t>27-May-13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91388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403874"/>
            <a:ext cx="7239000" cy="4876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A048C-472D-491E-B22E-642AAE754023}" type="datetime1">
              <a:rPr lang="en-US" smtClean="0"/>
              <a:t>27-May-13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13297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19800" y="1371600"/>
            <a:ext cx="1828800" cy="4953000"/>
          </a:xfrm>
        </p:spPr>
        <p:txBody>
          <a:bodyPr vert="eaVert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371600"/>
            <a:ext cx="5791200" cy="4953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B41B7-E296-4EE7-AA75-F46DE5B49352}" type="datetime1">
              <a:rPr lang="en-US" smtClean="0"/>
              <a:t>27-May-13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09735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" y="76200"/>
            <a:ext cx="7239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1403874"/>
            <a:ext cx="86868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14256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55FD4-DF25-45D2-AF68-676FD0220423}" type="datetime1">
              <a:rPr lang="en-US" smtClean="0"/>
              <a:t>27-May-13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73732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C8AA99-7238-42D3-B68A-A4E1B56FEE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60825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spcBef>
          <a:spcPct val="0"/>
        </a:spcBef>
        <a:buNone/>
        <a:defRPr sz="44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2325" y="762000"/>
            <a:ext cx="7092875" cy="2667000"/>
          </a:xfrm>
        </p:spPr>
        <p:txBody>
          <a:bodyPr>
            <a:normAutofit/>
          </a:bodyPr>
          <a:lstStyle/>
          <a:p>
            <a:r>
              <a:rPr lang="en-US" dirty="0" smtClean="0"/>
              <a:t>Project Scope Management</a:t>
            </a:r>
            <a:br>
              <a:rPr lang="en-US" dirty="0" smtClean="0"/>
            </a:br>
            <a:r>
              <a:rPr lang="en-US" dirty="0" smtClean="0"/>
              <a:t>SEII-Lecture 4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810000"/>
            <a:ext cx="5943600" cy="21336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Dr. Muzafar Khan</a:t>
            </a:r>
          </a:p>
          <a:p>
            <a:r>
              <a:rPr lang="en-US" dirty="0" smtClean="0"/>
              <a:t>Assistant Professor</a:t>
            </a:r>
          </a:p>
          <a:p>
            <a:r>
              <a:rPr lang="en-US" dirty="0" smtClean="0"/>
              <a:t>Department of Computer Science</a:t>
            </a:r>
          </a:p>
          <a:p>
            <a:r>
              <a:rPr lang="en-US" dirty="0" smtClean="0"/>
              <a:t>CIIT, Islamabad.</a:t>
            </a:r>
          </a:p>
        </p:txBody>
      </p:sp>
    </p:spTree>
    <p:extLst>
      <p:ext uri="{BB962C8B-B14F-4D97-AF65-F5344CB8AC3E}">
        <p14:creationId xmlns:p14="http://schemas.microsoft.com/office/powerpoint/2010/main" val="2713551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Recent trends in IT projects</a:t>
            </a:r>
          </a:p>
          <a:p>
            <a:pPr lvl="1"/>
            <a:r>
              <a:rPr lang="en-US" dirty="0" smtClean="0"/>
              <a:t>Globalization, outsourcing, and virtual teams</a:t>
            </a:r>
          </a:p>
          <a:p>
            <a:r>
              <a:rPr lang="en-US" dirty="0" smtClean="0"/>
              <a:t>Project management process groups</a:t>
            </a:r>
          </a:p>
          <a:p>
            <a:pPr lvl="1"/>
            <a:r>
              <a:rPr lang="en-US" dirty="0" smtClean="0"/>
              <a:t>Initiating, planning, executing, monitoring and control, and closing processes</a:t>
            </a:r>
          </a:p>
          <a:p>
            <a:r>
              <a:rPr lang="en-US" dirty="0" smtClean="0"/>
              <a:t>Project integration management</a:t>
            </a:r>
          </a:p>
          <a:p>
            <a:pPr lvl="1"/>
            <a:r>
              <a:rPr lang="en-US" dirty="0" smtClean="0"/>
              <a:t>Key processes and the relevant discussion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4561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Project Scope Management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Scope</a:t>
            </a:r>
          </a:p>
          <a:p>
            <a:pPr lvl="1"/>
            <a:r>
              <a:rPr lang="en-US" dirty="0" smtClean="0"/>
              <a:t>Work to be done</a:t>
            </a:r>
          </a:p>
          <a:p>
            <a:pPr lvl="1"/>
            <a:r>
              <a:rPr lang="en-US" dirty="0" smtClean="0"/>
              <a:t>Products</a:t>
            </a:r>
          </a:p>
          <a:p>
            <a:pPr lvl="1"/>
            <a:r>
              <a:rPr lang="en-US" dirty="0" smtClean="0"/>
              <a:t>Process</a:t>
            </a:r>
          </a:p>
          <a:p>
            <a:r>
              <a:rPr lang="en-US" dirty="0" smtClean="0"/>
              <a:t>Deliverable</a:t>
            </a:r>
          </a:p>
          <a:p>
            <a:pPr lvl="1"/>
            <a:r>
              <a:rPr lang="en-US" dirty="0" smtClean="0"/>
              <a:t>Product-related</a:t>
            </a:r>
          </a:p>
          <a:p>
            <a:pPr lvl="1"/>
            <a:r>
              <a:rPr lang="en-US" dirty="0" smtClean="0"/>
              <a:t>Process-related</a:t>
            </a:r>
          </a:p>
          <a:p>
            <a:r>
              <a:rPr lang="en-US" dirty="0" smtClean="0"/>
              <a:t>Stakeholders’ agreement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4459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Main Processes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Processes to define, control, and decide work</a:t>
            </a:r>
          </a:p>
          <a:p>
            <a:r>
              <a:rPr lang="en-US" dirty="0" smtClean="0"/>
              <a:t>Collecting requirements</a:t>
            </a:r>
          </a:p>
          <a:p>
            <a:r>
              <a:rPr lang="en-US" dirty="0" smtClean="0"/>
              <a:t>Defining scope</a:t>
            </a:r>
          </a:p>
          <a:p>
            <a:r>
              <a:rPr lang="en-US" dirty="0" smtClean="0"/>
              <a:t>Creating the WBS</a:t>
            </a:r>
          </a:p>
          <a:p>
            <a:r>
              <a:rPr lang="en-US" dirty="0" smtClean="0"/>
              <a:t>Verifying scope</a:t>
            </a:r>
          </a:p>
          <a:p>
            <a:r>
              <a:rPr lang="en-US" dirty="0" smtClean="0"/>
              <a:t>Controlling scope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832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Collecting </a:t>
            </a:r>
            <a:r>
              <a:rPr lang="en-US" dirty="0" smtClean="0"/>
              <a:t>Requirements [1/4]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Most difficult</a:t>
            </a:r>
          </a:p>
          <a:p>
            <a:r>
              <a:rPr lang="en-US" dirty="0" smtClean="0"/>
              <a:t>If not properly defined; major rework</a:t>
            </a:r>
          </a:p>
          <a:p>
            <a:r>
              <a:rPr lang="en-US" dirty="0" smtClean="0"/>
              <a:t>IEEE Standard [1990] definition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 smtClean="0"/>
              <a:t>“A condition </a:t>
            </a:r>
            <a:r>
              <a:rPr lang="en-US" dirty="0"/>
              <a:t>or </a:t>
            </a:r>
            <a:r>
              <a:rPr lang="en-US" dirty="0" smtClean="0"/>
              <a:t>capability </a:t>
            </a:r>
            <a:r>
              <a:rPr lang="en-US" dirty="0"/>
              <a:t>needed </a:t>
            </a:r>
            <a:r>
              <a:rPr lang="en-US" dirty="0" smtClean="0"/>
              <a:t>by </a:t>
            </a:r>
            <a:r>
              <a:rPr lang="en-US" dirty="0"/>
              <a:t>a </a:t>
            </a:r>
            <a:r>
              <a:rPr lang="en-US" dirty="0" smtClean="0"/>
              <a:t>user to solve </a:t>
            </a:r>
            <a:r>
              <a:rPr lang="en-US" dirty="0"/>
              <a:t>a problem or achieve </a:t>
            </a:r>
            <a:r>
              <a:rPr lang="en-US" dirty="0" smtClean="0"/>
              <a:t>an Objective</a:t>
            </a:r>
            <a:r>
              <a:rPr lang="en-US" dirty="0"/>
              <a:t>. 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A </a:t>
            </a:r>
            <a:r>
              <a:rPr lang="en-US" dirty="0" smtClean="0"/>
              <a:t>condition </a:t>
            </a:r>
            <a:r>
              <a:rPr lang="en-US" dirty="0"/>
              <a:t>or capability </a:t>
            </a:r>
            <a:r>
              <a:rPr lang="en-US" dirty="0" smtClean="0"/>
              <a:t>that must </a:t>
            </a:r>
            <a:r>
              <a:rPr lang="en-US" dirty="0"/>
              <a:t>be </a:t>
            </a:r>
            <a:r>
              <a:rPr lang="en-US" dirty="0" smtClean="0"/>
              <a:t>met </a:t>
            </a:r>
            <a:r>
              <a:rPr lang="en-US" dirty="0"/>
              <a:t>or </a:t>
            </a:r>
            <a:r>
              <a:rPr lang="en-US" dirty="0" smtClean="0"/>
              <a:t>possessed by </a:t>
            </a:r>
            <a:r>
              <a:rPr lang="en-US" dirty="0"/>
              <a:t>a </a:t>
            </a:r>
            <a:r>
              <a:rPr lang="en-US" dirty="0" smtClean="0"/>
              <a:t>system </a:t>
            </a:r>
            <a:r>
              <a:rPr lang="en-US" dirty="0"/>
              <a:t>or </a:t>
            </a:r>
            <a:r>
              <a:rPr lang="en-US" dirty="0" smtClean="0"/>
              <a:t>system component to </a:t>
            </a:r>
            <a:r>
              <a:rPr lang="en-US" dirty="0"/>
              <a:t>satisfy a </a:t>
            </a:r>
            <a:r>
              <a:rPr lang="en-US" dirty="0" smtClean="0"/>
              <a:t>contract, standard, specification</a:t>
            </a:r>
            <a:r>
              <a:rPr lang="en-US" dirty="0"/>
              <a:t>, or other formally </a:t>
            </a:r>
            <a:r>
              <a:rPr lang="en-US" dirty="0" smtClean="0"/>
              <a:t>imposed document. </a:t>
            </a:r>
            <a:endParaRPr lang="en-US" dirty="0"/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A </a:t>
            </a:r>
            <a:r>
              <a:rPr lang="en-US" dirty="0" smtClean="0"/>
              <a:t>documented representation of a condition or </a:t>
            </a:r>
            <a:r>
              <a:rPr lang="en-US" dirty="0"/>
              <a:t>capability as in 1 or </a:t>
            </a:r>
            <a:r>
              <a:rPr lang="en-US" dirty="0" smtClean="0"/>
              <a:t>2.”</a:t>
            </a:r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0093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Collecting </a:t>
            </a:r>
            <a:r>
              <a:rPr lang="en-US" dirty="0" smtClean="0"/>
              <a:t>Requirements [2/4]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t>6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343150"/>
            <a:ext cx="7877175" cy="375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52400" y="6611560"/>
            <a:ext cx="4191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/>
              <a:t>Figure source: IT Project Management, K. </a:t>
            </a:r>
            <a:r>
              <a:rPr lang="en-US" sz="800" dirty="0" err="1" smtClean="0"/>
              <a:t>Schwalbe</a:t>
            </a:r>
            <a:r>
              <a:rPr lang="en-US" sz="800" dirty="0" smtClean="0"/>
              <a:t>, 6</a:t>
            </a:r>
            <a:r>
              <a:rPr lang="en-US" sz="800" baseline="30000" dirty="0" smtClean="0"/>
              <a:t>th</a:t>
            </a:r>
            <a:r>
              <a:rPr lang="en-US" sz="800" dirty="0" smtClean="0"/>
              <a:t> ed., p. 180</a:t>
            </a:r>
          </a:p>
        </p:txBody>
      </p:sp>
    </p:spTree>
    <p:extLst>
      <p:ext uri="{BB962C8B-B14F-4D97-AF65-F5344CB8AC3E}">
        <p14:creationId xmlns:p14="http://schemas.microsoft.com/office/powerpoint/2010/main" val="806335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Collecting </a:t>
            </a:r>
            <a:r>
              <a:rPr lang="en-US" dirty="0" smtClean="0"/>
              <a:t>Requirements [3/4]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Many Techniques</a:t>
            </a:r>
          </a:p>
          <a:p>
            <a:pPr lvl="1"/>
            <a:r>
              <a:rPr lang="en-US" dirty="0" smtClean="0"/>
              <a:t>Interviews</a:t>
            </a:r>
          </a:p>
          <a:p>
            <a:pPr lvl="1"/>
            <a:r>
              <a:rPr lang="en-US" dirty="0" smtClean="0"/>
              <a:t>Focus groups</a:t>
            </a:r>
          </a:p>
          <a:p>
            <a:pPr lvl="1"/>
            <a:r>
              <a:rPr lang="en-US" dirty="0" smtClean="0"/>
              <a:t>Workshops</a:t>
            </a:r>
          </a:p>
          <a:p>
            <a:pPr lvl="1"/>
            <a:r>
              <a:rPr lang="en-US" dirty="0" smtClean="0"/>
              <a:t>Surveys</a:t>
            </a:r>
          </a:p>
          <a:p>
            <a:pPr lvl="1"/>
            <a:r>
              <a:rPr lang="en-US" dirty="0" smtClean="0"/>
              <a:t>Observation</a:t>
            </a:r>
          </a:p>
          <a:p>
            <a:pPr lvl="1"/>
            <a:r>
              <a:rPr lang="en-US" dirty="0" smtClean="0"/>
              <a:t>Prototyping</a:t>
            </a:r>
          </a:p>
          <a:p>
            <a:r>
              <a:rPr lang="en-US" dirty="0" smtClean="0"/>
              <a:t>Effort VS project size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9789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Collecting </a:t>
            </a:r>
            <a:r>
              <a:rPr lang="en-US" dirty="0" smtClean="0"/>
              <a:t>Requirements [4/4]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High level requirements from project charter</a:t>
            </a:r>
          </a:p>
          <a:p>
            <a:r>
              <a:rPr lang="en-US" dirty="0" smtClean="0"/>
              <a:t>A piece of paper to multi volume document</a:t>
            </a:r>
          </a:p>
          <a:p>
            <a:r>
              <a:rPr lang="en-US" dirty="0" smtClean="0"/>
              <a:t>Text, images, diagrams, and videos etc.</a:t>
            </a:r>
          </a:p>
          <a:p>
            <a:r>
              <a:rPr lang="en-US" dirty="0" smtClean="0"/>
              <a:t>Functional and non-functional requirements</a:t>
            </a:r>
          </a:p>
          <a:p>
            <a:r>
              <a:rPr lang="en-US" dirty="0" smtClean="0"/>
              <a:t>Requirements management plan</a:t>
            </a:r>
          </a:p>
          <a:p>
            <a:pPr lvl="1"/>
            <a:r>
              <a:rPr lang="en-US" dirty="0" smtClean="0"/>
              <a:t>Analysis, documentation, management</a:t>
            </a:r>
          </a:p>
          <a:p>
            <a:r>
              <a:rPr lang="en-US" dirty="0" smtClean="0"/>
              <a:t>Requirements traceability matrix</a:t>
            </a:r>
          </a:p>
          <a:p>
            <a:pPr lvl="1"/>
            <a:r>
              <a:rPr lang="en-US" dirty="0" smtClean="0"/>
              <a:t>Requirements, their attributes and status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7684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Defining Scope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Defining the work required in detail</a:t>
            </a:r>
          </a:p>
          <a:p>
            <a:r>
              <a:rPr lang="en-US" dirty="0" smtClean="0"/>
              <a:t>Good scope definition – accurate estimate for time, cost, and other resources</a:t>
            </a:r>
          </a:p>
          <a:p>
            <a:r>
              <a:rPr lang="en-US" dirty="0" smtClean="0"/>
              <a:t>Baseline for performance measurement and project control</a:t>
            </a:r>
          </a:p>
          <a:p>
            <a:r>
              <a:rPr lang="en-US" dirty="0" smtClean="0"/>
              <a:t>Techniques: expert judgment, product analysis, alternative identification, and facilitated workshops</a:t>
            </a:r>
          </a:p>
          <a:p>
            <a:r>
              <a:rPr lang="en-US" dirty="0" smtClean="0"/>
              <a:t>Main output: project scope statement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6633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Creating the </a:t>
            </a:r>
            <a:r>
              <a:rPr lang="en-US" dirty="0" smtClean="0"/>
              <a:t>WBS [1/2]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Deliverable-oriented grouping of the work</a:t>
            </a:r>
          </a:p>
          <a:p>
            <a:r>
              <a:rPr lang="en-US" dirty="0" smtClean="0"/>
              <a:t>WBS – a foundation document</a:t>
            </a:r>
          </a:p>
          <a:p>
            <a:r>
              <a:rPr lang="en-US" dirty="0" smtClean="0"/>
              <a:t>Main inputs: project scope statement, stakeholder requirements documentation, and organizational process assets</a:t>
            </a:r>
          </a:p>
          <a:p>
            <a:r>
              <a:rPr lang="en-US" dirty="0" smtClean="0"/>
              <a:t>Main technique: decomposition</a:t>
            </a:r>
          </a:p>
          <a:p>
            <a:r>
              <a:rPr lang="en-US" dirty="0" smtClean="0"/>
              <a:t>Main outputs: WBS, WBS dictionary, scope baseline, and project document updates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1866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Creating the </a:t>
            </a:r>
            <a:r>
              <a:rPr lang="en-US" dirty="0" smtClean="0"/>
              <a:t>WBS [2/2]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Task-oriented family tree of activities</a:t>
            </a:r>
          </a:p>
          <a:p>
            <a:r>
              <a:rPr lang="en-US" dirty="0" smtClean="0"/>
              <a:t>Organized around project products, project phases, or process groups</a:t>
            </a:r>
          </a:p>
          <a:p>
            <a:r>
              <a:rPr lang="en-US" dirty="0" smtClean="0"/>
              <a:t>Work package – task at the lowest level</a:t>
            </a:r>
          </a:p>
          <a:p>
            <a:r>
              <a:rPr lang="en-US" dirty="0" smtClean="0"/>
              <a:t>Duration estimates for work packages</a:t>
            </a:r>
          </a:p>
          <a:p>
            <a:r>
              <a:rPr lang="en-US" dirty="0" smtClean="0"/>
              <a:t>Good WBS needs good understanding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219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Sample </a:t>
            </a:r>
            <a:r>
              <a:rPr lang="en-US" dirty="0" smtClean="0"/>
              <a:t>WBS [1/3]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t>12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524000"/>
            <a:ext cx="6238875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3429000"/>
            <a:ext cx="5424488" cy="3078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52400" y="6611560"/>
            <a:ext cx="4191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/>
              <a:t>Figures source: IT Project Management, K. </a:t>
            </a:r>
            <a:r>
              <a:rPr lang="en-US" sz="800" dirty="0" err="1" smtClean="0"/>
              <a:t>Schwalbe</a:t>
            </a:r>
            <a:r>
              <a:rPr lang="en-US" sz="800" dirty="0" smtClean="0"/>
              <a:t>, 6</a:t>
            </a:r>
            <a:r>
              <a:rPr lang="en-US" sz="800" baseline="30000" dirty="0" smtClean="0"/>
              <a:t>th</a:t>
            </a:r>
            <a:r>
              <a:rPr lang="en-US" sz="800" dirty="0" smtClean="0"/>
              <a:t> ed., p. 187-8</a:t>
            </a:r>
          </a:p>
        </p:txBody>
      </p:sp>
    </p:spTree>
    <p:extLst>
      <p:ext uri="{BB962C8B-B14F-4D97-AF65-F5344CB8AC3E}">
        <p14:creationId xmlns:p14="http://schemas.microsoft.com/office/powerpoint/2010/main" val="231276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Sample </a:t>
            </a:r>
            <a:r>
              <a:rPr lang="en-US" dirty="0" smtClean="0"/>
              <a:t>WBS [2/3]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t>13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612" y="2250462"/>
            <a:ext cx="8915400" cy="4015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52400" y="6611560"/>
            <a:ext cx="4191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/>
              <a:t>Figure source: IT Project Management, K. </a:t>
            </a:r>
            <a:r>
              <a:rPr lang="en-US" sz="800" dirty="0" err="1" smtClean="0"/>
              <a:t>Schwalbe</a:t>
            </a:r>
            <a:r>
              <a:rPr lang="en-US" sz="800" dirty="0" smtClean="0"/>
              <a:t>, 6</a:t>
            </a:r>
            <a:r>
              <a:rPr lang="en-US" sz="800" baseline="30000" dirty="0" smtClean="0"/>
              <a:t>th</a:t>
            </a:r>
            <a:r>
              <a:rPr lang="en-US" sz="800" dirty="0" smtClean="0"/>
              <a:t> ed., p. 188</a:t>
            </a:r>
          </a:p>
        </p:txBody>
      </p:sp>
    </p:spTree>
    <p:extLst>
      <p:ext uri="{BB962C8B-B14F-4D97-AF65-F5344CB8AC3E}">
        <p14:creationId xmlns:p14="http://schemas.microsoft.com/office/powerpoint/2010/main" val="598317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Sample </a:t>
            </a:r>
            <a:r>
              <a:rPr lang="en-US" dirty="0" smtClean="0"/>
              <a:t>WBS [3/3]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t>14</a:t>
            </a:fld>
            <a:endParaRPr lang="en-US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725" y="2162175"/>
            <a:ext cx="7991475" cy="423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52400" y="6611560"/>
            <a:ext cx="4191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/>
              <a:t>Figures source: IT Project Management, K. </a:t>
            </a:r>
            <a:r>
              <a:rPr lang="en-US" sz="800" dirty="0" err="1" smtClean="0"/>
              <a:t>Schwalbe</a:t>
            </a:r>
            <a:r>
              <a:rPr lang="en-US" sz="800" dirty="0" smtClean="0"/>
              <a:t>, 6</a:t>
            </a:r>
            <a:r>
              <a:rPr lang="en-US" sz="800" baseline="30000" dirty="0" smtClean="0"/>
              <a:t>th</a:t>
            </a:r>
            <a:r>
              <a:rPr lang="en-US" sz="800" dirty="0" smtClean="0"/>
              <a:t> ed., p. 190</a:t>
            </a:r>
          </a:p>
        </p:txBody>
      </p:sp>
    </p:spTree>
    <p:extLst>
      <p:ext uri="{BB962C8B-B14F-4D97-AF65-F5344CB8AC3E}">
        <p14:creationId xmlns:p14="http://schemas.microsoft.com/office/powerpoint/2010/main" val="2327472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Approaches for Developing </a:t>
            </a:r>
            <a:r>
              <a:rPr lang="en-US" dirty="0" smtClean="0"/>
              <a:t>WBS [1/4]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Using guidelines</a:t>
            </a:r>
          </a:p>
          <a:p>
            <a:r>
              <a:rPr lang="en-US" dirty="0" smtClean="0"/>
              <a:t>The analogy approach</a:t>
            </a:r>
          </a:p>
          <a:p>
            <a:r>
              <a:rPr lang="en-US" dirty="0" smtClean="0"/>
              <a:t>The top-down approach</a:t>
            </a:r>
          </a:p>
          <a:p>
            <a:r>
              <a:rPr lang="en-US" dirty="0" smtClean="0"/>
              <a:t>The bottom-up approach</a:t>
            </a:r>
          </a:p>
          <a:p>
            <a:r>
              <a:rPr lang="en-US" dirty="0" smtClean="0"/>
              <a:t>The mind-mapping approach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3789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Approaches </a:t>
            </a:r>
            <a:r>
              <a:rPr lang="en-US" dirty="0"/>
              <a:t>for Developing </a:t>
            </a:r>
            <a:r>
              <a:rPr lang="en-US" dirty="0" smtClean="0"/>
              <a:t>WBS [2/4]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Using guidelines</a:t>
            </a:r>
          </a:p>
          <a:p>
            <a:pPr lvl="1"/>
            <a:r>
              <a:rPr lang="en-US" dirty="0" smtClean="0"/>
              <a:t>If guidelines exist then follow</a:t>
            </a:r>
          </a:p>
          <a:p>
            <a:pPr lvl="1"/>
            <a:r>
              <a:rPr lang="en-US" dirty="0" smtClean="0"/>
              <a:t>For example, US DOD</a:t>
            </a:r>
          </a:p>
          <a:p>
            <a:pPr lvl="1"/>
            <a:r>
              <a:rPr lang="en-US" dirty="0" smtClean="0"/>
              <a:t>Templates and past examples</a:t>
            </a:r>
          </a:p>
          <a:p>
            <a:r>
              <a:rPr lang="en-US" dirty="0" smtClean="0"/>
              <a:t>Analogy approach</a:t>
            </a:r>
          </a:p>
          <a:p>
            <a:pPr lvl="1"/>
            <a:r>
              <a:rPr lang="en-US" dirty="0" smtClean="0"/>
              <a:t>Similar projects</a:t>
            </a:r>
          </a:p>
          <a:p>
            <a:pPr lvl="1"/>
            <a:r>
              <a:rPr lang="en-US" dirty="0" smtClean="0"/>
              <a:t>Repository of WBS</a:t>
            </a:r>
          </a:p>
          <a:p>
            <a:pPr lvl="1"/>
            <a:r>
              <a:rPr lang="en-US" dirty="0" smtClean="0"/>
              <a:t>Better understanding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0383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Approaches for Developing </a:t>
            </a:r>
            <a:r>
              <a:rPr lang="en-US" dirty="0" smtClean="0"/>
              <a:t>WBS [3/4]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Top-down approach</a:t>
            </a:r>
          </a:p>
          <a:p>
            <a:pPr lvl="1"/>
            <a:r>
              <a:rPr lang="en-US" dirty="0" smtClean="0"/>
              <a:t>Conventional approach</a:t>
            </a:r>
          </a:p>
          <a:p>
            <a:pPr lvl="1"/>
            <a:r>
              <a:rPr lang="en-US" dirty="0" smtClean="0"/>
              <a:t>Start with the largest item</a:t>
            </a:r>
          </a:p>
          <a:p>
            <a:pPr lvl="1"/>
            <a:r>
              <a:rPr lang="en-US" dirty="0" smtClean="0"/>
              <a:t>Must have vast technical insight and broad perspective</a:t>
            </a:r>
          </a:p>
          <a:p>
            <a:r>
              <a:rPr lang="en-US" dirty="0" smtClean="0"/>
              <a:t>Bottom-up approach</a:t>
            </a:r>
          </a:p>
          <a:p>
            <a:pPr lvl="1"/>
            <a:r>
              <a:rPr lang="en-US" dirty="0" smtClean="0"/>
              <a:t>Identify specific tasks</a:t>
            </a:r>
          </a:p>
          <a:p>
            <a:pPr lvl="1"/>
            <a:r>
              <a:rPr lang="en-US" dirty="0" smtClean="0"/>
              <a:t>Aggregate these tasks</a:t>
            </a:r>
          </a:p>
          <a:p>
            <a:pPr lvl="1"/>
            <a:r>
              <a:rPr lang="en-US" dirty="0" smtClean="0"/>
              <a:t>Very time consuming</a:t>
            </a:r>
          </a:p>
          <a:p>
            <a:pPr lvl="1"/>
            <a:r>
              <a:rPr lang="en-US" dirty="0" smtClean="0"/>
              <a:t>New systems/approaches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1487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Approaches for Developing </a:t>
            </a:r>
            <a:r>
              <a:rPr lang="en-US" dirty="0" smtClean="0"/>
              <a:t>WBS [4/4]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Mind-mapping approach</a:t>
            </a:r>
          </a:p>
          <a:p>
            <a:pPr lvl="1"/>
            <a:r>
              <a:rPr lang="en-US" dirty="0" smtClean="0"/>
              <a:t>Like brain storming</a:t>
            </a:r>
          </a:p>
          <a:p>
            <a:pPr lvl="1"/>
            <a:r>
              <a:rPr lang="en-US" dirty="0" smtClean="0"/>
              <a:t>Core idea then branches</a:t>
            </a:r>
          </a:p>
          <a:p>
            <a:pPr lvl="1"/>
            <a:r>
              <a:rPr lang="en-US" dirty="0" smtClean="0"/>
              <a:t>More visual, less structured</a:t>
            </a:r>
          </a:p>
          <a:p>
            <a:pPr lvl="1"/>
            <a:r>
              <a:rPr lang="en-US" dirty="0" smtClean="0"/>
              <a:t>Increased creativity and participation</a:t>
            </a:r>
          </a:p>
          <a:p>
            <a:pPr lvl="1"/>
            <a:r>
              <a:rPr lang="en-US" dirty="0" smtClean="0"/>
              <a:t>Use of top-down and bottom-up approaches</a:t>
            </a:r>
          </a:p>
          <a:p>
            <a:pPr lvl="1"/>
            <a:r>
              <a:rPr lang="en-US" dirty="0" smtClean="0"/>
              <a:t>Later on any type of WBS i.e. chart or tabular form</a:t>
            </a:r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2787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Suggestions for Creating WBS [1/2]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 unit of work </a:t>
            </a:r>
            <a:r>
              <a:rPr lang="en-US" dirty="0" smtClean="0"/>
              <a:t>at </a:t>
            </a:r>
            <a:r>
              <a:rPr lang="en-US" dirty="0"/>
              <a:t>only one place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work content of a WBS item is the sum of the WBS items below it</a:t>
            </a:r>
          </a:p>
          <a:p>
            <a:r>
              <a:rPr lang="en-US" dirty="0" smtClean="0"/>
              <a:t>WBS </a:t>
            </a:r>
            <a:r>
              <a:rPr lang="en-US" dirty="0"/>
              <a:t>item is the responsibility of only one </a:t>
            </a:r>
            <a:r>
              <a:rPr lang="en-US" dirty="0" smtClean="0"/>
              <a:t>individual</a:t>
            </a:r>
            <a:endParaRPr lang="en-US" dirty="0"/>
          </a:p>
          <a:p>
            <a:r>
              <a:rPr lang="en-US" dirty="0" smtClean="0"/>
              <a:t>WBS </a:t>
            </a:r>
            <a:r>
              <a:rPr lang="en-US" dirty="0"/>
              <a:t>must be consistent with the </a:t>
            </a:r>
            <a:r>
              <a:rPr lang="en-US" dirty="0" smtClean="0"/>
              <a:t>work planned to </a:t>
            </a:r>
            <a:r>
              <a:rPr lang="en-US" dirty="0"/>
              <a:t>be </a:t>
            </a:r>
            <a:r>
              <a:rPr lang="en-US" dirty="0" smtClean="0"/>
              <a:t>performed</a:t>
            </a:r>
          </a:p>
          <a:p>
            <a:r>
              <a:rPr lang="en-US" dirty="0" smtClean="0"/>
              <a:t>WBS should mainly serve </a:t>
            </a:r>
            <a:r>
              <a:rPr lang="en-US" dirty="0"/>
              <a:t>the project </a:t>
            </a:r>
            <a:r>
              <a:rPr lang="en-US" dirty="0" smtClean="0"/>
              <a:t>team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6629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Suggestions for Creating WBS </a:t>
            </a:r>
            <a:r>
              <a:rPr lang="en-US" dirty="0" smtClean="0"/>
              <a:t>[2/2</a:t>
            </a:r>
            <a:r>
              <a:rPr lang="en-US" dirty="0"/>
              <a:t>]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Project team members should be involved in developing the </a:t>
            </a:r>
            <a:r>
              <a:rPr lang="en-US" dirty="0" smtClean="0"/>
              <a:t>WBS</a:t>
            </a:r>
            <a:endParaRPr lang="en-US" dirty="0"/>
          </a:p>
          <a:p>
            <a:r>
              <a:rPr lang="en-US" dirty="0" smtClean="0"/>
              <a:t>Each </a:t>
            </a:r>
            <a:r>
              <a:rPr lang="en-US" dirty="0"/>
              <a:t>WBS item must be documented in a WBS </a:t>
            </a:r>
            <a:r>
              <a:rPr lang="en-US" dirty="0" smtClean="0"/>
              <a:t>dictionary </a:t>
            </a:r>
          </a:p>
          <a:p>
            <a:r>
              <a:rPr lang="en-US" dirty="0" smtClean="0"/>
              <a:t>WBS </a:t>
            </a:r>
            <a:r>
              <a:rPr lang="en-US" dirty="0"/>
              <a:t>must be a flexible tool to accommodate inevitable </a:t>
            </a:r>
            <a:r>
              <a:rPr lang="en-US" dirty="0" smtClean="0"/>
              <a:t>changes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9556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Verifying Scope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Difficult to verify scope in IT projects and minimize scope changes</a:t>
            </a:r>
          </a:p>
          <a:p>
            <a:r>
              <a:rPr lang="en-US" dirty="0" smtClean="0"/>
              <a:t>Scope creep – tendency for project scope to keep getting bigger</a:t>
            </a:r>
          </a:p>
          <a:p>
            <a:r>
              <a:rPr lang="en-US" dirty="0" smtClean="0"/>
              <a:t>Formal acceptance</a:t>
            </a:r>
          </a:p>
          <a:p>
            <a:r>
              <a:rPr lang="en-US" dirty="0" smtClean="0"/>
              <a:t>Main inputs: project management plan, requirements documentation, validated deliverables</a:t>
            </a:r>
          </a:p>
          <a:p>
            <a:r>
              <a:rPr lang="en-US" dirty="0" smtClean="0"/>
              <a:t>Main tool: inspection</a:t>
            </a:r>
          </a:p>
          <a:p>
            <a:r>
              <a:rPr lang="en-US" dirty="0" smtClean="0"/>
              <a:t>Main outputs: accepted deliverables and change requests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5187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Controlling Scope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Controlling changes to the project scope</a:t>
            </a:r>
          </a:p>
          <a:p>
            <a:r>
              <a:rPr lang="en-US" dirty="0" smtClean="0"/>
              <a:t>Main objective – to influence the factors that cause scope changes</a:t>
            </a:r>
          </a:p>
          <a:p>
            <a:r>
              <a:rPr lang="en-US" dirty="0" smtClean="0"/>
              <a:t>Main inputs: project management plan, work performance data, requirements documentation</a:t>
            </a:r>
          </a:p>
          <a:p>
            <a:r>
              <a:rPr lang="en-US" dirty="0" smtClean="0"/>
              <a:t>Main tool: variance analysis</a:t>
            </a:r>
          </a:p>
          <a:p>
            <a:r>
              <a:rPr lang="en-US" dirty="0" smtClean="0"/>
              <a:t>Main outputs: work performance measurements and change requests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2828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Suggestions to Improve User Input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Develop a good project selection process and insist that sponsors are from the user organization</a:t>
            </a:r>
          </a:p>
          <a:p>
            <a:r>
              <a:rPr lang="en-US" dirty="0" smtClean="0"/>
              <a:t>Important roles in project teams</a:t>
            </a:r>
            <a:endParaRPr lang="en-US" dirty="0"/>
          </a:p>
          <a:p>
            <a:r>
              <a:rPr lang="en-US" dirty="0" smtClean="0"/>
              <a:t>Regular </a:t>
            </a:r>
            <a:r>
              <a:rPr lang="en-US" dirty="0"/>
              <a:t>meetings with defined </a:t>
            </a:r>
            <a:r>
              <a:rPr lang="en-US" dirty="0" smtClean="0"/>
              <a:t>agendas</a:t>
            </a:r>
            <a:endParaRPr lang="en-US" dirty="0"/>
          </a:p>
          <a:p>
            <a:r>
              <a:rPr lang="en-US" dirty="0" smtClean="0"/>
              <a:t>Regular deliverables to </a:t>
            </a:r>
            <a:r>
              <a:rPr lang="en-US" dirty="0"/>
              <a:t>users and </a:t>
            </a:r>
            <a:r>
              <a:rPr lang="en-US" dirty="0" smtClean="0"/>
              <a:t>sponsors</a:t>
            </a:r>
            <a:endParaRPr lang="en-US" dirty="0"/>
          </a:p>
          <a:p>
            <a:r>
              <a:rPr lang="en-US" dirty="0" smtClean="0"/>
              <a:t>Don’t </a:t>
            </a:r>
            <a:r>
              <a:rPr lang="en-US" dirty="0"/>
              <a:t>promise </a:t>
            </a:r>
            <a:r>
              <a:rPr lang="en-US" dirty="0" smtClean="0"/>
              <a:t>too much</a:t>
            </a:r>
          </a:p>
          <a:p>
            <a:r>
              <a:rPr lang="en-US" dirty="0" smtClean="0"/>
              <a:t>Users and developers </a:t>
            </a:r>
            <a:r>
              <a:rPr lang="en-US" dirty="0" err="1" smtClean="0"/>
              <a:t>togather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632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Collecting </a:t>
            </a:r>
            <a:r>
              <a:rPr lang="en-US" dirty="0" smtClean="0"/>
              <a:t>requirements</a:t>
            </a:r>
          </a:p>
          <a:p>
            <a:pPr lvl="1"/>
            <a:r>
              <a:rPr lang="en-US" dirty="0" smtClean="0"/>
              <a:t>Different methods</a:t>
            </a:r>
            <a:endParaRPr lang="en-US" dirty="0"/>
          </a:p>
          <a:p>
            <a:r>
              <a:rPr lang="en-US" dirty="0"/>
              <a:t>Defining </a:t>
            </a:r>
            <a:r>
              <a:rPr lang="en-US" dirty="0" smtClean="0"/>
              <a:t>scope</a:t>
            </a:r>
          </a:p>
          <a:p>
            <a:pPr lvl="1"/>
            <a:r>
              <a:rPr lang="en-US" dirty="0" smtClean="0"/>
              <a:t>Estimates for all resources</a:t>
            </a:r>
            <a:endParaRPr lang="en-US" dirty="0"/>
          </a:p>
          <a:p>
            <a:r>
              <a:rPr lang="en-US" dirty="0"/>
              <a:t>Creating the </a:t>
            </a:r>
            <a:r>
              <a:rPr lang="en-US" dirty="0" smtClean="0"/>
              <a:t>WBS</a:t>
            </a:r>
          </a:p>
          <a:p>
            <a:pPr lvl="1"/>
            <a:r>
              <a:rPr lang="en-US" dirty="0" smtClean="0"/>
              <a:t>Different approaches</a:t>
            </a:r>
            <a:endParaRPr lang="en-US" dirty="0"/>
          </a:p>
          <a:p>
            <a:r>
              <a:rPr lang="en-US" dirty="0"/>
              <a:t>Verifying </a:t>
            </a:r>
            <a:r>
              <a:rPr lang="en-US" dirty="0" smtClean="0"/>
              <a:t>scope</a:t>
            </a:r>
          </a:p>
          <a:p>
            <a:pPr lvl="1"/>
            <a:r>
              <a:rPr lang="en-US" dirty="0" smtClean="0"/>
              <a:t>Formal acceptance</a:t>
            </a:r>
            <a:endParaRPr lang="en-US" dirty="0"/>
          </a:p>
          <a:p>
            <a:r>
              <a:rPr lang="en-US" dirty="0"/>
              <a:t>Controlling </a:t>
            </a:r>
            <a:r>
              <a:rPr lang="en-US" dirty="0" smtClean="0"/>
              <a:t>scope</a:t>
            </a:r>
          </a:p>
          <a:p>
            <a:pPr lvl="1"/>
            <a:r>
              <a:rPr lang="en-US" dirty="0" smtClean="0"/>
              <a:t>Change control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7646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esentationPro_GlowingTechVide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6FAEC0E0-4ABC-4077-8922-293239654AB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PresentationPro_GlowingTechVideo</Template>
  <TotalTime>4811</TotalTime>
  <Words>888</Words>
  <Application>Microsoft Office PowerPoint</Application>
  <PresentationFormat>On-screen Show (4:3)</PresentationFormat>
  <Paragraphs>178</Paragraphs>
  <Slides>24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PresentationPro_GlowingTechVideo</vt:lpstr>
      <vt:lpstr>Project Scope Management SEII-Lecture 4</vt:lpstr>
      <vt:lpstr>Recap</vt:lpstr>
      <vt:lpstr>Project Scope Management</vt:lpstr>
      <vt:lpstr>Main Processes</vt:lpstr>
      <vt:lpstr>Collecting Requirements [1/4]</vt:lpstr>
      <vt:lpstr>Collecting Requirements [2/4]</vt:lpstr>
      <vt:lpstr>Collecting Requirements [3/4]</vt:lpstr>
      <vt:lpstr>Collecting Requirements [4/4]</vt:lpstr>
      <vt:lpstr>Defining Scope</vt:lpstr>
      <vt:lpstr>Creating the WBS [1/2]</vt:lpstr>
      <vt:lpstr>Creating the WBS [2/2]</vt:lpstr>
      <vt:lpstr>Sample WBS [1/3]</vt:lpstr>
      <vt:lpstr>Sample WBS [2/3]</vt:lpstr>
      <vt:lpstr>Sample WBS [3/3]</vt:lpstr>
      <vt:lpstr>Approaches for Developing WBS [1/4]</vt:lpstr>
      <vt:lpstr>Approaches for Developing WBS [2/4]</vt:lpstr>
      <vt:lpstr>Approaches for Developing WBS [3/4]</vt:lpstr>
      <vt:lpstr>Approaches for Developing WBS [4/4]</vt:lpstr>
      <vt:lpstr>Suggestions for Creating WBS [1/2]</vt:lpstr>
      <vt:lpstr>Suggestions for Creating WBS [2/2]</vt:lpstr>
      <vt:lpstr>Verifying Scope</vt:lpstr>
      <vt:lpstr>Controlling Scope</vt:lpstr>
      <vt:lpstr>Suggestions to Improve User Input</vt:lpstr>
      <vt:lpstr>Summary</vt:lpstr>
    </vt:vector>
  </TitlesOfParts>
  <Company>MyCompanyName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Muzafar</dc:creator>
  <dc:description>2010 animated abstract template from Presentationpro.com</dc:description>
  <cp:lastModifiedBy>Muzafar</cp:lastModifiedBy>
  <cp:revision>169</cp:revision>
  <dcterms:created xsi:type="dcterms:W3CDTF">2013-04-27T08:10:27Z</dcterms:created>
  <dcterms:modified xsi:type="dcterms:W3CDTF">2013-05-27T12:54:04Z</dcterms:modified>
  <cp:category>2010 abstract</cp:category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TC018813529991</vt:lpwstr>
  </property>
</Properties>
</file>