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35"/>
  </p:notesMasterIdLst>
  <p:sldIdLst>
    <p:sldId id="256" r:id="rId3"/>
    <p:sldId id="571" r:id="rId4"/>
    <p:sldId id="572" r:id="rId5"/>
    <p:sldId id="573" r:id="rId6"/>
    <p:sldId id="574" r:id="rId7"/>
    <p:sldId id="575" r:id="rId8"/>
    <p:sldId id="576" r:id="rId9"/>
    <p:sldId id="577" r:id="rId10"/>
    <p:sldId id="578" r:id="rId11"/>
    <p:sldId id="579" r:id="rId12"/>
    <p:sldId id="580" r:id="rId13"/>
    <p:sldId id="581" r:id="rId14"/>
    <p:sldId id="582" r:id="rId15"/>
    <p:sldId id="583" r:id="rId16"/>
    <p:sldId id="584" r:id="rId17"/>
    <p:sldId id="585" r:id="rId18"/>
    <p:sldId id="586" r:id="rId19"/>
    <p:sldId id="587" r:id="rId20"/>
    <p:sldId id="588" r:id="rId21"/>
    <p:sldId id="589" r:id="rId22"/>
    <p:sldId id="590" r:id="rId23"/>
    <p:sldId id="591" r:id="rId24"/>
    <p:sldId id="592" r:id="rId25"/>
    <p:sldId id="593" r:id="rId26"/>
    <p:sldId id="594" r:id="rId27"/>
    <p:sldId id="595" r:id="rId28"/>
    <p:sldId id="596" r:id="rId29"/>
    <p:sldId id="597" r:id="rId30"/>
    <p:sldId id="598" r:id="rId31"/>
    <p:sldId id="599" r:id="rId32"/>
    <p:sldId id="600" r:id="rId33"/>
    <p:sldId id="57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86" y="-72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t>29-Jun-13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1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the outline for today’s lecture.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8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t>29-Jun-13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t>29-Jun-13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t>29-Jun-13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Summary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SEII-Lecture </a:t>
            </a:r>
            <a:r>
              <a:rPr lang="en-US" dirty="0" smtClean="0"/>
              <a:t>32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1 -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Chapter 1, SE (Pressman) and Chapter 1, IT Project Management (</a:t>
            </a:r>
            <a:r>
              <a:rPr lang="en-US" dirty="0" err="1" smtClean="0"/>
              <a:t>Schwalbe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Software</a:t>
            </a:r>
            <a:r>
              <a:rPr lang="en-US" dirty="0" smtClean="0"/>
              <a:t>/ software engineering</a:t>
            </a:r>
          </a:p>
          <a:p>
            <a:r>
              <a:rPr lang="en-US" dirty="0" smtClean="0"/>
              <a:t>IT project failure / investment</a:t>
            </a:r>
          </a:p>
          <a:p>
            <a:r>
              <a:rPr lang="en-US" dirty="0" smtClean="0"/>
              <a:t>Project / program</a:t>
            </a:r>
          </a:p>
          <a:p>
            <a:r>
              <a:rPr lang="en-US" dirty="0" smtClean="0"/>
              <a:t>Project and portfolio management</a:t>
            </a:r>
          </a:p>
          <a:p>
            <a:r>
              <a:rPr lang="en-US" dirty="0" smtClean="0"/>
              <a:t>Project management framework</a:t>
            </a:r>
          </a:p>
          <a:p>
            <a:r>
              <a:rPr lang="en-US" dirty="0" smtClean="0"/>
              <a:t>Project success factors</a:t>
            </a:r>
          </a:p>
          <a:p>
            <a:r>
              <a:rPr lang="en-US" dirty="0" smtClean="0"/>
              <a:t>Successful organizations and managers</a:t>
            </a:r>
          </a:p>
          <a:p>
            <a:r>
              <a:rPr lang="en-US" dirty="0" smtClean="0"/>
              <a:t>Suggested skills for project managers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07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Lecture 2 </a:t>
            </a:r>
            <a:r>
              <a:rPr lang="en-US" dirty="0" smtClean="0"/>
              <a:t>– Project </a:t>
            </a:r>
            <a:r>
              <a:rPr lang="en-US" dirty="0"/>
              <a:t>Management and Information Technology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Chapter </a:t>
            </a:r>
            <a:r>
              <a:rPr lang="en-US" dirty="0" smtClean="0"/>
              <a:t>2, </a:t>
            </a:r>
            <a:r>
              <a:rPr lang="en-US" dirty="0"/>
              <a:t>IT Project Management (</a:t>
            </a:r>
            <a:r>
              <a:rPr lang="en-US" dirty="0" err="1"/>
              <a:t>Schwalbe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smtClean="0"/>
              <a:t>Systems </a:t>
            </a:r>
            <a:r>
              <a:rPr lang="en-US" dirty="0" smtClean="0"/>
              <a:t>Philosophy</a:t>
            </a:r>
          </a:p>
          <a:p>
            <a:pPr lvl="1"/>
            <a:r>
              <a:rPr lang="en-US" dirty="0" smtClean="0"/>
              <a:t>Business, organization, technology</a:t>
            </a:r>
          </a:p>
          <a:p>
            <a:r>
              <a:rPr lang="en-US" dirty="0" smtClean="0"/>
              <a:t>Organization frames</a:t>
            </a:r>
          </a:p>
          <a:p>
            <a:pPr lvl="1"/>
            <a:r>
              <a:rPr lang="en-US" dirty="0" smtClean="0"/>
              <a:t>Structure, HR, political, symbolic</a:t>
            </a:r>
          </a:p>
          <a:p>
            <a:r>
              <a:rPr lang="en-US" dirty="0" smtClean="0"/>
              <a:t>Project life cycle</a:t>
            </a:r>
          </a:p>
          <a:p>
            <a:pPr lvl="1"/>
            <a:r>
              <a:rPr lang="en-US" dirty="0" smtClean="0"/>
              <a:t>Concept, development, implementation, close-out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5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</a:t>
            </a:r>
            <a:r>
              <a:rPr lang="en-US" dirty="0" smtClean="0"/>
              <a:t>3 – Project </a:t>
            </a:r>
            <a:r>
              <a:rPr lang="en-US" dirty="0"/>
              <a:t>Integration </a:t>
            </a:r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Chapter </a:t>
            </a:r>
            <a:r>
              <a:rPr lang="en-US" dirty="0" smtClean="0"/>
              <a:t>4, </a:t>
            </a:r>
            <a:r>
              <a:rPr lang="en-US" dirty="0"/>
              <a:t>IT Project Management (</a:t>
            </a:r>
            <a:r>
              <a:rPr lang="en-US" dirty="0" err="1"/>
              <a:t>Schwalbe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Recent </a:t>
            </a:r>
            <a:r>
              <a:rPr lang="en-US" dirty="0" smtClean="0"/>
              <a:t>trends in IT projects</a:t>
            </a:r>
          </a:p>
          <a:p>
            <a:pPr lvl="1"/>
            <a:r>
              <a:rPr lang="en-US" dirty="0" smtClean="0"/>
              <a:t>Globalization, outsourcing, and virtual teams</a:t>
            </a:r>
          </a:p>
          <a:p>
            <a:r>
              <a:rPr lang="en-US" dirty="0" smtClean="0"/>
              <a:t>Project management process groups</a:t>
            </a:r>
          </a:p>
          <a:p>
            <a:pPr lvl="1"/>
            <a:r>
              <a:rPr lang="en-US" dirty="0" smtClean="0"/>
              <a:t>Initiating, planning, executing, monitoring and control, and closing processes</a:t>
            </a:r>
          </a:p>
          <a:p>
            <a:r>
              <a:rPr lang="en-US" dirty="0" smtClean="0"/>
              <a:t>Project integration management</a:t>
            </a:r>
          </a:p>
          <a:p>
            <a:pPr lvl="1"/>
            <a:r>
              <a:rPr lang="en-US" dirty="0" smtClean="0"/>
              <a:t>Key processes and the relevant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5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4 – Project Scope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5, </a:t>
            </a:r>
            <a:r>
              <a:rPr lang="en-US" dirty="0"/>
              <a:t>IT Project Management (</a:t>
            </a:r>
            <a:r>
              <a:rPr lang="en-US" dirty="0" err="1"/>
              <a:t>Schwalbe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smtClean="0"/>
              <a:t>Collecting </a:t>
            </a:r>
            <a:r>
              <a:rPr lang="en-US" dirty="0" smtClean="0"/>
              <a:t>requirements</a:t>
            </a:r>
          </a:p>
          <a:p>
            <a:pPr lvl="1"/>
            <a:r>
              <a:rPr lang="en-US" dirty="0" smtClean="0"/>
              <a:t>Different methods</a:t>
            </a:r>
            <a:endParaRPr lang="en-US" dirty="0"/>
          </a:p>
          <a:p>
            <a:r>
              <a:rPr lang="en-US" dirty="0"/>
              <a:t>Defining </a:t>
            </a:r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Estimates for all resources</a:t>
            </a:r>
            <a:endParaRPr lang="en-US" dirty="0"/>
          </a:p>
          <a:p>
            <a:r>
              <a:rPr lang="en-US" dirty="0"/>
              <a:t>Creating the </a:t>
            </a:r>
            <a:r>
              <a:rPr lang="en-US" dirty="0" smtClean="0"/>
              <a:t>WBS</a:t>
            </a:r>
          </a:p>
          <a:p>
            <a:pPr lvl="1"/>
            <a:r>
              <a:rPr lang="en-US" dirty="0" smtClean="0"/>
              <a:t>Different approaches</a:t>
            </a:r>
            <a:endParaRPr lang="en-US" dirty="0"/>
          </a:p>
          <a:p>
            <a:r>
              <a:rPr lang="en-US" dirty="0"/>
              <a:t>Verifying </a:t>
            </a:r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Formal acceptance</a:t>
            </a:r>
            <a:endParaRPr lang="en-US" dirty="0"/>
          </a:p>
          <a:p>
            <a:r>
              <a:rPr lang="en-US" dirty="0"/>
              <a:t>Controlling </a:t>
            </a:r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Change control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1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5 </a:t>
            </a:r>
            <a:r>
              <a:rPr lang="en-US" dirty="0" smtClean="0"/>
              <a:t>&amp; 6 – </a:t>
            </a:r>
            <a:r>
              <a:rPr lang="en-US" dirty="0"/>
              <a:t>Project Time </a:t>
            </a:r>
            <a:r>
              <a:rPr lang="en-US" dirty="0" smtClean="0"/>
              <a:t>Management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6, </a:t>
            </a:r>
            <a:r>
              <a:rPr lang="en-US" dirty="0"/>
              <a:t>IT Project Management (</a:t>
            </a:r>
            <a:r>
              <a:rPr lang="en-US" dirty="0" err="1"/>
              <a:t>Schwalbe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smtClean="0"/>
              <a:t>Defining </a:t>
            </a:r>
            <a:r>
              <a:rPr lang="en-US" dirty="0" smtClean="0"/>
              <a:t>activities</a:t>
            </a:r>
          </a:p>
          <a:p>
            <a:pPr lvl="1"/>
            <a:r>
              <a:rPr lang="en-US" dirty="0"/>
              <a:t>Activity </a:t>
            </a:r>
            <a:r>
              <a:rPr lang="en-US" dirty="0" smtClean="0"/>
              <a:t>list containing activity </a:t>
            </a:r>
            <a:r>
              <a:rPr lang="en-US" dirty="0"/>
              <a:t>name, identifier, </a:t>
            </a:r>
            <a:r>
              <a:rPr lang="en-US" dirty="0" smtClean="0"/>
              <a:t>attributes, and </a:t>
            </a:r>
            <a:r>
              <a:rPr lang="en-US" dirty="0"/>
              <a:t>brief description</a:t>
            </a:r>
          </a:p>
          <a:p>
            <a:r>
              <a:rPr lang="en-US" dirty="0" smtClean="0"/>
              <a:t>Sequencing activities</a:t>
            </a:r>
          </a:p>
          <a:p>
            <a:pPr lvl="1"/>
            <a:r>
              <a:rPr lang="en-US" dirty="0" smtClean="0"/>
              <a:t>determining </a:t>
            </a:r>
            <a:r>
              <a:rPr lang="en-US" dirty="0"/>
              <a:t>the </a:t>
            </a:r>
            <a:r>
              <a:rPr lang="en-US" dirty="0" smtClean="0"/>
              <a:t>dependencies </a:t>
            </a:r>
          </a:p>
          <a:p>
            <a:pPr lvl="1"/>
            <a:r>
              <a:rPr lang="en-US" dirty="0" smtClean="0"/>
              <a:t>Mandatory, discretionary, external</a:t>
            </a:r>
            <a:endParaRPr lang="en-US" dirty="0"/>
          </a:p>
          <a:p>
            <a:pPr lvl="1"/>
            <a:r>
              <a:rPr lang="en-US" dirty="0" smtClean="0"/>
              <a:t>evaluating </a:t>
            </a:r>
            <a:r>
              <a:rPr lang="en-US" dirty="0"/>
              <a:t>the reasons for dependencies</a:t>
            </a:r>
          </a:p>
          <a:p>
            <a:r>
              <a:rPr lang="en-US" dirty="0" smtClean="0"/>
              <a:t>Estimating activity resources</a:t>
            </a:r>
          </a:p>
          <a:p>
            <a:pPr lvl="1"/>
            <a:r>
              <a:rPr lang="en-US" dirty="0"/>
              <a:t>list of activity resource requirements, resource breakdown structure, project document updates</a:t>
            </a:r>
          </a:p>
          <a:p>
            <a:r>
              <a:rPr lang="en-US" dirty="0" smtClean="0"/>
              <a:t>Estimating activity durations</a:t>
            </a:r>
          </a:p>
          <a:p>
            <a:pPr lvl="1"/>
            <a:r>
              <a:rPr lang="en-US" dirty="0" smtClean="0"/>
              <a:t>Duration VS effort, activity </a:t>
            </a:r>
            <a:r>
              <a:rPr lang="en-US" dirty="0"/>
              <a:t>duration </a:t>
            </a:r>
            <a:r>
              <a:rPr lang="en-US" dirty="0" smtClean="0"/>
              <a:t>estimates</a:t>
            </a:r>
          </a:p>
          <a:p>
            <a:pPr lvl="1"/>
            <a:r>
              <a:rPr lang="en-US" dirty="0" smtClean="0"/>
              <a:t>Three point estimates</a:t>
            </a:r>
          </a:p>
          <a:p>
            <a:r>
              <a:rPr lang="en-US" dirty="0" smtClean="0"/>
              <a:t>Developing the schedule</a:t>
            </a:r>
          </a:p>
          <a:p>
            <a:pPr lvl="1"/>
            <a:r>
              <a:rPr lang="en-US" dirty="0" smtClean="0"/>
              <a:t>Project </a:t>
            </a:r>
            <a:r>
              <a:rPr lang="en-US" dirty="0" smtClean="0"/>
              <a:t>schedule</a:t>
            </a:r>
            <a:r>
              <a:rPr lang="en-US" dirty="0" smtClean="0"/>
              <a:t>, Gantt charts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2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5 &amp; 6 – Project Time </a:t>
            </a:r>
            <a:r>
              <a:rPr lang="en-US" dirty="0" smtClean="0"/>
              <a:t>Management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Developing the schedule</a:t>
            </a:r>
          </a:p>
          <a:p>
            <a:pPr lvl="1"/>
            <a:r>
              <a:rPr lang="en-US" dirty="0" smtClean="0"/>
              <a:t>Tracking Gantt charts</a:t>
            </a:r>
          </a:p>
          <a:p>
            <a:r>
              <a:rPr lang="en-US" dirty="0" smtClean="0"/>
              <a:t>Critical path method</a:t>
            </a:r>
          </a:p>
          <a:p>
            <a:pPr lvl="1"/>
            <a:r>
              <a:rPr lang="en-US" dirty="0" smtClean="0"/>
              <a:t>Longest path, earliest time</a:t>
            </a:r>
          </a:p>
          <a:p>
            <a:r>
              <a:rPr lang="en-US" dirty="0" smtClean="0"/>
              <a:t>Schedule trade-offs using CPM</a:t>
            </a:r>
          </a:p>
          <a:p>
            <a:pPr lvl="1"/>
            <a:r>
              <a:rPr lang="en-US" dirty="0" smtClean="0"/>
              <a:t>Free slack, total slack</a:t>
            </a:r>
          </a:p>
          <a:p>
            <a:r>
              <a:rPr lang="en-US" dirty="0" smtClean="0"/>
              <a:t>Shortening the schedule</a:t>
            </a:r>
          </a:p>
          <a:p>
            <a:pPr lvl="1"/>
            <a:r>
              <a:rPr lang="en-US" dirty="0" smtClean="0"/>
              <a:t>Crashing, fast tracking</a:t>
            </a:r>
          </a:p>
          <a:p>
            <a:r>
              <a:rPr lang="en-US" dirty="0" smtClean="0"/>
              <a:t>Critical chain scheduling</a:t>
            </a:r>
          </a:p>
          <a:p>
            <a:pPr lvl="1"/>
            <a:r>
              <a:rPr lang="en-US" dirty="0" smtClean="0"/>
              <a:t>Availability of critical resources, project and feeding buffer</a:t>
            </a:r>
          </a:p>
          <a:p>
            <a:r>
              <a:rPr lang="en-US" dirty="0" smtClean="0"/>
              <a:t>Controlling the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7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7 – Project </a:t>
            </a:r>
            <a:r>
              <a:rPr lang="en-US" dirty="0"/>
              <a:t>Cost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7, </a:t>
            </a:r>
            <a:r>
              <a:rPr lang="en-US" dirty="0"/>
              <a:t>IT Project Management (</a:t>
            </a:r>
            <a:r>
              <a:rPr lang="en-US" dirty="0" err="1"/>
              <a:t>Schwalbe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smtClean="0"/>
              <a:t>Basic </a:t>
            </a:r>
            <a:r>
              <a:rPr lang="en-US" dirty="0" smtClean="0"/>
              <a:t>Concepts</a:t>
            </a:r>
          </a:p>
          <a:p>
            <a:pPr lvl="1"/>
            <a:r>
              <a:rPr lang="en-US" dirty="0" smtClean="0"/>
              <a:t>Cost, profit, profit margin, direct and indirect costs, sunk cost, learning curve theory</a:t>
            </a:r>
          </a:p>
          <a:p>
            <a:r>
              <a:rPr lang="en-US" dirty="0" smtClean="0"/>
              <a:t>Estimating costs</a:t>
            </a:r>
          </a:p>
          <a:p>
            <a:pPr lvl="1"/>
            <a:r>
              <a:rPr lang="en-US" dirty="0"/>
              <a:t>Rough Order of </a:t>
            </a:r>
            <a:r>
              <a:rPr lang="en-US" dirty="0" smtClean="0"/>
              <a:t>Magnitude, budgetary, and definitive cost estimates</a:t>
            </a:r>
          </a:p>
          <a:p>
            <a:r>
              <a:rPr lang="en-US" dirty="0"/>
              <a:t>Cost </a:t>
            </a:r>
            <a:r>
              <a:rPr lang="en-US" dirty="0" smtClean="0"/>
              <a:t>estimation tools </a:t>
            </a:r>
            <a:r>
              <a:rPr lang="en-US" dirty="0"/>
              <a:t>and </a:t>
            </a:r>
            <a:r>
              <a:rPr lang="en-US" dirty="0" smtClean="0"/>
              <a:t>techniques</a:t>
            </a:r>
            <a:endParaRPr lang="en-US" dirty="0"/>
          </a:p>
          <a:p>
            <a:pPr lvl="1"/>
            <a:r>
              <a:rPr lang="en-US" dirty="0" smtClean="0"/>
              <a:t>Top-down and bottom-up estimates, and parametric modeling</a:t>
            </a:r>
          </a:p>
          <a:p>
            <a:pPr lvl="1"/>
            <a:r>
              <a:rPr lang="en-US" dirty="0" smtClean="0"/>
              <a:t>Problems related to IT project costs estimates</a:t>
            </a:r>
          </a:p>
          <a:p>
            <a:r>
              <a:rPr lang="en-US" dirty="0" smtClean="0"/>
              <a:t>Determining and controlling budget</a:t>
            </a:r>
          </a:p>
          <a:p>
            <a:pPr lvl="1"/>
            <a:r>
              <a:rPr lang="en-US" dirty="0" smtClean="0"/>
              <a:t>Earned Value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8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</a:t>
            </a:r>
            <a:r>
              <a:rPr lang="en-US" dirty="0"/>
              <a:t>8 – Project Quality Management</a:t>
            </a:r>
            <a:br>
              <a:rPr lang="en-US" dirty="0"/>
            </a:br>
            <a:r>
              <a:rPr lang="en-US" dirty="0"/>
              <a:t>Project Communication Management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8 &amp; 10, </a:t>
            </a:r>
            <a:r>
              <a:rPr lang="en-US" dirty="0"/>
              <a:t>IT Project Management (</a:t>
            </a:r>
            <a:r>
              <a:rPr lang="en-US" dirty="0" err="1"/>
              <a:t>Schwalbe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smtClean="0"/>
              <a:t>Project </a:t>
            </a:r>
            <a:r>
              <a:rPr lang="en-US" dirty="0" smtClean="0"/>
              <a:t>quality management</a:t>
            </a:r>
          </a:p>
          <a:p>
            <a:pPr lvl="1"/>
            <a:r>
              <a:rPr lang="en-US" dirty="0" smtClean="0"/>
              <a:t>Planning </a:t>
            </a:r>
            <a:r>
              <a:rPr lang="en-US" dirty="0"/>
              <a:t>quality</a:t>
            </a:r>
          </a:p>
          <a:p>
            <a:pPr lvl="1"/>
            <a:r>
              <a:rPr lang="en-US" dirty="0" smtClean="0"/>
              <a:t>Performing </a:t>
            </a:r>
            <a:r>
              <a:rPr lang="en-US" dirty="0"/>
              <a:t>quality assurance</a:t>
            </a:r>
          </a:p>
          <a:p>
            <a:pPr lvl="1"/>
            <a:r>
              <a:rPr lang="en-US" dirty="0" smtClean="0"/>
              <a:t>Performing </a:t>
            </a:r>
            <a:r>
              <a:rPr lang="en-US" dirty="0"/>
              <a:t>quality control</a:t>
            </a:r>
          </a:p>
          <a:p>
            <a:r>
              <a:rPr lang="en-US" dirty="0" smtClean="0"/>
              <a:t>Project communication management</a:t>
            </a:r>
          </a:p>
          <a:p>
            <a:pPr lvl="1"/>
            <a:r>
              <a:rPr lang="en-US" dirty="0"/>
              <a:t>Identifying stakeholders</a:t>
            </a:r>
          </a:p>
          <a:p>
            <a:pPr lvl="1"/>
            <a:r>
              <a:rPr lang="en-US" dirty="0"/>
              <a:t>Planning communications</a:t>
            </a:r>
          </a:p>
          <a:p>
            <a:pPr lvl="1"/>
            <a:r>
              <a:rPr lang="en-US" dirty="0"/>
              <a:t>Distributing information</a:t>
            </a:r>
          </a:p>
          <a:p>
            <a:pPr lvl="1"/>
            <a:r>
              <a:rPr lang="en-US" dirty="0"/>
              <a:t>Managing stakeholder expectations</a:t>
            </a:r>
          </a:p>
          <a:p>
            <a:pPr lvl="1"/>
            <a:r>
              <a:rPr lang="en-US" dirty="0"/>
              <a:t>Reporting </a:t>
            </a:r>
            <a:r>
              <a:rPr lang="en-US" dirty="0" smtClean="0"/>
              <a:t>performance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4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9 – Project Risk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11, </a:t>
            </a:r>
            <a:r>
              <a:rPr lang="en-US" dirty="0"/>
              <a:t>IT Project Management (</a:t>
            </a:r>
            <a:r>
              <a:rPr lang="en-US" dirty="0" err="1"/>
              <a:t>Schwalbe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smtClean="0"/>
              <a:t>Basic </a:t>
            </a:r>
            <a:r>
              <a:rPr lang="en-US" dirty="0" smtClean="0"/>
              <a:t>concepts</a:t>
            </a:r>
          </a:p>
          <a:p>
            <a:pPr lvl="1"/>
            <a:r>
              <a:rPr lang="en-US" dirty="0" smtClean="0"/>
              <a:t>Risk, positive/negative </a:t>
            </a:r>
            <a:r>
              <a:rPr lang="en-US" dirty="0"/>
              <a:t>risk </a:t>
            </a:r>
            <a:r>
              <a:rPr lang="en-US" dirty="0" smtClean="0"/>
              <a:t>management, Risk </a:t>
            </a:r>
            <a:r>
              <a:rPr lang="en-US" dirty="0"/>
              <a:t>utility / </a:t>
            </a:r>
            <a:r>
              <a:rPr lang="en-US" dirty="0" smtClean="0"/>
              <a:t>tolerance (risk averse, risk seeking, risk neutral)</a:t>
            </a:r>
            <a:endParaRPr lang="en-US" dirty="0"/>
          </a:p>
          <a:p>
            <a:r>
              <a:rPr lang="en-US" dirty="0" smtClean="0"/>
              <a:t>Planning risk management</a:t>
            </a:r>
          </a:p>
          <a:p>
            <a:pPr lvl="1"/>
            <a:r>
              <a:rPr lang="en-US" dirty="0" smtClean="0"/>
              <a:t>Risk management plan, contingency and fallback plans</a:t>
            </a:r>
            <a:endParaRPr lang="en-US" dirty="0"/>
          </a:p>
          <a:p>
            <a:r>
              <a:rPr lang="en-US" dirty="0" smtClean="0"/>
              <a:t>Identifying risks</a:t>
            </a:r>
          </a:p>
          <a:p>
            <a:pPr lvl="1"/>
            <a:r>
              <a:rPr lang="en-US" dirty="0" smtClean="0"/>
              <a:t>Brainstorming, Delphi technique, interviewing, SWOT analysis, checklists, risk </a:t>
            </a:r>
            <a:r>
              <a:rPr lang="en-US" dirty="0"/>
              <a:t>registers</a:t>
            </a:r>
          </a:p>
          <a:p>
            <a:r>
              <a:rPr lang="en-US" dirty="0" smtClean="0"/>
              <a:t>Performing qualitative and quantitative risk analysis</a:t>
            </a:r>
          </a:p>
          <a:p>
            <a:r>
              <a:rPr lang="en-US" dirty="0" smtClean="0"/>
              <a:t>Planning risk responses</a:t>
            </a:r>
          </a:p>
          <a:p>
            <a:pPr lvl="1"/>
            <a:r>
              <a:rPr lang="en-US" dirty="0"/>
              <a:t>Risk </a:t>
            </a:r>
            <a:r>
              <a:rPr lang="en-US" dirty="0" smtClean="0"/>
              <a:t>avoidance, risk acceptance, risk transference, risk mitigation, Risk exploitation, Risk sharing</a:t>
            </a:r>
          </a:p>
          <a:p>
            <a:r>
              <a:rPr lang="en-US" dirty="0" smtClean="0"/>
              <a:t>Monitoring and controlling risks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3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Lecture 10 – Software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8,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Design</a:t>
            </a:r>
            <a:r>
              <a:rPr lang="en-US" dirty="0" smtClean="0"/>
              <a:t>, goal of design, design process in SE context, </a:t>
            </a:r>
          </a:p>
          <a:p>
            <a:r>
              <a:rPr lang="en-US" dirty="0" smtClean="0"/>
              <a:t>Process of design</a:t>
            </a:r>
          </a:p>
          <a:p>
            <a:pPr lvl="1"/>
            <a:r>
              <a:rPr lang="en-US" dirty="0" smtClean="0"/>
              <a:t>Quality guidelines and attributes</a:t>
            </a:r>
          </a:p>
          <a:p>
            <a:r>
              <a:rPr lang="en-US" dirty="0" smtClean="0"/>
              <a:t> Evolution of software design process</a:t>
            </a:r>
          </a:p>
          <a:p>
            <a:pPr lvl="1"/>
            <a:r>
              <a:rPr lang="en-US" dirty="0" smtClean="0"/>
              <a:t>Procedural, object-oriented, aspect-oriented</a:t>
            </a:r>
          </a:p>
          <a:p>
            <a:r>
              <a:rPr lang="en-US" dirty="0" smtClean="0"/>
              <a:t>Design concepts</a:t>
            </a:r>
          </a:p>
          <a:p>
            <a:pPr lvl="1"/>
            <a:r>
              <a:rPr lang="en-US" dirty="0" smtClean="0"/>
              <a:t>Abstraction, architecture, pattern, information hiding, separation of concerns, refactoring, design classes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1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11 &amp; 12 – User </a:t>
            </a:r>
            <a:r>
              <a:rPr lang="en-US" dirty="0"/>
              <a:t>Interface </a:t>
            </a:r>
            <a:r>
              <a:rPr lang="en-US" dirty="0" smtClean="0"/>
              <a:t>Design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11,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Importance </a:t>
            </a:r>
            <a:r>
              <a:rPr lang="en-US" dirty="0" smtClean="0"/>
              <a:t>of user interface design</a:t>
            </a:r>
          </a:p>
          <a:p>
            <a:pPr lvl="1"/>
            <a:r>
              <a:rPr lang="en-US" dirty="0" smtClean="0"/>
              <a:t>Useful, useable, used</a:t>
            </a:r>
          </a:p>
          <a:p>
            <a:r>
              <a:rPr lang="en-US" dirty="0" smtClean="0"/>
              <a:t>Three golden rules </a:t>
            </a:r>
          </a:p>
          <a:p>
            <a:pPr lvl="1"/>
            <a:r>
              <a:rPr lang="en-US" dirty="0"/>
              <a:t>Place the user in control</a:t>
            </a:r>
          </a:p>
          <a:p>
            <a:pPr lvl="1"/>
            <a:r>
              <a:rPr lang="en-US" dirty="0"/>
              <a:t>Reduce the user’s memory load</a:t>
            </a:r>
          </a:p>
          <a:p>
            <a:pPr lvl="1"/>
            <a:r>
              <a:rPr lang="en-US" dirty="0"/>
              <a:t>Make the interface consistent</a:t>
            </a:r>
          </a:p>
          <a:p>
            <a:r>
              <a:rPr lang="en-US" dirty="0" smtClean="0"/>
              <a:t>Analysis and design process</a:t>
            </a:r>
          </a:p>
          <a:p>
            <a:pPr lvl="1"/>
            <a:r>
              <a:rPr lang="en-US" dirty="0"/>
              <a:t>Interface analysis and modeling </a:t>
            </a:r>
          </a:p>
          <a:p>
            <a:pPr lvl="1"/>
            <a:r>
              <a:rPr lang="en-US" dirty="0"/>
              <a:t>Interface design</a:t>
            </a:r>
          </a:p>
          <a:p>
            <a:pPr lvl="1"/>
            <a:r>
              <a:rPr lang="en-US" dirty="0"/>
              <a:t>Interface construction </a:t>
            </a:r>
          </a:p>
          <a:p>
            <a:pPr lvl="1"/>
            <a:r>
              <a:rPr lang="en-US" dirty="0"/>
              <a:t>Interface validation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5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11 &amp; 12 – User Interface </a:t>
            </a:r>
            <a:r>
              <a:rPr lang="en-US" dirty="0" smtClean="0"/>
              <a:t>Design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Interface analysis</a:t>
            </a:r>
          </a:p>
          <a:p>
            <a:pPr lvl="1"/>
            <a:r>
              <a:rPr lang="en-US" dirty="0" smtClean="0"/>
              <a:t>User analysis, task analysis and modeling, analysis of display content and work environment</a:t>
            </a:r>
          </a:p>
          <a:p>
            <a:r>
              <a:rPr lang="en-US" dirty="0" smtClean="0"/>
              <a:t>Interface design steps</a:t>
            </a:r>
          </a:p>
          <a:p>
            <a:r>
              <a:rPr lang="en-US" dirty="0" smtClean="0"/>
              <a:t>Design issues</a:t>
            </a:r>
          </a:p>
          <a:p>
            <a:pPr lvl="1"/>
            <a:r>
              <a:rPr lang="en-US" dirty="0" smtClean="0"/>
              <a:t>System response time, user help facilities, error information handling, menu and command labeling, application accessibility, internationalization</a:t>
            </a:r>
            <a:endParaRPr lang="en-US" dirty="0"/>
          </a:p>
          <a:p>
            <a:r>
              <a:rPr lang="en-US" dirty="0" smtClean="0"/>
              <a:t>Web application design interface guidelines</a:t>
            </a:r>
          </a:p>
          <a:p>
            <a:pPr lvl="1"/>
            <a:r>
              <a:rPr lang="en-US" dirty="0" smtClean="0"/>
              <a:t>Anticipation, communication, consistency, controlled autonomy, efficiency, flexibility, focus, </a:t>
            </a:r>
            <a:r>
              <a:rPr lang="en-US" dirty="0" err="1"/>
              <a:t>F</a:t>
            </a:r>
            <a:r>
              <a:rPr lang="en-US" dirty="0" err="1" smtClean="0"/>
              <a:t>itt’s</a:t>
            </a:r>
            <a:r>
              <a:rPr lang="en-US" dirty="0" smtClean="0"/>
              <a:t> law, learnability, readability, metaphors</a:t>
            </a:r>
            <a:endParaRPr lang="en-US" dirty="0"/>
          </a:p>
          <a:p>
            <a:r>
              <a:rPr lang="en-US" dirty="0" smtClean="0"/>
              <a:t>Design Evaluation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6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13 </a:t>
            </a:r>
            <a:r>
              <a:rPr lang="en-US" dirty="0"/>
              <a:t>– Pattern-Based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12, </a:t>
            </a:r>
            <a:r>
              <a:rPr lang="en-US" dirty="0"/>
              <a:t>SE (Pressman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Patterns</a:t>
            </a:r>
            <a:r>
              <a:rPr lang="en-US" dirty="0" smtClean="0"/>
              <a:t>, effective design patterns</a:t>
            </a:r>
          </a:p>
          <a:p>
            <a:r>
              <a:rPr lang="en-US" dirty="0" smtClean="0"/>
              <a:t>Describing patterns</a:t>
            </a:r>
          </a:p>
          <a:p>
            <a:r>
              <a:rPr lang="en-US" dirty="0" smtClean="0"/>
              <a:t>Types of patterns</a:t>
            </a:r>
          </a:p>
          <a:p>
            <a:pPr lvl="1"/>
            <a:r>
              <a:rPr lang="en-US" dirty="0" smtClean="0"/>
              <a:t>Architecture, data, component, interface design, and </a:t>
            </a:r>
            <a:r>
              <a:rPr lang="en-US" dirty="0" err="1" smtClean="0"/>
              <a:t>webapp</a:t>
            </a:r>
            <a:r>
              <a:rPr lang="en-US" dirty="0" smtClean="0"/>
              <a:t> patterns</a:t>
            </a:r>
          </a:p>
          <a:p>
            <a:pPr lvl="1"/>
            <a:r>
              <a:rPr lang="en-US" dirty="0" smtClean="0"/>
              <a:t>Creational, structural, and behavioral </a:t>
            </a:r>
            <a:r>
              <a:rPr lang="en-US" dirty="0"/>
              <a:t>patterns</a:t>
            </a:r>
          </a:p>
          <a:p>
            <a:r>
              <a:rPr lang="en-US" dirty="0"/>
              <a:t>Design tasks</a:t>
            </a:r>
          </a:p>
          <a:p>
            <a:r>
              <a:rPr lang="en-US" dirty="0"/>
              <a:t>User </a:t>
            </a:r>
            <a:r>
              <a:rPr lang="en-US" dirty="0" smtClean="0"/>
              <a:t>interface design patterns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76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14 – Web </a:t>
            </a:r>
            <a:r>
              <a:rPr lang="en-US" dirty="0"/>
              <a:t>Application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13, </a:t>
            </a:r>
            <a:r>
              <a:rPr lang="en-US" dirty="0"/>
              <a:t>SE (Pressman)</a:t>
            </a:r>
          </a:p>
          <a:p>
            <a:r>
              <a:rPr lang="en-US" dirty="0" err="1" smtClean="0"/>
              <a:t>WebApp</a:t>
            </a:r>
            <a:r>
              <a:rPr lang="en-US" dirty="0" smtClean="0"/>
              <a:t> </a:t>
            </a:r>
            <a:r>
              <a:rPr lang="en-US" dirty="0" smtClean="0"/>
              <a:t>quality</a:t>
            </a:r>
          </a:p>
          <a:p>
            <a:pPr lvl="1"/>
            <a:r>
              <a:rPr lang="en-US" dirty="0" smtClean="0"/>
              <a:t>Usability, functionality, reliability, efficiency, maintainability, security, availability, scalability, time-to-market</a:t>
            </a:r>
          </a:p>
          <a:p>
            <a:r>
              <a:rPr lang="en-US" dirty="0" smtClean="0"/>
              <a:t>Content quality</a:t>
            </a:r>
          </a:p>
          <a:p>
            <a:pPr lvl="1"/>
            <a:r>
              <a:rPr lang="en-US" dirty="0" smtClean="0"/>
              <a:t>Scope, depth, background, authority, currency, stability, </a:t>
            </a:r>
          </a:p>
          <a:p>
            <a:r>
              <a:rPr lang="en-US" dirty="0"/>
              <a:t>Design </a:t>
            </a:r>
            <a:r>
              <a:rPr lang="en-US" dirty="0" smtClean="0"/>
              <a:t>goals </a:t>
            </a:r>
            <a:r>
              <a:rPr lang="en-US" dirty="0"/>
              <a:t>of </a:t>
            </a:r>
            <a:r>
              <a:rPr lang="en-US" dirty="0" err="1" smtClean="0"/>
              <a:t>WebApp</a:t>
            </a:r>
            <a:endParaRPr lang="en-US" dirty="0" smtClean="0"/>
          </a:p>
          <a:p>
            <a:pPr lvl="1"/>
            <a:r>
              <a:rPr lang="en-US" dirty="0" smtClean="0"/>
              <a:t>Simplicity, consistency, identity, robustness, navigability, visual appeal, compatibility  </a:t>
            </a:r>
            <a:endParaRPr lang="en-US" dirty="0"/>
          </a:p>
          <a:p>
            <a:r>
              <a:rPr lang="en-US" dirty="0" err="1" smtClean="0"/>
              <a:t>WebApp</a:t>
            </a:r>
            <a:r>
              <a:rPr lang="en-US" dirty="0" smtClean="0"/>
              <a:t> design</a:t>
            </a:r>
          </a:p>
          <a:p>
            <a:pPr lvl="1"/>
            <a:r>
              <a:rPr lang="en-US" dirty="0" smtClean="0"/>
              <a:t>Interface, aesthetic, navigation, and architecture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3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Lecture 15 – Software </a:t>
            </a:r>
            <a:r>
              <a:rPr lang="en-US" dirty="0"/>
              <a:t>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14,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Multi-aspects </a:t>
            </a:r>
            <a:r>
              <a:rPr lang="en-US" dirty="0"/>
              <a:t>concept</a:t>
            </a:r>
          </a:p>
          <a:p>
            <a:pPr lvl="1"/>
            <a:r>
              <a:rPr lang="en-US" dirty="0"/>
              <a:t>Transcendental </a:t>
            </a:r>
            <a:r>
              <a:rPr lang="en-US" dirty="0" smtClean="0"/>
              <a:t>view, user view, manufacturer’s view, product view, value-based </a:t>
            </a:r>
            <a:r>
              <a:rPr lang="en-US" dirty="0"/>
              <a:t>view</a:t>
            </a:r>
          </a:p>
          <a:p>
            <a:r>
              <a:rPr lang="en-US" dirty="0" smtClean="0"/>
              <a:t>Software quality</a:t>
            </a:r>
          </a:p>
          <a:p>
            <a:pPr lvl="1"/>
            <a:r>
              <a:rPr lang="en-US" dirty="0" smtClean="0"/>
              <a:t>Effective </a:t>
            </a:r>
            <a:r>
              <a:rPr lang="en-US" dirty="0"/>
              <a:t>software </a:t>
            </a:r>
            <a:r>
              <a:rPr lang="en-US" dirty="0" smtClean="0"/>
              <a:t>process, useful product, add </a:t>
            </a:r>
            <a:r>
              <a:rPr lang="en-US" dirty="0"/>
              <a:t>value for producer and user of a software </a:t>
            </a:r>
            <a:r>
              <a:rPr lang="en-US" dirty="0" smtClean="0"/>
              <a:t>product</a:t>
            </a:r>
          </a:p>
          <a:p>
            <a:r>
              <a:rPr lang="en-US" dirty="0" smtClean="0"/>
              <a:t>Software quality models</a:t>
            </a:r>
          </a:p>
          <a:p>
            <a:pPr lvl="1"/>
            <a:r>
              <a:rPr lang="en-US" dirty="0"/>
              <a:t>Garvin’s </a:t>
            </a:r>
            <a:r>
              <a:rPr lang="en-US" dirty="0" smtClean="0"/>
              <a:t>quality dimensions, McCall’s quality factors, ISO 9126 quality model</a:t>
            </a:r>
            <a:endParaRPr lang="en-US" dirty="0"/>
          </a:p>
          <a:p>
            <a:r>
              <a:rPr lang="en-US" dirty="0"/>
              <a:t>Software </a:t>
            </a:r>
            <a:r>
              <a:rPr lang="en-US" dirty="0" smtClean="0"/>
              <a:t>quality dilemma</a:t>
            </a:r>
          </a:p>
          <a:p>
            <a:r>
              <a:rPr lang="en-US" dirty="0" smtClean="0"/>
              <a:t>Achieving software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16 – Review </a:t>
            </a:r>
            <a:r>
              <a:rPr lang="en-US" dirty="0"/>
              <a:t>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15,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Software </a:t>
            </a:r>
            <a:r>
              <a:rPr lang="en-US" dirty="0" smtClean="0"/>
              <a:t>reviews</a:t>
            </a:r>
          </a:p>
          <a:p>
            <a:r>
              <a:rPr lang="en-US" dirty="0" smtClean="0"/>
              <a:t>Cost impact of software defects</a:t>
            </a:r>
          </a:p>
          <a:p>
            <a:r>
              <a:rPr lang="en-US" dirty="0" smtClean="0"/>
              <a:t>Defect amplification model</a:t>
            </a:r>
          </a:p>
          <a:p>
            <a:r>
              <a:rPr lang="en-US" dirty="0" smtClean="0"/>
              <a:t>Review metrics and their use</a:t>
            </a:r>
          </a:p>
          <a:p>
            <a:pPr lvl="1"/>
            <a:r>
              <a:rPr lang="en-US" dirty="0"/>
              <a:t>Preparation effort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p</a:t>
            </a:r>
            <a:r>
              <a:rPr lang="en-US" dirty="0" smtClean="0"/>
              <a:t>), assessment </a:t>
            </a:r>
            <a:r>
              <a:rPr lang="en-US" dirty="0"/>
              <a:t>effort (</a:t>
            </a:r>
            <a:r>
              <a:rPr lang="en-US" dirty="0" err="1"/>
              <a:t>E</a:t>
            </a:r>
            <a:r>
              <a:rPr lang="en-US" baseline="-25000" dirty="0" err="1"/>
              <a:t>p</a:t>
            </a:r>
            <a:r>
              <a:rPr lang="en-US" dirty="0" smtClean="0"/>
              <a:t>), </a:t>
            </a:r>
            <a:r>
              <a:rPr lang="en-US" dirty="0"/>
              <a:t>Rework effort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), work </a:t>
            </a:r>
            <a:r>
              <a:rPr lang="en-US" dirty="0"/>
              <a:t>product size (WPS</a:t>
            </a:r>
            <a:r>
              <a:rPr lang="en-US" dirty="0" smtClean="0"/>
              <a:t>), minor </a:t>
            </a:r>
            <a:r>
              <a:rPr lang="en-US" dirty="0"/>
              <a:t>errors found (</a:t>
            </a:r>
            <a:r>
              <a:rPr lang="en-US" dirty="0" err="1" smtClean="0"/>
              <a:t>Err</a:t>
            </a:r>
            <a:r>
              <a:rPr lang="en-US" baseline="-25000" dirty="0" err="1" smtClean="0"/>
              <a:t>minor</a:t>
            </a:r>
            <a:r>
              <a:rPr lang="en-US" dirty="0" smtClean="0"/>
              <a:t>), major </a:t>
            </a:r>
            <a:r>
              <a:rPr lang="en-US" dirty="0"/>
              <a:t>errors found (</a:t>
            </a:r>
            <a:r>
              <a:rPr lang="en-US" dirty="0" err="1"/>
              <a:t>Err</a:t>
            </a:r>
            <a:r>
              <a:rPr lang="en-US" baseline="-25000" dirty="0" err="1"/>
              <a:t>major</a:t>
            </a:r>
            <a:r>
              <a:rPr lang="en-US" dirty="0" smtClean="0"/>
              <a:t>)</a:t>
            </a:r>
          </a:p>
          <a:p>
            <a:r>
              <a:rPr lang="en-US" dirty="0" smtClean="0"/>
              <a:t>Formal and informal reviews</a:t>
            </a:r>
          </a:p>
          <a:p>
            <a:pPr lvl="1"/>
            <a:r>
              <a:rPr lang="en-US" dirty="0" smtClean="0"/>
              <a:t>Review meeting, review reporting and record keeping, </a:t>
            </a:r>
            <a:r>
              <a:rPr lang="en-US" dirty="0" smtClean="0"/>
              <a:t>review guidelines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6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17 – Software </a:t>
            </a:r>
            <a:r>
              <a:rPr lang="en-US" dirty="0"/>
              <a:t>Quality Assurance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16,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Elements of software quality assurance</a:t>
            </a:r>
          </a:p>
          <a:p>
            <a:pPr lvl="1"/>
            <a:r>
              <a:rPr lang="en-US" dirty="0" smtClean="0"/>
              <a:t>Standards</a:t>
            </a:r>
            <a:r>
              <a:rPr lang="en-US" dirty="0" smtClean="0"/>
              <a:t>, reviews and audits, testing, error collection and analysis, change management, education, vendor management, security management, safety, risk management</a:t>
            </a:r>
          </a:p>
          <a:p>
            <a:r>
              <a:rPr lang="en-US" dirty="0" smtClean="0"/>
              <a:t>SQA tasks</a:t>
            </a:r>
          </a:p>
          <a:p>
            <a:r>
              <a:rPr lang="en-US" dirty="0" smtClean="0"/>
              <a:t>Goals, attributes, metrics</a:t>
            </a:r>
            <a:endParaRPr lang="en-US" dirty="0"/>
          </a:p>
          <a:p>
            <a:pPr lvl="1"/>
            <a:r>
              <a:rPr lang="en-US" dirty="0"/>
              <a:t>Requirements </a:t>
            </a:r>
            <a:r>
              <a:rPr lang="en-US" dirty="0" smtClean="0"/>
              <a:t>quality, design quality, code quality, quality </a:t>
            </a:r>
            <a:r>
              <a:rPr lang="en-US" dirty="0"/>
              <a:t>control effectiveness</a:t>
            </a:r>
          </a:p>
          <a:p>
            <a:r>
              <a:rPr lang="en-US" dirty="0" smtClean="0"/>
              <a:t>Statistical quality assurance</a:t>
            </a:r>
          </a:p>
          <a:p>
            <a:r>
              <a:rPr lang="en-US" dirty="0" smtClean="0"/>
              <a:t>Software reliability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9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18 </a:t>
            </a:r>
            <a:r>
              <a:rPr lang="en-US" dirty="0" smtClean="0"/>
              <a:t>&amp; 19 – </a:t>
            </a:r>
            <a:r>
              <a:rPr lang="en-US" dirty="0"/>
              <a:t>Testing Web </a:t>
            </a:r>
            <a:r>
              <a:rPr lang="en-US" dirty="0" smtClean="0"/>
              <a:t>Applications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20,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Quality </a:t>
            </a:r>
            <a:r>
              <a:rPr lang="en-US" dirty="0" smtClean="0"/>
              <a:t>dimensions</a:t>
            </a:r>
          </a:p>
          <a:p>
            <a:pPr lvl="1"/>
            <a:r>
              <a:rPr lang="en-US" dirty="0" smtClean="0"/>
              <a:t>Content, function, structure, usability, navigability, performance, compatibility, interoperability, security</a:t>
            </a:r>
            <a:endParaRPr lang="en-US" dirty="0"/>
          </a:p>
          <a:p>
            <a:r>
              <a:rPr lang="en-US" dirty="0" smtClean="0"/>
              <a:t>Testing strategy</a:t>
            </a:r>
          </a:p>
          <a:p>
            <a:r>
              <a:rPr lang="en-US" dirty="0" smtClean="0"/>
              <a:t>Content testing</a:t>
            </a:r>
          </a:p>
          <a:p>
            <a:r>
              <a:rPr lang="en-US" dirty="0" smtClean="0"/>
              <a:t>Database testing</a:t>
            </a:r>
          </a:p>
          <a:p>
            <a:r>
              <a:rPr lang="en-US" dirty="0" smtClean="0"/>
              <a:t>User interface testing</a:t>
            </a:r>
          </a:p>
          <a:p>
            <a:pPr lvl="1"/>
            <a:r>
              <a:rPr lang="en-US" dirty="0" smtClean="0"/>
              <a:t>Testing interface mechanisms, usability tests, compatibility tests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2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18 &amp; 19 – Testing Web </a:t>
            </a:r>
            <a:r>
              <a:rPr lang="en-US" dirty="0" smtClean="0"/>
              <a:t>Applications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Component-level testing</a:t>
            </a:r>
          </a:p>
          <a:p>
            <a:pPr lvl="1"/>
            <a:r>
              <a:rPr lang="en-US" dirty="0" smtClean="0"/>
              <a:t>Equivalence partitioning, boundary value analysis, path testing</a:t>
            </a:r>
          </a:p>
          <a:p>
            <a:r>
              <a:rPr lang="en-US" dirty="0" smtClean="0"/>
              <a:t>Navigation testing</a:t>
            </a:r>
            <a:endParaRPr lang="en-US" dirty="0"/>
          </a:p>
          <a:p>
            <a:pPr lvl="1"/>
            <a:r>
              <a:rPr lang="en-US" dirty="0" smtClean="0"/>
              <a:t>Testing navigation syntax and semantics</a:t>
            </a:r>
          </a:p>
          <a:p>
            <a:r>
              <a:rPr lang="en-US" dirty="0" smtClean="0"/>
              <a:t>Configuration testing</a:t>
            </a:r>
            <a:endParaRPr lang="en-US" dirty="0"/>
          </a:p>
          <a:p>
            <a:pPr lvl="1"/>
            <a:r>
              <a:rPr lang="en-US" dirty="0" smtClean="0"/>
              <a:t>Server-side and client-side issues</a:t>
            </a:r>
          </a:p>
          <a:p>
            <a:r>
              <a:rPr lang="en-US" dirty="0" smtClean="0"/>
              <a:t>Security testing</a:t>
            </a:r>
            <a:endParaRPr lang="en-US" dirty="0"/>
          </a:p>
          <a:p>
            <a:pPr lvl="1"/>
            <a:r>
              <a:rPr lang="en-US" dirty="0" smtClean="0"/>
              <a:t>Firewall, authentication, encryption, authorization</a:t>
            </a:r>
          </a:p>
          <a:p>
            <a:r>
              <a:rPr lang="en-US" dirty="0" smtClean="0"/>
              <a:t>Performance testing</a:t>
            </a:r>
          </a:p>
          <a:p>
            <a:pPr lvl="1"/>
            <a:r>
              <a:rPr lang="en-US" dirty="0" smtClean="0"/>
              <a:t>Load </a:t>
            </a:r>
            <a:r>
              <a:rPr lang="en-US" smtClean="0"/>
              <a:t>and stress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2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20 </a:t>
            </a:r>
            <a:r>
              <a:rPr lang="en-US" dirty="0" smtClean="0"/>
              <a:t>&amp; 21 – </a:t>
            </a:r>
            <a:r>
              <a:rPr lang="en-US" dirty="0"/>
              <a:t>Software Configuration </a:t>
            </a:r>
            <a:r>
              <a:rPr lang="en-US" dirty="0" smtClean="0"/>
              <a:t>Management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22,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Change </a:t>
            </a:r>
            <a:r>
              <a:rPr lang="en-US" dirty="0" smtClean="0"/>
              <a:t>management</a:t>
            </a:r>
          </a:p>
          <a:p>
            <a:r>
              <a:rPr lang="en-US" dirty="0" smtClean="0"/>
              <a:t>Software configuration management</a:t>
            </a:r>
          </a:p>
          <a:p>
            <a:r>
              <a:rPr lang="en-US" dirty="0" smtClean="0"/>
              <a:t>SCM scenario</a:t>
            </a:r>
          </a:p>
          <a:p>
            <a:r>
              <a:rPr lang="en-US" dirty="0" smtClean="0"/>
              <a:t>Elements of SCM</a:t>
            </a:r>
          </a:p>
          <a:p>
            <a:pPr lvl="1"/>
            <a:r>
              <a:rPr lang="en-US" dirty="0" smtClean="0"/>
              <a:t>Component, process, construction, and human </a:t>
            </a:r>
            <a:r>
              <a:rPr lang="en-US" dirty="0"/>
              <a:t>elements</a:t>
            </a:r>
          </a:p>
          <a:p>
            <a:r>
              <a:rPr lang="en-US" dirty="0" smtClean="0"/>
              <a:t>SCM repository</a:t>
            </a:r>
          </a:p>
          <a:p>
            <a:r>
              <a:rPr lang="en-US" dirty="0" smtClean="0"/>
              <a:t>SCM process</a:t>
            </a:r>
          </a:p>
          <a:p>
            <a:pPr lvl="1"/>
            <a:r>
              <a:rPr lang="en-US" dirty="0" smtClean="0"/>
              <a:t>Identification of objects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8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20 &amp; 21 – Software Configuration </a:t>
            </a:r>
            <a:r>
              <a:rPr lang="en-US" dirty="0" smtClean="0"/>
              <a:t>Management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Version control</a:t>
            </a:r>
          </a:p>
          <a:p>
            <a:pPr lvl="1"/>
            <a:r>
              <a:rPr lang="en-US" dirty="0"/>
              <a:t>Project </a:t>
            </a:r>
            <a:r>
              <a:rPr lang="en-US" dirty="0" smtClean="0"/>
              <a:t>repository, version </a:t>
            </a:r>
            <a:r>
              <a:rPr lang="en-US" dirty="0"/>
              <a:t>management </a:t>
            </a:r>
            <a:r>
              <a:rPr lang="en-US" dirty="0" smtClean="0"/>
              <a:t>capability, make facility, issue/bug </a:t>
            </a:r>
            <a:r>
              <a:rPr lang="en-US" dirty="0"/>
              <a:t>tracking</a:t>
            </a:r>
          </a:p>
          <a:p>
            <a:r>
              <a:rPr lang="en-US" dirty="0" smtClean="0"/>
              <a:t>Change control</a:t>
            </a:r>
          </a:p>
          <a:p>
            <a:r>
              <a:rPr lang="en-US" dirty="0" smtClean="0"/>
              <a:t>Configuration audit</a:t>
            </a:r>
          </a:p>
          <a:p>
            <a:pPr lvl="1"/>
            <a:r>
              <a:rPr lang="en-US" dirty="0" smtClean="0"/>
              <a:t>compliments </a:t>
            </a:r>
            <a:r>
              <a:rPr lang="en-US" dirty="0"/>
              <a:t>technical reviews</a:t>
            </a:r>
          </a:p>
          <a:p>
            <a:r>
              <a:rPr lang="en-US" dirty="0" smtClean="0"/>
              <a:t>Status reporting</a:t>
            </a:r>
          </a:p>
          <a:p>
            <a:r>
              <a:rPr lang="en-US" dirty="0" smtClean="0"/>
              <a:t>Configuration management for </a:t>
            </a:r>
            <a:r>
              <a:rPr lang="en-US" dirty="0" err="1" smtClean="0"/>
              <a:t>WebApp</a:t>
            </a:r>
            <a:endParaRPr lang="en-US" dirty="0" smtClean="0"/>
          </a:p>
          <a:p>
            <a:pPr lvl="1"/>
            <a:r>
              <a:rPr lang="en-US" dirty="0" smtClean="0"/>
              <a:t>Content, people, scalability, politics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6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22 &amp; 23 – Product Metrics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23,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Measurement </a:t>
            </a:r>
            <a:r>
              <a:rPr lang="en-US" dirty="0" smtClean="0"/>
              <a:t>and quality assessment</a:t>
            </a:r>
          </a:p>
          <a:p>
            <a:r>
              <a:rPr lang="en-US" dirty="0"/>
              <a:t>Framework for </a:t>
            </a:r>
            <a:r>
              <a:rPr lang="en-US" dirty="0" smtClean="0"/>
              <a:t>product metrics</a:t>
            </a:r>
          </a:p>
          <a:p>
            <a:pPr lvl="1"/>
            <a:r>
              <a:rPr lang="en-US" dirty="0"/>
              <a:t>Measure, measurement, and </a:t>
            </a:r>
            <a:r>
              <a:rPr lang="en-US" dirty="0" smtClean="0"/>
              <a:t>metrics</a:t>
            </a:r>
          </a:p>
          <a:p>
            <a:pPr lvl="1"/>
            <a:r>
              <a:rPr lang="en-US" dirty="0" smtClean="0"/>
              <a:t>Formulation, collection, analysis, interpretation, feedback</a:t>
            </a:r>
          </a:p>
          <a:p>
            <a:pPr lvl="1"/>
            <a:r>
              <a:rPr lang="en-US" dirty="0"/>
              <a:t>Principles for metrics characterization and validation</a:t>
            </a:r>
            <a:endParaRPr lang="en-US" dirty="0" smtClean="0"/>
          </a:p>
          <a:p>
            <a:r>
              <a:rPr lang="en-US" dirty="0"/>
              <a:t>Metrics for </a:t>
            </a:r>
            <a:r>
              <a:rPr lang="en-US" dirty="0" smtClean="0"/>
              <a:t>requirements model</a:t>
            </a:r>
            <a:endParaRPr lang="en-US" dirty="0"/>
          </a:p>
          <a:p>
            <a:pPr lvl="1"/>
            <a:r>
              <a:rPr lang="en-US" dirty="0"/>
              <a:t>Function-based </a:t>
            </a:r>
            <a:r>
              <a:rPr lang="en-US" dirty="0" smtClean="0"/>
              <a:t>metrics</a:t>
            </a:r>
          </a:p>
          <a:p>
            <a:pPr lvl="1"/>
            <a:r>
              <a:rPr lang="en-US" dirty="0"/>
              <a:t>Metrics for </a:t>
            </a:r>
            <a:r>
              <a:rPr lang="en-US" dirty="0" smtClean="0"/>
              <a:t>specification quality</a:t>
            </a:r>
          </a:p>
          <a:p>
            <a:r>
              <a:rPr lang="en-US" dirty="0"/>
              <a:t>Metric for </a:t>
            </a:r>
            <a:r>
              <a:rPr lang="en-US" dirty="0" smtClean="0"/>
              <a:t>design model</a:t>
            </a:r>
          </a:p>
          <a:p>
            <a:pPr lvl="1"/>
            <a:r>
              <a:rPr lang="en-US" dirty="0"/>
              <a:t>Architectural </a:t>
            </a:r>
            <a:r>
              <a:rPr lang="en-US" dirty="0" smtClean="0"/>
              <a:t>design metrics</a:t>
            </a:r>
          </a:p>
          <a:p>
            <a:pPr lvl="1"/>
            <a:r>
              <a:rPr lang="en-US" dirty="0"/>
              <a:t>Metric for o</a:t>
            </a:r>
            <a:r>
              <a:rPr lang="en-US" dirty="0" smtClean="0"/>
              <a:t>bject-oriented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9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22 &amp; 23 – Product </a:t>
            </a:r>
            <a:r>
              <a:rPr lang="en-US" dirty="0" smtClean="0"/>
              <a:t>Metrics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Class-oriented metrics</a:t>
            </a:r>
          </a:p>
          <a:p>
            <a:pPr lvl="1"/>
            <a:r>
              <a:rPr lang="en-US" dirty="0"/>
              <a:t>Weighted methods per </a:t>
            </a:r>
            <a:r>
              <a:rPr lang="en-US" dirty="0" smtClean="0"/>
              <a:t>class, depth </a:t>
            </a:r>
            <a:r>
              <a:rPr lang="en-US" dirty="0"/>
              <a:t>of the inheritance </a:t>
            </a:r>
            <a:r>
              <a:rPr lang="en-US" dirty="0" smtClean="0"/>
              <a:t>tree, number </a:t>
            </a:r>
            <a:r>
              <a:rPr lang="en-US" dirty="0"/>
              <a:t>of </a:t>
            </a:r>
            <a:r>
              <a:rPr lang="en-US" dirty="0" smtClean="0"/>
              <a:t>children, coupling, response for class, lack of cohesion</a:t>
            </a:r>
          </a:p>
          <a:p>
            <a:r>
              <a:rPr lang="en-US" dirty="0" smtClean="0"/>
              <a:t>Component-level design metrics</a:t>
            </a:r>
          </a:p>
          <a:p>
            <a:pPr lvl="1"/>
            <a:r>
              <a:rPr lang="en-US" dirty="0" smtClean="0"/>
              <a:t>Cohesion, coupling, and complexity</a:t>
            </a:r>
          </a:p>
          <a:p>
            <a:r>
              <a:rPr lang="en-US" dirty="0" smtClean="0"/>
              <a:t>Operation-oriented metrics</a:t>
            </a:r>
          </a:p>
          <a:p>
            <a:pPr lvl="1"/>
            <a:r>
              <a:rPr lang="en-US" dirty="0"/>
              <a:t>Average operation </a:t>
            </a:r>
            <a:r>
              <a:rPr lang="en-US" dirty="0" smtClean="0"/>
              <a:t>size, operation </a:t>
            </a:r>
            <a:r>
              <a:rPr lang="en-US" dirty="0"/>
              <a:t>complexity </a:t>
            </a:r>
            <a:r>
              <a:rPr lang="en-US" dirty="0" smtClean="0"/>
              <a:t>average </a:t>
            </a:r>
            <a:r>
              <a:rPr lang="en-US" dirty="0"/>
              <a:t>number of parameters per </a:t>
            </a:r>
            <a:r>
              <a:rPr lang="en-US" dirty="0" smtClean="0"/>
              <a:t>operation</a:t>
            </a:r>
            <a:endParaRPr lang="en-US" dirty="0"/>
          </a:p>
          <a:p>
            <a:r>
              <a:rPr lang="en-US" dirty="0"/>
              <a:t>Design </a:t>
            </a:r>
            <a:r>
              <a:rPr lang="en-US" dirty="0" smtClean="0"/>
              <a:t>metrics </a:t>
            </a:r>
            <a:r>
              <a:rPr lang="en-US" dirty="0"/>
              <a:t>for </a:t>
            </a:r>
            <a:r>
              <a:rPr lang="en-US" dirty="0" err="1" smtClean="0"/>
              <a:t>WebApps</a:t>
            </a:r>
            <a:endParaRPr lang="en-US" dirty="0" smtClean="0"/>
          </a:p>
          <a:p>
            <a:r>
              <a:rPr lang="en-US" dirty="0" smtClean="0"/>
              <a:t>Metrics for source code</a:t>
            </a:r>
          </a:p>
          <a:p>
            <a:r>
              <a:rPr lang="en-US" dirty="0"/>
              <a:t>Metrics for object-oriented testing</a:t>
            </a:r>
          </a:p>
          <a:p>
            <a:r>
              <a:rPr lang="en-US" dirty="0" smtClean="0"/>
              <a:t>Metrics for maintenance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0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24 &amp; 25 – Software </a:t>
            </a:r>
            <a:r>
              <a:rPr lang="en-US" dirty="0"/>
              <a:t>Process </a:t>
            </a:r>
            <a:r>
              <a:rPr lang="en-US" dirty="0" smtClean="0"/>
              <a:t>Improvement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30,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Software </a:t>
            </a:r>
            <a:r>
              <a:rPr lang="en-US" dirty="0" smtClean="0"/>
              <a:t>process improvement</a:t>
            </a:r>
          </a:p>
          <a:p>
            <a:r>
              <a:rPr lang="en-US" dirty="0" smtClean="0"/>
              <a:t>Framework for SPI</a:t>
            </a:r>
          </a:p>
          <a:p>
            <a:r>
              <a:rPr lang="en-US" dirty="0" smtClean="0"/>
              <a:t>SPI support groups, maturity and immaturity models</a:t>
            </a:r>
          </a:p>
          <a:p>
            <a:r>
              <a:rPr lang="en-US" dirty="0" smtClean="0"/>
              <a:t>Assessment and gap analysis</a:t>
            </a:r>
          </a:p>
          <a:p>
            <a:r>
              <a:rPr lang="en-US" dirty="0" smtClean="0"/>
              <a:t>Education and training</a:t>
            </a:r>
          </a:p>
          <a:p>
            <a:r>
              <a:rPr lang="en-US" dirty="0" smtClean="0"/>
              <a:t>Selection and justification</a:t>
            </a:r>
          </a:p>
          <a:p>
            <a:r>
              <a:rPr lang="en-US" dirty="0" smtClean="0"/>
              <a:t>Installation / migration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Risk management</a:t>
            </a:r>
          </a:p>
          <a:p>
            <a:r>
              <a:rPr lang="en-US" dirty="0" smtClean="0"/>
              <a:t>Critical success factors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0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24 &amp; 25 – Software Process </a:t>
            </a:r>
            <a:r>
              <a:rPr lang="en-US" dirty="0" smtClean="0"/>
              <a:t>Improvement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CMMI</a:t>
            </a:r>
          </a:p>
          <a:p>
            <a:pPr lvl="1"/>
            <a:r>
              <a:rPr lang="en-US" dirty="0" smtClean="0"/>
              <a:t>Continuous as well as staged model</a:t>
            </a:r>
          </a:p>
          <a:p>
            <a:r>
              <a:rPr lang="en-US" dirty="0" smtClean="0"/>
              <a:t>CMMI capability levels</a:t>
            </a:r>
            <a:endParaRPr lang="en-US" dirty="0"/>
          </a:p>
          <a:p>
            <a:pPr lvl="1"/>
            <a:r>
              <a:rPr lang="en-US" dirty="0" smtClean="0"/>
              <a:t>Incomplete, performed, managed, defined, quantitatively managed, </a:t>
            </a:r>
            <a:r>
              <a:rPr lang="en-US" dirty="0"/>
              <a:t>o</a:t>
            </a:r>
            <a:r>
              <a:rPr lang="en-US" dirty="0" smtClean="0"/>
              <a:t>ptimized</a:t>
            </a:r>
            <a:endParaRPr lang="en-US" dirty="0"/>
          </a:p>
          <a:p>
            <a:r>
              <a:rPr lang="en-US" dirty="0" smtClean="0"/>
              <a:t>Example – process area</a:t>
            </a:r>
            <a:endParaRPr lang="en-US" dirty="0"/>
          </a:p>
          <a:p>
            <a:pPr lvl="1"/>
            <a:r>
              <a:rPr lang="en-US" dirty="0" smtClean="0"/>
              <a:t>Specific goals and practices, general goals and practices</a:t>
            </a:r>
          </a:p>
          <a:p>
            <a:r>
              <a:rPr lang="en-US" dirty="0" smtClean="0"/>
              <a:t>Other SPI frameworks</a:t>
            </a:r>
          </a:p>
          <a:p>
            <a:pPr lvl="1"/>
            <a:r>
              <a:rPr lang="en-US" dirty="0" smtClean="0"/>
              <a:t>SPICE, Bootstrap, </a:t>
            </a:r>
            <a:r>
              <a:rPr lang="en-US" dirty="0" err="1" smtClean="0"/>
              <a:t>TickIT</a:t>
            </a:r>
            <a:r>
              <a:rPr lang="en-US" dirty="0" smtClean="0"/>
              <a:t>, PSP, TSP</a:t>
            </a:r>
          </a:p>
          <a:p>
            <a:r>
              <a:rPr lang="en-US" dirty="0" smtClean="0"/>
              <a:t>SPI return on investment</a:t>
            </a:r>
          </a:p>
          <a:p>
            <a:r>
              <a:rPr lang="en-US" dirty="0" smtClean="0"/>
              <a:t>SPI trends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5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26 &amp; 27 – Software Reengineering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29, </a:t>
            </a:r>
            <a:r>
              <a:rPr lang="en-US" dirty="0"/>
              <a:t>SE (Pressman)</a:t>
            </a:r>
            <a:endParaRPr lang="en-US" dirty="0" smtClean="0"/>
          </a:p>
          <a:p>
            <a:r>
              <a:rPr lang="en-US" dirty="0" smtClean="0"/>
              <a:t>Unified </a:t>
            </a:r>
            <a:r>
              <a:rPr lang="en-US" dirty="0" smtClean="0"/>
              <a:t>theory </a:t>
            </a:r>
            <a:r>
              <a:rPr lang="en-US" dirty="0"/>
              <a:t>of </a:t>
            </a:r>
            <a:r>
              <a:rPr lang="en-US" dirty="0" smtClean="0"/>
              <a:t>software evolution</a:t>
            </a:r>
          </a:p>
          <a:p>
            <a:r>
              <a:rPr lang="en-US" dirty="0" smtClean="0"/>
              <a:t>Reengineering</a:t>
            </a:r>
            <a:endParaRPr lang="en-US" dirty="0"/>
          </a:p>
          <a:p>
            <a:pPr lvl="1"/>
            <a:r>
              <a:rPr lang="en-US" dirty="0"/>
              <a:t>Business </a:t>
            </a:r>
            <a:r>
              <a:rPr lang="en-US" dirty="0" smtClean="0"/>
              <a:t>process reengineering and software reengineering</a:t>
            </a:r>
          </a:p>
          <a:p>
            <a:r>
              <a:rPr lang="en-US" dirty="0"/>
              <a:t>BPR </a:t>
            </a:r>
            <a:r>
              <a:rPr lang="en-US" dirty="0" smtClean="0"/>
              <a:t>model</a:t>
            </a:r>
          </a:p>
          <a:p>
            <a:pPr lvl="1"/>
            <a:r>
              <a:rPr lang="en-US" dirty="0"/>
              <a:t>Business </a:t>
            </a:r>
            <a:r>
              <a:rPr lang="en-US" dirty="0" smtClean="0"/>
              <a:t>definition, process identification, </a:t>
            </a:r>
            <a:r>
              <a:rPr lang="en-US" dirty="0"/>
              <a:t>Process </a:t>
            </a:r>
            <a:r>
              <a:rPr lang="en-US" dirty="0" smtClean="0"/>
              <a:t>evaluation, process </a:t>
            </a:r>
            <a:r>
              <a:rPr lang="en-US" dirty="0"/>
              <a:t>specification and </a:t>
            </a:r>
            <a:r>
              <a:rPr lang="en-US" dirty="0" smtClean="0"/>
              <a:t>design, prototyping, refinement </a:t>
            </a:r>
            <a:r>
              <a:rPr lang="en-US" dirty="0"/>
              <a:t>and instantiation</a:t>
            </a:r>
          </a:p>
          <a:p>
            <a:r>
              <a:rPr lang="en-US" dirty="0" smtClean="0"/>
              <a:t>Software reengineering process model</a:t>
            </a:r>
          </a:p>
          <a:p>
            <a:pPr lvl="1"/>
            <a:r>
              <a:rPr lang="en-US" dirty="0" smtClean="0"/>
              <a:t>Inventory analysis, document restructuring, reverse engineering, code restructuring, data restructuring, forward </a:t>
            </a:r>
            <a:r>
              <a:rPr lang="en-US" dirty="0"/>
              <a:t>engineering</a:t>
            </a:r>
          </a:p>
          <a:p>
            <a:r>
              <a:rPr lang="en-US" dirty="0"/>
              <a:t>Reverse </a:t>
            </a:r>
            <a:r>
              <a:rPr lang="en-US" dirty="0" smtClean="0"/>
              <a:t>engineering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3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26 &amp; 27 – Software Reengineering </a:t>
            </a:r>
            <a:r>
              <a:rPr lang="en-US" dirty="0" smtClean="0"/>
              <a:t>[2/2</a:t>
            </a:r>
            <a:r>
              <a:rPr lang="en-US" dirty="0"/>
              <a:t>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Restructuring</a:t>
            </a:r>
          </a:p>
          <a:p>
            <a:pPr lvl="1"/>
            <a:r>
              <a:rPr lang="en-US" dirty="0" smtClean="0"/>
              <a:t>Code restructuring, data restructuring</a:t>
            </a:r>
          </a:p>
          <a:p>
            <a:r>
              <a:rPr lang="en-US" dirty="0" smtClean="0"/>
              <a:t>Forward engineering</a:t>
            </a:r>
            <a:endParaRPr lang="en-US" dirty="0"/>
          </a:p>
          <a:p>
            <a:pPr lvl="1"/>
            <a:r>
              <a:rPr lang="en-US" dirty="0" smtClean="0"/>
              <a:t>Client-server architectures, object-oriented architectures</a:t>
            </a:r>
          </a:p>
          <a:p>
            <a:r>
              <a:rPr lang="en-US" dirty="0" smtClean="0"/>
              <a:t>Economics of reengineering</a:t>
            </a:r>
            <a:endParaRPr lang="en-US" dirty="0"/>
          </a:p>
          <a:p>
            <a:pPr lvl="1"/>
            <a:r>
              <a:rPr lang="en-US" dirty="0" smtClean="0"/>
              <a:t>Cost benefit analysis</a:t>
            </a:r>
          </a:p>
          <a:p>
            <a:r>
              <a:rPr lang="en-US" dirty="0" smtClean="0"/>
              <a:t>Software reuse</a:t>
            </a:r>
            <a:endParaRPr lang="en-US" dirty="0"/>
          </a:p>
          <a:p>
            <a:pPr lvl="1"/>
            <a:r>
              <a:rPr lang="en-US" dirty="0" smtClean="0"/>
              <a:t>Benefits of reuse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28 </a:t>
            </a:r>
            <a:r>
              <a:rPr lang="en-US" dirty="0" smtClean="0"/>
              <a:t>&amp; 29 – </a:t>
            </a:r>
            <a:r>
              <a:rPr lang="en-US" dirty="0"/>
              <a:t>Software </a:t>
            </a:r>
            <a:r>
              <a:rPr lang="en-US" dirty="0" smtClean="0"/>
              <a:t>Reuse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03874"/>
            <a:ext cx="8686800" cy="514932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16, </a:t>
            </a:r>
            <a:r>
              <a:rPr lang="en-US" dirty="0"/>
              <a:t>SE (</a:t>
            </a:r>
            <a:r>
              <a:rPr lang="en-US" dirty="0" err="1"/>
              <a:t>Sommerville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smtClean="0"/>
              <a:t>Problems </a:t>
            </a:r>
            <a:r>
              <a:rPr lang="en-US" dirty="0"/>
              <a:t>with </a:t>
            </a:r>
            <a:r>
              <a:rPr lang="en-US" dirty="0" smtClean="0"/>
              <a:t>reuse</a:t>
            </a:r>
          </a:p>
          <a:p>
            <a:pPr lvl="1"/>
            <a:r>
              <a:rPr lang="en-US" dirty="0"/>
              <a:t>Increased maintenance </a:t>
            </a:r>
            <a:r>
              <a:rPr lang="en-US" dirty="0" smtClean="0"/>
              <a:t>costs; lack </a:t>
            </a:r>
            <a:r>
              <a:rPr lang="en-US" dirty="0"/>
              <a:t>of tool </a:t>
            </a:r>
            <a:r>
              <a:rPr lang="en-US" dirty="0" smtClean="0"/>
              <a:t>support; not-invented-here syndrome; creating</a:t>
            </a:r>
            <a:r>
              <a:rPr lang="en-US" dirty="0"/>
              <a:t>, maintaining, and using a component </a:t>
            </a:r>
            <a:r>
              <a:rPr lang="en-US" dirty="0" smtClean="0"/>
              <a:t>library</a:t>
            </a:r>
            <a:endParaRPr lang="en-US" dirty="0"/>
          </a:p>
          <a:p>
            <a:r>
              <a:rPr lang="en-US" dirty="0" smtClean="0"/>
              <a:t>The reuse landscape</a:t>
            </a:r>
          </a:p>
          <a:p>
            <a:pPr lvl="1"/>
            <a:r>
              <a:rPr lang="en-US" dirty="0"/>
              <a:t>Application </a:t>
            </a:r>
            <a:r>
              <a:rPr lang="en-US" dirty="0" smtClean="0"/>
              <a:t>frameworks, legacy </a:t>
            </a:r>
            <a:r>
              <a:rPr lang="en-US" dirty="0"/>
              <a:t>system </a:t>
            </a:r>
            <a:r>
              <a:rPr lang="en-US" dirty="0" smtClean="0"/>
              <a:t>wrapping, service-oriented systems, software </a:t>
            </a:r>
            <a:r>
              <a:rPr lang="en-US" dirty="0"/>
              <a:t>product </a:t>
            </a:r>
            <a:r>
              <a:rPr lang="en-US" dirty="0" smtClean="0"/>
              <a:t>lines, COTS </a:t>
            </a:r>
            <a:r>
              <a:rPr lang="en-US" dirty="0"/>
              <a:t>product reuse</a:t>
            </a:r>
          </a:p>
          <a:p>
            <a:r>
              <a:rPr lang="en-US" dirty="0" smtClean="0"/>
              <a:t>Key factors for reuse</a:t>
            </a:r>
          </a:p>
          <a:p>
            <a:pPr lvl="1"/>
            <a:r>
              <a:rPr lang="en-US" dirty="0"/>
              <a:t>Development </a:t>
            </a:r>
            <a:r>
              <a:rPr lang="en-US" dirty="0" smtClean="0"/>
              <a:t>schedule, expected </a:t>
            </a:r>
            <a:r>
              <a:rPr lang="en-US" dirty="0"/>
              <a:t>software </a:t>
            </a:r>
            <a:r>
              <a:rPr lang="en-US" dirty="0" smtClean="0"/>
              <a:t>lifetime, background</a:t>
            </a:r>
            <a:r>
              <a:rPr lang="en-US" dirty="0"/>
              <a:t>, skills, and experience of development </a:t>
            </a:r>
            <a:r>
              <a:rPr lang="en-US" dirty="0" smtClean="0"/>
              <a:t>team, criticality </a:t>
            </a:r>
            <a:r>
              <a:rPr lang="en-US" dirty="0"/>
              <a:t>of software and its non-functional </a:t>
            </a:r>
            <a:r>
              <a:rPr lang="en-US" dirty="0" smtClean="0"/>
              <a:t>requirements, application domain, system </a:t>
            </a:r>
            <a:r>
              <a:rPr lang="en-US" dirty="0"/>
              <a:t>platform</a:t>
            </a:r>
          </a:p>
          <a:p>
            <a:r>
              <a:rPr lang="en-US" dirty="0" smtClean="0"/>
              <a:t>Application frameworks</a:t>
            </a:r>
          </a:p>
          <a:p>
            <a:r>
              <a:rPr lang="en-US" dirty="0" smtClean="0"/>
              <a:t>Software Product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4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28 &amp; 29 – Software </a:t>
            </a:r>
            <a:r>
              <a:rPr lang="en-US" dirty="0" smtClean="0"/>
              <a:t>Reuse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COTS </a:t>
            </a:r>
            <a:r>
              <a:rPr lang="en-US" dirty="0" smtClean="0"/>
              <a:t>product reuse</a:t>
            </a:r>
          </a:p>
          <a:p>
            <a:r>
              <a:rPr lang="en-US" dirty="0"/>
              <a:t>Benefits of COTS </a:t>
            </a:r>
            <a:r>
              <a:rPr lang="en-US" dirty="0" smtClean="0"/>
              <a:t>product reuse</a:t>
            </a:r>
          </a:p>
          <a:p>
            <a:r>
              <a:rPr lang="en-US" dirty="0"/>
              <a:t>Problems with COTS </a:t>
            </a:r>
            <a:r>
              <a:rPr lang="en-US" dirty="0" smtClean="0"/>
              <a:t>product reuse</a:t>
            </a:r>
          </a:p>
          <a:p>
            <a:r>
              <a:rPr lang="en-US" dirty="0" smtClean="0"/>
              <a:t>COTS-solution systems</a:t>
            </a:r>
          </a:p>
          <a:p>
            <a:r>
              <a:rPr lang="en-US" dirty="0"/>
              <a:t>ERP </a:t>
            </a:r>
            <a:r>
              <a:rPr lang="en-US" dirty="0" smtClean="0"/>
              <a:t>systems</a:t>
            </a:r>
          </a:p>
          <a:p>
            <a:pPr lvl="1"/>
            <a:r>
              <a:rPr lang="en-US" dirty="0" smtClean="0"/>
              <a:t>Architecture of ERP systems</a:t>
            </a:r>
          </a:p>
          <a:p>
            <a:pPr lvl="1"/>
            <a:r>
              <a:rPr lang="en-US" dirty="0" smtClean="0"/>
              <a:t>Limitations of reuse</a:t>
            </a:r>
          </a:p>
          <a:p>
            <a:r>
              <a:rPr lang="en-US" dirty="0"/>
              <a:t>Configuration of </a:t>
            </a:r>
            <a:r>
              <a:rPr lang="en-US" dirty="0" smtClean="0"/>
              <a:t>COTS-solution systems</a:t>
            </a:r>
          </a:p>
          <a:p>
            <a:r>
              <a:rPr lang="en-US" dirty="0" smtClean="0"/>
              <a:t>COTS-integrated systems</a:t>
            </a:r>
          </a:p>
          <a:p>
            <a:pPr lvl="1"/>
            <a:r>
              <a:rPr lang="en-US" dirty="0"/>
              <a:t>Problems with </a:t>
            </a:r>
            <a:r>
              <a:rPr lang="en-US" dirty="0" smtClean="0"/>
              <a:t>COTS-integrated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1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Lecture 30 &amp; 31 – Component-Based Software </a:t>
            </a:r>
            <a:r>
              <a:rPr lang="en-US" dirty="0" smtClean="0"/>
              <a:t>Engineering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03874"/>
            <a:ext cx="8686800" cy="499692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Chapter </a:t>
            </a:r>
            <a:r>
              <a:rPr lang="en-US" dirty="0" smtClean="0"/>
              <a:t>17, </a:t>
            </a:r>
            <a:r>
              <a:rPr lang="en-US" dirty="0"/>
              <a:t>SE (</a:t>
            </a:r>
            <a:r>
              <a:rPr lang="en-US" dirty="0" err="1"/>
              <a:t>Sommerville</a:t>
            </a:r>
            <a:r>
              <a:rPr lang="en-US" dirty="0"/>
              <a:t>)</a:t>
            </a:r>
          </a:p>
          <a:p>
            <a:r>
              <a:rPr lang="en-US" dirty="0" smtClean="0"/>
              <a:t>Component-based </a:t>
            </a:r>
            <a:r>
              <a:rPr lang="en-US" dirty="0" smtClean="0"/>
              <a:t>software engineering</a:t>
            </a:r>
          </a:p>
          <a:p>
            <a:r>
              <a:rPr lang="en-US" dirty="0" smtClean="0"/>
              <a:t>Essentials of CBSE</a:t>
            </a:r>
          </a:p>
          <a:p>
            <a:pPr lvl="1"/>
            <a:r>
              <a:rPr lang="en-US" dirty="0"/>
              <a:t>Independent </a:t>
            </a:r>
            <a:r>
              <a:rPr lang="en-US" dirty="0" smtClean="0"/>
              <a:t>components, component standards, middleware, development </a:t>
            </a:r>
            <a:r>
              <a:rPr lang="en-US" dirty="0"/>
              <a:t>process</a:t>
            </a:r>
          </a:p>
          <a:p>
            <a:r>
              <a:rPr lang="en-US" dirty="0" smtClean="0"/>
              <a:t>Characteristics of components</a:t>
            </a:r>
          </a:p>
          <a:p>
            <a:pPr lvl="1"/>
            <a:r>
              <a:rPr lang="en-US" dirty="0" smtClean="0"/>
              <a:t>Standardized, independent, </a:t>
            </a:r>
            <a:r>
              <a:rPr lang="en-US" dirty="0" err="1" smtClean="0"/>
              <a:t>composable</a:t>
            </a:r>
            <a:r>
              <a:rPr lang="en-US" dirty="0" smtClean="0"/>
              <a:t>, deployable, documented</a:t>
            </a:r>
          </a:p>
          <a:p>
            <a:r>
              <a:rPr lang="en-US" dirty="0"/>
              <a:t>Elements of </a:t>
            </a:r>
            <a:r>
              <a:rPr lang="en-US" dirty="0" smtClean="0"/>
              <a:t>component model</a:t>
            </a:r>
          </a:p>
          <a:p>
            <a:pPr lvl="1"/>
            <a:r>
              <a:rPr lang="en-US" dirty="0" smtClean="0"/>
              <a:t>Interfaces, usage, deployment</a:t>
            </a:r>
          </a:p>
          <a:p>
            <a:r>
              <a:rPr lang="en-US" dirty="0" smtClean="0"/>
              <a:t>CBSE processes</a:t>
            </a:r>
            <a:endParaRPr lang="en-US" dirty="0"/>
          </a:p>
          <a:p>
            <a:pPr lvl="1"/>
            <a:r>
              <a:rPr lang="en-US" dirty="0"/>
              <a:t>Development for </a:t>
            </a:r>
            <a:r>
              <a:rPr lang="en-US" dirty="0" smtClean="0"/>
              <a:t>reuse, development with reuse</a:t>
            </a:r>
          </a:p>
          <a:p>
            <a:pPr lvl="1"/>
            <a:r>
              <a:rPr lang="en-US" dirty="0" smtClean="0"/>
              <a:t>Component acquisition, management, and certification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0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Lecture 30 &amp; 31 – Component-Based Software </a:t>
            </a:r>
            <a:r>
              <a:rPr lang="en-US" dirty="0" smtClean="0"/>
              <a:t>Engineering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CBSE </a:t>
            </a:r>
            <a:r>
              <a:rPr lang="en-US" dirty="0"/>
              <a:t>for </a:t>
            </a:r>
            <a:r>
              <a:rPr lang="en-US" dirty="0" smtClean="0"/>
              <a:t>reuse</a:t>
            </a:r>
          </a:p>
          <a:p>
            <a:r>
              <a:rPr lang="en-US" dirty="0"/>
              <a:t>Possible </a:t>
            </a:r>
            <a:r>
              <a:rPr lang="en-US" dirty="0" smtClean="0"/>
              <a:t>Changes and other factors</a:t>
            </a:r>
          </a:p>
          <a:p>
            <a:r>
              <a:rPr lang="en-US" dirty="0"/>
              <a:t>Software </a:t>
            </a:r>
            <a:r>
              <a:rPr lang="en-US" dirty="0" smtClean="0"/>
              <a:t>Process</a:t>
            </a:r>
          </a:p>
          <a:p>
            <a:r>
              <a:rPr lang="en-US" dirty="0" smtClean="0"/>
              <a:t>Component composition</a:t>
            </a:r>
          </a:p>
          <a:p>
            <a:pPr lvl="1"/>
            <a:r>
              <a:rPr lang="en-US" dirty="0" smtClean="0"/>
              <a:t>Sequential, hierarchical, and additive composition</a:t>
            </a:r>
          </a:p>
          <a:p>
            <a:r>
              <a:rPr lang="en-US" dirty="0"/>
              <a:t>Components </a:t>
            </a:r>
            <a:r>
              <a:rPr lang="en-US" dirty="0" smtClean="0"/>
              <a:t>incompatibility</a:t>
            </a:r>
            <a:endParaRPr lang="en-US" dirty="0"/>
          </a:p>
          <a:p>
            <a:pPr lvl="1"/>
            <a:r>
              <a:rPr lang="en-US" dirty="0" smtClean="0"/>
              <a:t>Parameter and operational incompatibility, operational incompleteness</a:t>
            </a:r>
            <a:endParaRPr lang="en-US" dirty="0"/>
          </a:p>
          <a:p>
            <a:r>
              <a:rPr lang="en-US" dirty="0" smtClean="0"/>
              <a:t>Trade-offs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1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14416</TotalTime>
  <Words>1948</Words>
  <Application>Microsoft Office PowerPoint</Application>
  <PresentationFormat>On-screen Show (4:3)</PresentationFormat>
  <Paragraphs>367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PresentationPro_GlowingTechVideo</vt:lpstr>
      <vt:lpstr>Summary SEII-Lecture 32</vt:lpstr>
      <vt:lpstr>Lecture 1 - Introduction</vt:lpstr>
      <vt:lpstr>Lecture 2 – Project Management and Information Technology Context</vt:lpstr>
      <vt:lpstr>Lecture 3 – Project Integration Management</vt:lpstr>
      <vt:lpstr>Lecture 4 – Project Scope Management</vt:lpstr>
      <vt:lpstr>Lecture 5 &amp; 6 – Project Time Management [1/2]</vt:lpstr>
      <vt:lpstr>Lecture 5 &amp; 6 – Project Time Management [2/2]</vt:lpstr>
      <vt:lpstr>Lecture 7 – Project Cost Management</vt:lpstr>
      <vt:lpstr>Lecture 8 – Project Quality Management Project Communication Management </vt:lpstr>
      <vt:lpstr>Lecture 9 – Project Risk Management</vt:lpstr>
      <vt:lpstr>Lecture 10 – Software Design</vt:lpstr>
      <vt:lpstr>Lecture 11 &amp; 12 – User Interface Design [1/2]</vt:lpstr>
      <vt:lpstr>Lecture 11 &amp; 12 – User Interface Design [2/2]</vt:lpstr>
      <vt:lpstr>Lecture 13 – Pattern-Based Design</vt:lpstr>
      <vt:lpstr>Lecture 14 – Web Application Design</vt:lpstr>
      <vt:lpstr>Lecture 15 – Software Quality</vt:lpstr>
      <vt:lpstr>Lecture 16 – Review Techniques</vt:lpstr>
      <vt:lpstr>Lecture 17 – Software Quality Assurance</vt:lpstr>
      <vt:lpstr>Lecture 18 &amp; 19 – Testing Web Applications [1/2]</vt:lpstr>
      <vt:lpstr>Lecture 18 &amp; 19 – Testing Web Applications [2/2]</vt:lpstr>
      <vt:lpstr>Lecture 20 &amp; 21 – Software Configuration Management [1/2]</vt:lpstr>
      <vt:lpstr>Lecture 20 &amp; 21 – Software Configuration Management [2/2]</vt:lpstr>
      <vt:lpstr>Lecture 22 &amp; 23 – Product Metrics [1/2]</vt:lpstr>
      <vt:lpstr>Lecture 22 &amp; 23 – Product Metrics [2/2]</vt:lpstr>
      <vt:lpstr>Lecture 24 &amp; 25 – Software Process Improvement [1/2]</vt:lpstr>
      <vt:lpstr>Lecture 24 &amp; 25 – Software Process Improvement [2/2]</vt:lpstr>
      <vt:lpstr>Lecture 26 &amp; 27 – Software Reengineering [1/2]</vt:lpstr>
      <vt:lpstr>Lecture 26 &amp; 27 – Software Reengineering [2/2]</vt:lpstr>
      <vt:lpstr>Lecture 28 &amp; 29 – Software Reuse [1/2]</vt:lpstr>
      <vt:lpstr>Lecture 28 &amp; 29 – Software Reuse [2/2]</vt:lpstr>
      <vt:lpstr>Lecture 30 &amp; 31 – Component-Based Software Engineering [1/2]</vt:lpstr>
      <vt:lpstr>Lecture 30 &amp; 31 – Component-Based Software Engineering [2/2]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Muzafar</cp:lastModifiedBy>
  <cp:revision>730</cp:revision>
  <dcterms:created xsi:type="dcterms:W3CDTF">2013-04-27T08:10:27Z</dcterms:created>
  <dcterms:modified xsi:type="dcterms:W3CDTF">2013-06-29T07:45:40Z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