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5"/>
  </p:notesMasterIdLst>
  <p:sldIdLst>
    <p:sldId id="256" r:id="rId3"/>
    <p:sldId id="549" r:id="rId4"/>
    <p:sldId id="552" r:id="rId5"/>
    <p:sldId id="553" r:id="rId6"/>
    <p:sldId id="554" r:id="rId7"/>
    <p:sldId id="555" r:id="rId8"/>
    <p:sldId id="557" r:id="rId9"/>
    <p:sldId id="556" r:id="rId10"/>
    <p:sldId id="558" r:id="rId11"/>
    <p:sldId id="559" r:id="rId12"/>
    <p:sldId id="560" r:id="rId13"/>
    <p:sldId id="551" r:id="rId14"/>
    <p:sldId id="561" r:id="rId15"/>
    <p:sldId id="562" r:id="rId16"/>
    <p:sldId id="565" r:id="rId17"/>
    <p:sldId id="563" r:id="rId18"/>
    <p:sldId id="564" r:id="rId19"/>
    <p:sldId id="567" r:id="rId20"/>
    <p:sldId id="566" r:id="rId21"/>
    <p:sldId id="568" r:id="rId22"/>
    <p:sldId id="569" r:id="rId23"/>
    <p:sldId id="57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007" autoAdjust="0"/>
  </p:normalViewPr>
  <p:slideViewPr>
    <p:cSldViewPr showGuides="1">
      <p:cViewPr>
        <p:scale>
          <a:sx n="70" d="100"/>
          <a:sy n="70" d="100"/>
        </p:scale>
        <p:origin x="-1290" y="-18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pPr/>
              <a:t>6/28/2013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pPr/>
              <a:t>6/28/2013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Component-Based Software Engineering</a:t>
            </a:r>
            <a:br>
              <a:rPr lang="en-US" dirty="0" smtClean="0"/>
            </a:br>
            <a:r>
              <a:rPr lang="en-US" dirty="0" smtClean="0"/>
              <a:t>SEII-Lecture 31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xmlns="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Component-based software engineering</a:t>
            </a:r>
          </a:p>
          <a:p>
            <a:r>
              <a:rPr lang="en-US" dirty="0" smtClean="0"/>
              <a:t>Essentials of CBSE</a:t>
            </a:r>
          </a:p>
          <a:p>
            <a:pPr lvl="1"/>
            <a:r>
              <a:rPr lang="en-US" dirty="0"/>
              <a:t>Independent </a:t>
            </a:r>
            <a:r>
              <a:rPr lang="en-US" dirty="0" smtClean="0"/>
              <a:t>components, component standards, middleware, development </a:t>
            </a:r>
            <a:r>
              <a:rPr lang="en-US" dirty="0"/>
              <a:t>process</a:t>
            </a:r>
          </a:p>
          <a:p>
            <a:r>
              <a:rPr lang="en-US" dirty="0" smtClean="0"/>
              <a:t>Characteristics of components</a:t>
            </a:r>
          </a:p>
          <a:p>
            <a:pPr lvl="1"/>
            <a:r>
              <a:rPr lang="en-US" dirty="0" smtClean="0"/>
              <a:t>Standardized, independent, </a:t>
            </a:r>
            <a:r>
              <a:rPr lang="en-US" dirty="0" err="1" smtClean="0"/>
              <a:t>composable</a:t>
            </a:r>
            <a:r>
              <a:rPr lang="en-US" dirty="0" smtClean="0"/>
              <a:t>, deployable, documented</a:t>
            </a:r>
          </a:p>
          <a:p>
            <a:r>
              <a:rPr lang="en-US" dirty="0"/>
              <a:t>Elements of </a:t>
            </a:r>
            <a:r>
              <a:rPr lang="en-US" dirty="0" smtClean="0"/>
              <a:t>component model</a:t>
            </a:r>
          </a:p>
          <a:p>
            <a:pPr lvl="1"/>
            <a:r>
              <a:rPr lang="en-US" dirty="0" smtClean="0"/>
              <a:t>Interfaces, usage, deployment</a:t>
            </a:r>
          </a:p>
          <a:p>
            <a:r>
              <a:rPr lang="en-US" dirty="0" smtClean="0"/>
              <a:t>CBSE processes</a:t>
            </a:r>
            <a:endParaRPr lang="en-US" dirty="0"/>
          </a:p>
          <a:p>
            <a:pPr lvl="1"/>
            <a:r>
              <a:rPr lang="en-US" dirty="0"/>
              <a:t>Development for </a:t>
            </a:r>
            <a:r>
              <a:rPr lang="en-US" dirty="0" smtClean="0"/>
              <a:t>reuse, development with reuse</a:t>
            </a:r>
          </a:p>
          <a:p>
            <a:pPr lvl="1"/>
            <a:r>
              <a:rPr lang="en-US" dirty="0" smtClean="0"/>
              <a:t>Component acquisition, management, and certification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106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CBSE for Reuse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Process of developing reusable components and making them available for reuse</a:t>
            </a:r>
          </a:p>
          <a:p>
            <a:r>
              <a:rPr lang="en-US" dirty="0" smtClean="0"/>
              <a:t>The vision of early supporters</a:t>
            </a:r>
          </a:p>
          <a:p>
            <a:pPr lvl="1"/>
            <a:r>
              <a:rPr lang="en-US" dirty="0" smtClean="0"/>
              <a:t>Thriving component marketplace</a:t>
            </a:r>
          </a:p>
          <a:p>
            <a:pPr lvl="1"/>
            <a:r>
              <a:rPr lang="en-US" dirty="0" smtClean="0"/>
              <a:t>Specialist component providers and vendors</a:t>
            </a:r>
          </a:p>
          <a:p>
            <a:pPr lvl="1"/>
            <a:r>
              <a:rPr lang="en-US" dirty="0" smtClean="0"/>
              <a:t>Software developers would buy components or pay for services</a:t>
            </a:r>
          </a:p>
          <a:p>
            <a:r>
              <a:rPr lang="en-US" dirty="0" smtClean="0"/>
              <a:t>This vision is not realized</a:t>
            </a:r>
          </a:p>
          <a:p>
            <a:r>
              <a:rPr lang="en-US" dirty="0" smtClean="0"/>
              <a:t>Most likely CBSE for reuse take place within an organization</a:t>
            </a:r>
          </a:p>
          <a:p>
            <a:r>
              <a:rPr lang="en-US" dirty="0" smtClean="0"/>
              <a:t>Internally developed components also need modification to reuse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738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CBSE for Reuse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Efforts are required to change application-specific components to more generic one</a:t>
            </a:r>
          </a:p>
          <a:p>
            <a:r>
              <a:rPr lang="en-US" dirty="0" smtClean="0"/>
              <a:t>Need to decide whether a component is likely to be reused and cost comparison for it</a:t>
            </a:r>
          </a:p>
          <a:p>
            <a:r>
              <a:rPr lang="en-US" dirty="0" smtClean="0"/>
              <a:t>To make the component reusable</a:t>
            </a:r>
          </a:p>
          <a:p>
            <a:pPr lvl="1"/>
            <a:r>
              <a:rPr lang="en-US" dirty="0" smtClean="0"/>
              <a:t>Either the component implements stable domain abstraction (business objects)</a:t>
            </a:r>
          </a:p>
          <a:p>
            <a:pPr lvl="1"/>
            <a:r>
              <a:rPr lang="en-US" dirty="0" smtClean="0"/>
              <a:t>Estimate the cost of changes to make it reusable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2947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Changes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Removing </a:t>
            </a:r>
            <a:r>
              <a:rPr lang="en-US" dirty="0"/>
              <a:t>application-specific </a:t>
            </a:r>
            <a:r>
              <a:rPr lang="en-US" dirty="0" smtClean="0"/>
              <a:t>methods</a:t>
            </a:r>
            <a:endParaRPr lang="en-US" dirty="0"/>
          </a:p>
          <a:p>
            <a:r>
              <a:rPr lang="en-US" dirty="0" smtClean="0"/>
              <a:t>Changing </a:t>
            </a:r>
            <a:r>
              <a:rPr lang="en-US" dirty="0"/>
              <a:t>names to make them more </a:t>
            </a:r>
            <a:r>
              <a:rPr lang="en-US" dirty="0" smtClean="0"/>
              <a:t>general</a:t>
            </a:r>
            <a:endParaRPr lang="en-US" dirty="0"/>
          </a:p>
          <a:p>
            <a:r>
              <a:rPr lang="en-US" dirty="0" smtClean="0"/>
              <a:t>Adding </a:t>
            </a:r>
            <a:r>
              <a:rPr lang="en-US" dirty="0"/>
              <a:t>methods to provide more complete functional </a:t>
            </a:r>
            <a:r>
              <a:rPr lang="en-US" dirty="0" smtClean="0"/>
              <a:t>coverage</a:t>
            </a:r>
            <a:endParaRPr lang="en-US" dirty="0"/>
          </a:p>
          <a:p>
            <a:r>
              <a:rPr lang="en-US" dirty="0" smtClean="0"/>
              <a:t>Making </a:t>
            </a:r>
            <a:r>
              <a:rPr lang="en-US" dirty="0"/>
              <a:t>exception handling consistent for all </a:t>
            </a:r>
            <a:r>
              <a:rPr lang="en-US" dirty="0" smtClean="0"/>
              <a:t>methods</a:t>
            </a:r>
            <a:endParaRPr lang="en-US" dirty="0"/>
          </a:p>
          <a:p>
            <a:r>
              <a:rPr lang="en-US" dirty="0" smtClean="0"/>
              <a:t>Adding </a:t>
            </a:r>
            <a:r>
              <a:rPr lang="en-US" dirty="0"/>
              <a:t>a ‘configuration’ interface to allow the component to be adapted to </a:t>
            </a:r>
            <a:r>
              <a:rPr lang="en-US" dirty="0" smtClean="0"/>
              <a:t>different </a:t>
            </a:r>
            <a:r>
              <a:rPr lang="en-US" dirty="0"/>
              <a:t>situations of </a:t>
            </a:r>
            <a:r>
              <a:rPr lang="en-US" dirty="0" smtClean="0"/>
              <a:t>use</a:t>
            </a:r>
            <a:endParaRPr lang="en-US" dirty="0"/>
          </a:p>
          <a:p>
            <a:r>
              <a:rPr lang="en-US" dirty="0" smtClean="0"/>
              <a:t>Integrating </a:t>
            </a:r>
            <a:r>
              <a:rPr lang="en-US" dirty="0"/>
              <a:t>required components to increase </a:t>
            </a:r>
            <a:r>
              <a:rPr lang="en-US" dirty="0" smtClean="0"/>
              <a:t>independence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7182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</a:t>
            </a:r>
            <a:r>
              <a:rPr lang="en-US" dirty="0" smtClean="0"/>
              <a:t>Changes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Problem of exception handling is difficult</a:t>
            </a:r>
          </a:p>
          <a:p>
            <a:pPr lvl="1"/>
            <a:r>
              <a:rPr lang="en-US" dirty="0" smtClean="0"/>
              <a:t>Applications have their exception handling requirements</a:t>
            </a:r>
          </a:p>
          <a:p>
            <a:pPr lvl="1"/>
            <a:r>
              <a:rPr lang="en-US" dirty="0" smtClean="0"/>
              <a:t>Component should define what exceptions can arise and publish these as a part of the interface</a:t>
            </a:r>
          </a:p>
          <a:p>
            <a:pPr lvl="1"/>
            <a:r>
              <a:rPr lang="en-US" dirty="0" smtClean="0"/>
              <a:t>Example: component for stack data management should detect and publish stack overflow and underflow exceptions</a:t>
            </a:r>
          </a:p>
          <a:p>
            <a:pPr lvl="1"/>
            <a:r>
              <a:rPr lang="en-US" dirty="0" smtClean="0"/>
              <a:t>Publishing all exceptions lead to difficulty of understanding interfaces</a:t>
            </a:r>
          </a:p>
          <a:p>
            <a:pPr lvl="1"/>
            <a:r>
              <a:rPr lang="en-US" dirty="0" smtClean="0"/>
              <a:t>Operation of component may depend on local exception handling and changing it may have serious implications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87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Factors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Ways to estimate cost of making component reusable and the return on investment</a:t>
            </a:r>
          </a:p>
          <a:p>
            <a:pPr lvl="1"/>
            <a:r>
              <a:rPr lang="en-US" dirty="0" smtClean="0"/>
              <a:t>Benefits are not simply productivity gains</a:t>
            </a:r>
          </a:p>
          <a:p>
            <a:pPr lvl="1"/>
            <a:r>
              <a:rPr lang="en-US" dirty="0" smtClean="0"/>
              <a:t>Quality gains</a:t>
            </a:r>
          </a:p>
          <a:p>
            <a:pPr lvl="1"/>
            <a:r>
              <a:rPr lang="en-US" dirty="0" smtClean="0"/>
              <a:t>Time-to-market gains</a:t>
            </a:r>
          </a:p>
          <a:p>
            <a:r>
              <a:rPr lang="en-US" dirty="0" smtClean="0"/>
              <a:t>Component reuse depends on its application domain and functionality</a:t>
            </a:r>
          </a:p>
          <a:p>
            <a:r>
              <a:rPr lang="en-US" dirty="0" smtClean="0"/>
              <a:t>Trade-off between reusability and usability of a component</a:t>
            </a:r>
          </a:p>
          <a:p>
            <a:r>
              <a:rPr lang="en-US" dirty="0" smtClean="0"/>
              <a:t>Potential source of components is existing legacy systems</a:t>
            </a:r>
          </a:p>
          <a:p>
            <a:pPr lvl="1"/>
            <a:r>
              <a:rPr lang="en-US" dirty="0" smtClean="0"/>
              <a:t>Obsolete software technologies</a:t>
            </a:r>
          </a:p>
          <a:p>
            <a:pPr lvl="1"/>
            <a:r>
              <a:rPr lang="en-US" dirty="0" smtClean="0"/>
              <a:t>No clearly defined ‘requires’ and ‘provides’ interfaces</a:t>
            </a:r>
          </a:p>
          <a:p>
            <a:pPr lvl="1"/>
            <a:r>
              <a:rPr lang="en-US" dirty="0" smtClean="0"/>
              <a:t>Need to develop wrapper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765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</a:t>
            </a:r>
            <a:r>
              <a:rPr lang="en-US" dirty="0" smtClean="0"/>
              <a:t>Factors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developed and tested a reusable component, manage it for future reuse</a:t>
            </a:r>
          </a:p>
          <a:p>
            <a:pPr lvl="1"/>
            <a:r>
              <a:rPr lang="en-US" dirty="0" smtClean="0"/>
              <a:t>Classify it to be easily discovered</a:t>
            </a:r>
          </a:p>
          <a:p>
            <a:pPr lvl="1"/>
            <a:r>
              <a:rPr lang="en-US" dirty="0" smtClean="0"/>
              <a:t>Availability of the component in a repository</a:t>
            </a:r>
          </a:p>
          <a:p>
            <a:pPr lvl="1"/>
            <a:r>
              <a:rPr lang="en-US" dirty="0" smtClean="0"/>
              <a:t>Maintaining information about its use</a:t>
            </a:r>
          </a:p>
          <a:p>
            <a:pPr lvl="1"/>
            <a:r>
              <a:rPr lang="en-US" dirty="0" smtClean="0"/>
              <a:t>Track of different versions</a:t>
            </a:r>
          </a:p>
          <a:p>
            <a:r>
              <a:rPr lang="en-US" dirty="0" smtClean="0"/>
              <a:t>Carry out some form of component certification</a:t>
            </a:r>
          </a:p>
          <a:p>
            <a:pPr lvl="1"/>
            <a:r>
              <a:rPr lang="en-US" dirty="0" smtClean="0"/>
              <a:t>Apart from the testing</a:t>
            </a:r>
          </a:p>
          <a:p>
            <a:pPr lvl="1"/>
            <a:r>
              <a:rPr lang="en-US" dirty="0" smtClean="0"/>
              <a:t>Expensive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370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Software Process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Successful reuse requires a tailored development process</a:t>
            </a:r>
          </a:p>
          <a:p>
            <a:r>
              <a:rPr lang="en-US" dirty="0" smtClean="0"/>
              <a:t>Differences between CBSE with reuse and traditional development process</a:t>
            </a:r>
          </a:p>
          <a:p>
            <a:r>
              <a:rPr lang="en-US" dirty="0" smtClean="0"/>
              <a:t>User requirements are outlined rather than in detail</a:t>
            </a:r>
          </a:p>
          <a:p>
            <a:pPr lvl="1"/>
            <a:r>
              <a:rPr lang="en-US" dirty="0" smtClean="0"/>
              <a:t>Stakeholders are encouraged to be flexible</a:t>
            </a:r>
          </a:p>
          <a:p>
            <a:pPr lvl="1"/>
            <a:r>
              <a:rPr lang="en-US" dirty="0" smtClean="0"/>
              <a:t>Rigid requirements limit the use of components</a:t>
            </a:r>
          </a:p>
          <a:p>
            <a:pPr lvl="1"/>
            <a:r>
              <a:rPr lang="en-US" dirty="0" smtClean="0"/>
              <a:t>Need a complete set of requirements (unlike incremental development)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802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</a:t>
            </a:r>
            <a:r>
              <a:rPr lang="en-US" dirty="0" smtClean="0"/>
              <a:t>Process [2/4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Requirements are refined and modified early in the process</a:t>
            </a:r>
          </a:p>
          <a:p>
            <a:pPr lvl="1"/>
            <a:r>
              <a:rPr lang="en-US" dirty="0" smtClean="0"/>
              <a:t>Components availability</a:t>
            </a:r>
          </a:p>
          <a:p>
            <a:pPr lvl="1"/>
            <a:r>
              <a:rPr lang="en-US" dirty="0" smtClean="0"/>
              <a:t>Users may change their minds for cheaper and quicker system delivery</a:t>
            </a:r>
          </a:p>
          <a:p>
            <a:r>
              <a:rPr lang="en-US" dirty="0" smtClean="0"/>
              <a:t>Component search and design refinement activity</a:t>
            </a:r>
          </a:p>
          <a:p>
            <a:pPr lvl="1"/>
            <a:r>
              <a:rPr lang="en-US" dirty="0" smtClean="0"/>
              <a:t>After system architecture design</a:t>
            </a:r>
          </a:p>
          <a:p>
            <a:pPr lvl="2"/>
            <a:r>
              <a:rPr lang="en-US" dirty="0" smtClean="0"/>
              <a:t>Component model and implementation platform</a:t>
            </a:r>
          </a:p>
          <a:p>
            <a:pPr lvl="1"/>
            <a:r>
              <a:rPr lang="en-US" dirty="0" smtClean="0"/>
              <a:t>Components interfacing conflicts</a:t>
            </a:r>
          </a:p>
          <a:p>
            <a:r>
              <a:rPr lang="en-US" dirty="0" smtClean="0"/>
              <a:t>Development is a composition process</a:t>
            </a:r>
          </a:p>
          <a:p>
            <a:pPr lvl="1"/>
            <a:r>
              <a:rPr lang="en-US" dirty="0" smtClean="0"/>
              <a:t>Integration of components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084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</a:t>
            </a:r>
            <a:r>
              <a:rPr lang="en-US" dirty="0" smtClean="0"/>
              <a:t>Process</a:t>
            </a:r>
            <a:r>
              <a:rPr lang="en-US" dirty="0"/>
              <a:t> </a:t>
            </a:r>
            <a:r>
              <a:rPr lang="en-US" dirty="0" smtClean="0"/>
              <a:t>[3/4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Identifying candidate components or services is a unique activity</a:t>
            </a:r>
          </a:p>
          <a:p>
            <a:pPr lvl="1"/>
            <a:r>
              <a:rPr lang="en-US" dirty="0" smtClean="0"/>
              <a:t>Component search</a:t>
            </a:r>
          </a:p>
          <a:p>
            <a:pPr lvl="1"/>
            <a:r>
              <a:rPr lang="en-US" dirty="0" smtClean="0"/>
              <a:t>Component selection</a:t>
            </a:r>
          </a:p>
          <a:p>
            <a:pPr lvl="1"/>
            <a:r>
              <a:rPr lang="en-US" dirty="0" smtClean="0"/>
              <a:t>Component validation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505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Software </a:t>
            </a:r>
            <a:r>
              <a:rPr lang="en-US" dirty="0" smtClean="0"/>
              <a:t>Process [4/4</a:t>
            </a:r>
            <a:r>
              <a:rPr lang="en-US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Engineering, I. </a:t>
            </a:r>
            <a:r>
              <a:rPr lang="en-US" sz="800" dirty="0" err="1" smtClean="0"/>
              <a:t>Sommerville</a:t>
            </a:r>
            <a:r>
              <a:rPr lang="en-US" sz="800" dirty="0" smtClean="0"/>
              <a:t>, 9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465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895600"/>
            <a:ext cx="6948504" cy="295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2605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Component Composition [1/4]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process of integrating components</a:t>
            </a:r>
          </a:p>
          <a:p>
            <a:r>
              <a:rPr lang="en-US" dirty="0" smtClean="0"/>
              <a:t>Specially written ‘glue code’</a:t>
            </a:r>
          </a:p>
          <a:p>
            <a:r>
              <a:rPr lang="en-US" dirty="0" smtClean="0"/>
              <a:t>Different ways to integrate</a:t>
            </a:r>
          </a:p>
          <a:p>
            <a:r>
              <a:rPr lang="en-US" dirty="0" smtClean="0"/>
              <a:t>Sequential composition</a:t>
            </a:r>
          </a:p>
          <a:p>
            <a:pPr lvl="1"/>
            <a:r>
              <a:rPr lang="en-US" dirty="0" smtClean="0"/>
              <a:t>Creation of new components by calling two existing components in sequence</a:t>
            </a:r>
          </a:p>
          <a:p>
            <a:pPr lvl="1"/>
            <a:r>
              <a:rPr lang="en-US" dirty="0" smtClean="0"/>
              <a:t>Composition of the ‘provides’ interfaces</a:t>
            </a:r>
          </a:p>
          <a:p>
            <a:pPr lvl="1"/>
            <a:r>
              <a:rPr lang="en-US" dirty="0" smtClean="0"/>
              <a:t>Component do not call each other</a:t>
            </a:r>
          </a:p>
          <a:p>
            <a:pPr lvl="1"/>
            <a:r>
              <a:rPr lang="en-US" dirty="0" smtClean="0"/>
              <a:t>‘Glue code’ is required to call components services in right order</a:t>
            </a:r>
          </a:p>
          <a:p>
            <a:pPr lvl="1"/>
            <a:r>
              <a:rPr lang="en-US" dirty="0" smtClean="0"/>
              <a:t>‘provides’ interface of the composition depends on the combined functionality of both components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64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Component Composition [2/4]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Hierarchical composition</a:t>
            </a:r>
          </a:p>
          <a:p>
            <a:pPr lvl="1"/>
            <a:r>
              <a:rPr lang="en-US" dirty="0" smtClean="0"/>
              <a:t>One component calls directly the other component</a:t>
            </a:r>
          </a:p>
          <a:p>
            <a:pPr lvl="1"/>
            <a:r>
              <a:rPr lang="en-US" dirty="0" smtClean="0"/>
              <a:t>The ‘provides’ interface of called component must be compatible with the ‘requires’ interface of the calling component</a:t>
            </a:r>
          </a:p>
          <a:p>
            <a:pPr lvl="1"/>
            <a:r>
              <a:rPr lang="en-US" dirty="0" smtClean="0"/>
              <a:t>No need of additional code if interfaces match</a:t>
            </a:r>
          </a:p>
          <a:p>
            <a:pPr lvl="1"/>
            <a:r>
              <a:rPr lang="en-US" dirty="0" smtClean="0"/>
              <a:t>It is not used for web services</a:t>
            </a:r>
          </a:p>
          <a:p>
            <a:r>
              <a:rPr lang="en-US" dirty="0" smtClean="0"/>
              <a:t>Additive composition</a:t>
            </a:r>
          </a:p>
          <a:p>
            <a:pPr lvl="1"/>
            <a:r>
              <a:rPr lang="en-US" dirty="0" smtClean="0"/>
              <a:t>Two or more components are put together to create a new component</a:t>
            </a:r>
          </a:p>
          <a:p>
            <a:pPr lvl="1"/>
            <a:r>
              <a:rPr lang="en-US" dirty="0" smtClean="0"/>
              <a:t>Interfaces of new component is a combination of the corresponding interfaces in already used components </a:t>
            </a:r>
          </a:p>
          <a:p>
            <a:pPr lvl="1"/>
            <a:r>
              <a:rPr lang="en-US" dirty="0" smtClean="0"/>
              <a:t>Components are called separately through the external interface of the new component</a:t>
            </a:r>
          </a:p>
          <a:p>
            <a:pPr lvl="1"/>
            <a:r>
              <a:rPr lang="en-US" dirty="0" smtClean="0"/>
              <a:t>Both used components are not dependent and do not call each other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88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Component </a:t>
            </a:r>
            <a:r>
              <a:rPr lang="en-US" dirty="0" smtClean="0"/>
              <a:t>Composition [3/4]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924175"/>
            <a:ext cx="6332402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Engineering, I. </a:t>
            </a:r>
            <a:r>
              <a:rPr lang="en-US" sz="800" dirty="0" err="1" smtClean="0"/>
              <a:t>Sommerville</a:t>
            </a:r>
            <a:r>
              <a:rPr lang="en-US" sz="800" dirty="0" smtClean="0"/>
              <a:t>, 9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469</a:t>
            </a:r>
          </a:p>
        </p:txBody>
      </p:sp>
    </p:spTree>
    <p:extLst>
      <p:ext uri="{BB962C8B-B14F-4D97-AF65-F5344CB8AC3E}">
        <p14:creationId xmlns:p14="http://schemas.microsoft.com/office/powerpoint/2010/main" xmlns="" val="403639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Component Composition [4/4]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Any/all composition forms may be used to create a system</a:t>
            </a:r>
          </a:p>
          <a:p>
            <a:r>
              <a:rPr lang="en-US" dirty="0" smtClean="0"/>
              <a:t>‘Glue code’ may be required to link the components</a:t>
            </a:r>
          </a:p>
          <a:p>
            <a:r>
              <a:rPr lang="en-US" dirty="0" smtClean="0"/>
              <a:t>When new components are created for composition, interfaces should be compatible with other components in the system</a:t>
            </a:r>
          </a:p>
          <a:p>
            <a:r>
              <a:rPr lang="en-US" dirty="0" smtClean="0"/>
              <a:t>When components are developed independently for reuse, interface incompatibility issue may arise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180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Components Incompatibility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Three types of incompatibility</a:t>
            </a:r>
          </a:p>
          <a:p>
            <a:r>
              <a:rPr lang="en-US" dirty="0" smtClean="0"/>
              <a:t>Parameter incompatibility</a:t>
            </a:r>
          </a:p>
          <a:p>
            <a:pPr lvl="1"/>
            <a:r>
              <a:rPr lang="en-US" dirty="0" smtClean="0"/>
              <a:t>Number and types of parameters</a:t>
            </a:r>
          </a:p>
          <a:p>
            <a:r>
              <a:rPr lang="en-US" dirty="0" smtClean="0"/>
              <a:t>Operational incompatibility</a:t>
            </a:r>
            <a:endParaRPr lang="en-US" dirty="0"/>
          </a:p>
          <a:p>
            <a:pPr lvl="1"/>
            <a:r>
              <a:rPr lang="en-US" dirty="0" smtClean="0"/>
              <a:t>Operation names are different in ‘requires’ and ‘provides’ interfaces</a:t>
            </a:r>
          </a:p>
          <a:p>
            <a:r>
              <a:rPr lang="en-US" dirty="0" smtClean="0"/>
              <a:t>Operational incompleteness</a:t>
            </a:r>
            <a:endParaRPr lang="en-US" dirty="0"/>
          </a:p>
          <a:p>
            <a:pPr lvl="1"/>
            <a:r>
              <a:rPr lang="en-US" dirty="0" smtClean="0"/>
              <a:t>The ‘provides’ interface of a component is a subset of the ‘requires’ interface of another component or vice versa</a:t>
            </a:r>
          </a:p>
          <a:p>
            <a:r>
              <a:rPr lang="en-US" dirty="0" smtClean="0"/>
              <a:t>It can be tackled by writing an adaptor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4829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Components </a:t>
            </a:r>
            <a:r>
              <a:rPr lang="en-US" dirty="0" smtClean="0"/>
              <a:t>Incompatibility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Component documentation helps to decide whether or not interfaces are compatible</a:t>
            </a:r>
          </a:p>
          <a:p>
            <a:r>
              <a:rPr lang="en-US" dirty="0" smtClean="0"/>
              <a:t>Interface definition includes operation name and parameter types</a:t>
            </a:r>
          </a:p>
          <a:p>
            <a:r>
              <a:rPr lang="en-US" dirty="0" smtClean="0"/>
              <a:t>Documentation helps to decide about the semantically compatibility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631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– </a:t>
            </a:r>
            <a:r>
              <a:rPr lang="en-US" dirty="0"/>
              <a:t>Components Incompatibility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57525"/>
            <a:ext cx="7549206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Engineering, I. </a:t>
            </a:r>
            <a:r>
              <a:rPr lang="en-US" sz="800" dirty="0" err="1" smtClean="0"/>
              <a:t>Sommerville</a:t>
            </a:r>
            <a:r>
              <a:rPr lang="en-US" sz="800" dirty="0" smtClean="0"/>
              <a:t>, 9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471</a:t>
            </a:r>
          </a:p>
        </p:txBody>
      </p:sp>
    </p:spTree>
    <p:extLst>
      <p:ext uri="{BB962C8B-B14F-4D97-AF65-F5344CB8AC3E}">
        <p14:creationId xmlns:p14="http://schemas.microsoft.com/office/powerpoint/2010/main" xmlns="" val="268066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Trade-offs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Potential conflicts between functional and nonfunctional requirements </a:t>
            </a:r>
          </a:p>
          <a:p>
            <a:r>
              <a:rPr lang="en-US" dirty="0" smtClean="0"/>
              <a:t>Decisions to make</a:t>
            </a:r>
          </a:p>
          <a:p>
            <a:pPr lvl="1"/>
            <a:r>
              <a:rPr lang="en-US" dirty="0" smtClean="0"/>
              <a:t>What </a:t>
            </a:r>
            <a:r>
              <a:rPr lang="en-US" dirty="0"/>
              <a:t>composition of components is most effective for delivering the </a:t>
            </a:r>
            <a:r>
              <a:rPr lang="en-US" dirty="0" smtClean="0"/>
              <a:t>functional requirements </a:t>
            </a:r>
            <a:r>
              <a:rPr lang="en-US" dirty="0"/>
              <a:t>for the system?</a:t>
            </a:r>
          </a:p>
          <a:p>
            <a:pPr lvl="1"/>
            <a:r>
              <a:rPr lang="en-US" dirty="0"/>
              <a:t>What composition of the components will make it easier to adapt the </a:t>
            </a:r>
            <a:r>
              <a:rPr lang="en-US" dirty="0" smtClean="0"/>
              <a:t>composite component </a:t>
            </a:r>
            <a:r>
              <a:rPr lang="en-US" dirty="0"/>
              <a:t>when its requirements change?</a:t>
            </a:r>
          </a:p>
          <a:p>
            <a:pPr lvl="1"/>
            <a:r>
              <a:rPr lang="en-US" dirty="0"/>
              <a:t>What will be the emergent properties of the composed system? These are </a:t>
            </a:r>
            <a:r>
              <a:rPr lang="en-US" dirty="0" smtClean="0"/>
              <a:t>properties such </a:t>
            </a:r>
            <a:r>
              <a:rPr lang="en-US" dirty="0"/>
              <a:t>as performance and dependability. You can only assess these </a:t>
            </a:r>
            <a:r>
              <a:rPr lang="en-US" dirty="0" smtClean="0"/>
              <a:t>once the </a:t>
            </a:r>
            <a:r>
              <a:rPr lang="en-US" dirty="0"/>
              <a:t>complete system is implemented.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2038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Trade-offs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0673" y="2938463"/>
            <a:ext cx="7282727" cy="270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Software Engineering, I. </a:t>
            </a:r>
            <a:r>
              <a:rPr lang="en-US" sz="800" dirty="0" err="1" smtClean="0"/>
              <a:t>Sommerville</a:t>
            </a:r>
            <a:r>
              <a:rPr lang="en-US" sz="800" dirty="0" smtClean="0"/>
              <a:t>, 9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475</a:t>
            </a:r>
          </a:p>
        </p:txBody>
      </p:sp>
    </p:spTree>
    <p:extLst>
      <p:ext uri="{BB962C8B-B14F-4D97-AF65-F5344CB8AC3E}">
        <p14:creationId xmlns:p14="http://schemas.microsoft.com/office/powerpoint/2010/main" xmlns="" val="329727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CBSE for </a:t>
            </a:r>
            <a:r>
              <a:rPr lang="en-US" dirty="0" smtClean="0"/>
              <a:t>reuse</a:t>
            </a:r>
          </a:p>
          <a:p>
            <a:r>
              <a:rPr lang="en-US" dirty="0"/>
              <a:t>Possible </a:t>
            </a:r>
            <a:r>
              <a:rPr lang="en-US" dirty="0" smtClean="0"/>
              <a:t>Changes and other factors</a:t>
            </a:r>
          </a:p>
          <a:p>
            <a:r>
              <a:rPr lang="en-US" dirty="0"/>
              <a:t>Software </a:t>
            </a:r>
            <a:r>
              <a:rPr lang="en-US" dirty="0" smtClean="0"/>
              <a:t>Process</a:t>
            </a:r>
          </a:p>
          <a:p>
            <a:r>
              <a:rPr lang="en-US" dirty="0" smtClean="0"/>
              <a:t>Component composition</a:t>
            </a:r>
          </a:p>
          <a:p>
            <a:pPr lvl="1"/>
            <a:r>
              <a:rPr lang="en-US" dirty="0" smtClean="0"/>
              <a:t>Sequential, hierarchical, and additive composition</a:t>
            </a:r>
          </a:p>
          <a:p>
            <a:r>
              <a:rPr lang="en-US" dirty="0"/>
              <a:t>Components </a:t>
            </a:r>
            <a:r>
              <a:rPr lang="en-US" dirty="0" smtClean="0"/>
              <a:t>incompatibility</a:t>
            </a:r>
            <a:endParaRPr lang="en-US" dirty="0"/>
          </a:p>
          <a:p>
            <a:pPr lvl="1"/>
            <a:r>
              <a:rPr lang="en-US" dirty="0" smtClean="0"/>
              <a:t>Parameter and operational incompatibility, operational incompleteness</a:t>
            </a:r>
            <a:endParaRPr lang="en-US" dirty="0"/>
          </a:p>
          <a:p>
            <a:r>
              <a:rPr lang="en-US" dirty="0" smtClean="0"/>
              <a:t>Trade-offs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121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14334</TotalTime>
  <Words>1110</Words>
  <Application>Microsoft Office PowerPoint</Application>
  <PresentationFormat>On-screen Show (4:3)</PresentationFormat>
  <Paragraphs>171</Paragraphs>
  <Slides>22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PresentationPro_GlowingTechVideo</vt:lpstr>
      <vt:lpstr>Component-Based Software Engineering SEII-Lecture 31</vt:lpstr>
      <vt:lpstr>Recap</vt:lpstr>
      <vt:lpstr>CBSE for Reuse [1/2]</vt:lpstr>
      <vt:lpstr>CBSE for Reuse [2/2]</vt:lpstr>
      <vt:lpstr>Possible Changes [1/2]</vt:lpstr>
      <vt:lpstr>Possible Changes [2/2]</vt:lpstr>
      <vt:lpstr>Other Factors [1/2]</vt:lpstr>
      <vt:lpstr>Other Factors [2/2]</vt:lpstr>
      <vt:lpstr>Software Process [1/4]</vt:lpstr>
      <vt:lpstr>Software Process [2/4]</vt:lpstr>
      <vt:lpstr>Software Process [3/4]</vt:lpstr>
      <vt:lpstr>Software Process [4/4]</vt:lpstr>
      <vt:lpstr>Component Composition [1/4]</vt:lpstr>
      <vt:lpstr>Component Composition [2/4]</vt:lpstr>
      <vt:lpstr>Component Composition [3/4]</vt:lpstr>
      <vt:lpstr>Component Composition [4/4]</vt:lpstr>
      <vt:lpstr>Components Incompatibility [1/2]</vt:lpstr>
      <vt:lpstr>Components Incompatibility [2/2]</vt:lpstr>
      <vt:lpstr>Example – Components Incompatibility</vt:lpstr>
      <vt:lpstr>Trade-offs</vt:lpstr>
      <vt:lpstr>Example – Trade-offs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Administrator</cp:lastModifiedBy>
  <cp:revision>716</cp:revision>
  <dcterms:created xsi:type="dcterms:W3CDTF">2013-04-27T08:10:27Z</dcterms:created>
  <dcterms:modified xsi:type="dcterms:W3CDTF">2013-06-28T15:01:34Z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