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5"/>
  </p:notesMasterIdLst>
  <p:sldIdLst>
    <p:sldId id="256" r:id="rId3"/>
    <p:sldId id="531" r:id="rId4"/>
    <p:sldId id="532" r:id="rId5"/>
    <p:sldId id="533" r:id="rId6"/>
    <p:sldId id="534" r:id="rId7"/>
    <p:sldId id="535" r:id="rId8"/>
    <p:sldId id="536" r:id="rId9"/>
    <p:sldId id="537" r:id="rId10"/>
    <p:sldId id="538" r:id="rId11"/>
    <p:sldId id="539" r:id="rId12"/>
    <p:sldId id="540" r:id="rId13"/>
    <p:sldId id="541" r:id="rId14"/>
    <p:sldId id="542" r:id="rId15"/>
    <p:sldId id="543" r:id="rId16"/>
    <p:sldId id="544" r:id="rId17"/>
    <p:sldId id="546" r:id="rId18"/>
    <p:sldId id="548" r:id="rId19"/>
    <p:sldId id="545" r:id="rId20"/>
    <p:sldId id="547" r:id="rId21"/>
    <p:sldId id="550" r:id="rId22"/>
    <p:sldId id="551" r:id="rId23"/>
    <p:sldId id="54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290" y="-1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Component-Based Software Engineering</a:t>
            </a:r>
            <a:br>
              <a:rPr lang="en-US" dirty="0" smtClean="0"/>
            </a:br>
            <a:r>
              <a:rPr lang="en-US" dirty="0" smtClean="0"/>
              <a:t>SEII-Lecture 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COTS </a:t>
            </a:r>
            <a:r>
              <a:rPr lang="en-US" dirty="0" smtClean="0"/>
              <a:t>product reuse</a:t>
            </a:r>
          </a:p>
          <a:p>
            <a:r>
              <a:rPr lang="en-US" dirty="0"/>
              <a:t>Benefits of COTS </a:t>
            </a:r>
            <a:r>
              <a:rPr lang="en-US" dirty="0" smtClean="0"/>
              <a:t>product reuse</a:t>
            </a:r>
          </a:p>
          <a:p>
            <a:r>
              <a:rPr lang="en-US" dirty="0"/>
              <a:t>Problems with COTS </a:t>
            </a:r>
            <a:r>
              <a:rPr lang="en-US" dirty="0" smtClean="0"/>
              <a:t>product reuse</a:t>
            </a:r>
          </a:p>
          <a:p>
            <a:r>
              <a:rPr lang="en-US" dirty="0" smtClean="0"/>
              <a:t>COTS-solution systems</a:t>
            </a:r>
          </a:p>
          <a:p>
            <a:r>
              <a:rPr lang="en-US" dirty="0"/>
              <a:t>ERP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Architecture of ERP systems</a:t>
            </a:r>
          </a:p>
          <a:p>
            <a:pPr lvl="1"/>
            <a:r>
              <a:rPr lang="en-US" dirty="0" smtClean="0"/>
              <a:t>Limitations of reuse</a:t>
            </a:r>
          </a:p>
          <a:p>
            <a:r>
              <a:rPr lang="en-US" dirty="0"/>
              <a:t>Configuration of </a:t>
            </a:r>
            <a:r>
              <a:rPr lang="en-US" dirty="0" smtClean="0"/>
              <a:t>COTS-solution systems</a:t>
            </a:r>
          </a:p>
          <a:p>
            <a:r>
              <a:rPr lang="en-US" dirty="0" smtClean="0"/>
              <a:t>COTS-integrated systems</a:t>
            </a:r>
          </a:p>
          <a:p>
            <a:pPr lvl="1"/>
            <a:r>
              <a:rPr lang="en-US" dirty="0"/>
              <a:t>Problems with </a:t>
            </a:r>
            <a:r>
              <a:rPr lang="en-US" dirty="0" smtClean="0"/>
              <a:t>COTS-integrated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446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an organization cannot use COTS system</a:t>
            </a:r>
          </a:p>
          <a:p>
            <a:r>
              <a:rPr lang="en-US" dirty="0" smtClean="0"/>
              <a:t>CBSE is an effective and reuse-oriented way</a:t>
            </a:r>
          </a:p>
          <a:p>
            <a:r>
              <a:rPr lang="en-US" dirty="0" smtClean="0"/>
              <a:t>It emerged in the late 1990s</a:t>
            </a:r>
          </a:p>
          <a:p>
            <a:r>
              <a:rPr lang="en-US" dirty="0" smtClean="0"/>
              <a:t>Designers’ frustration about the limited reuse of object-oriented approach</a:t>
            </a:r>
          </a:p>
          <a:p>
            <a:r>
              <a:rPr lang="en-US" dirty="0" smtClean="0"/>
              <a:t>Object classes are too detailed and specific</a:t>
            </a:r>
          </a:p>
          <a:p>
            <a:pPr lvl="1"/>
            <a:r>
              <a:rPr lang="en-US" dirty="0" smtClean="0"/>
              <a:t>Detailed knowledge</a:t>
            </a:r>
          </a:p>
          <a:p>
            <a:pPr lvl="1"/>
            <a:r>
              <a:rPr lang="en-US" dirty="0" smtClean="0"/>
              <a:t>Access to source code</a:t>
            </a:r>
          </a:p>
          <a:p>
            <a:r>
              <a:rPr lang="en-US" dirty="0" smtClean="0"/>
              <a:t>Selling and distributing objects as individual reusable components is practically impossible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452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Components are higher-level abstractions than objects</a:t>
            </a:r>
          </a:p>
          <a:p>
            <a:r>
              <a:rPr lang="en-US" dirty="0" smtClean="0"/>
              <a:t>These are defined by their interfaces and their implementation details are hidden</a:t>
            </a:r>
          </a:p>
          <a:p>
            <a:r>
              <a:rPr lang="en-US" dirty="0" smtClean="0"/>
              <a:t>CBSE is the process of </a:t>
            </a:r>
          </a:p>
          <a:p>
            <a:pPr lvl="1"/>
            <a:r>
              <a:rPr lang="en-US" dirty="0" smtClean="0"/>
              <a:t>Defining, implementing, and integrating / composing loosely coupled, independent components into systems</a:t>
            </a:r>
          </a:p>
          <a:p>
            <a:r>
              <a:rPr lang="en-US" dirty="0" smtClean="0"/>
              <a:t>Software systems are large and complex </a:t>
            </a:r>
          </a:p>
          <a:p>
            <a:r>
              <a:rPr lang="en-US" dirty="0" smtClean="0"/>
              <a:t>Customers demand more dependable software that is delivered and deployed more quickly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19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Essentials of CBSE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Independent components</a:t>
            </a:r>
          </a:p>
          <a:p>
            <a:pPr lvl="1"/>
            <a:r>
              <a:rPr lang="en-US" dirty="0" smtClean="0"/>
              <a:t>Specified by their interfaces</a:t>
            </a:r>
          </a:p>
          <a:p>
            <a:pPr lvl="1"/>
            <a:r>
              <a:rPr lang="en-US" dirty="0" smtClean="0"/>
              <a:t>Clear separation between interface and implementation</a:t>
            </a:r>
          </a:p>
          <a:p>
            <a:pPr lvl="1"/>
            <a:r>
              <a:rPr lang="en-US" dirty="0" smtClean="0"/>
              <a:t>Implementation can be replaced</a:t>
            </a:r>
          </a:p>
          <a:p>
            <a:r>
              <a:rPr lang="en-US" dirty="0" smtClean="0"/>
              <a:t>Component standards</a:t>
            </a:r>
          </a:p>
          <a:p>
            <a:pPr lvl="1"/>
            <a:r>
              <a:rPr lang="en-US" dirty="0" smtClean="0"/>
              <a:t>Facilitates the integration</a:t>
            </a:r>
          </a:p>
          <a:p>
            <a:pPr lvl="1"/>
            <a:r>
              <a:rPr lang="en-US" dirty="0" smtClean="0"/>
              <a:t>Components written in different languages </a:t>
            </a:r>
          </a:p>
          <a:p>
            <a:r>
              <a:rPr lang="en-US" dirty="0" smtClean="0"/>
              <a:t>Middleware</a:t>
            </a:r>
          </a:p>
          <a:p>
            <a:pPr lvl="1"/>
            <a:r>
              <a:rPr lang="en-US" dirty="0" smtClean="0"/>
              <a:t>Support for the component integration</a:t>
            </a:r>
          </a:p>
          <a:p>
            <a:pPr lvl="1"/>
            <a:r>
              <a:rPr lang="en-US" dirty="0" smtClean="0"/>
              <a:t>Handle low-level issues efficiently</a:t>
            </a:r>
          </a:p>
          <a:p>
            <a:r>
              <a:rPr lang="en-US" dirty="0" smtClean="0"/>
              <a:t>Development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04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Component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Standardized</a:t>
            </a:r>
          </a:p>
          <a:p>
            <a:pPr lvl="1"/>
            <a:r>
              <a:rPr lang="en-US" dirty="0" smtClean="0"/>
              <a:t>Standard component model</a:t>
            </a:r>
          </a:p>
          <a:p>
            <a:pPr lvl="1"/>
            <a:r>
              <a:rPr lang="en-US" dirty="0" smtClean="0"/>
              <a:t>Component interfaces, component metadata, documentation, composition, and deployment</a:t>
            </a:r>
          </a:p>
          <a:p>
            <a:r>
              <a:rPr lang="en-US" dirty="0" smtClean="0"/>
              <a:t>Independent</a:t>
            </a:r>
            <a:endParaRPr lang="en-US" dirty="0"/>
          </a:p>
          <a:p>
            <a:pPr lvl="1"/>
            <a:r>
              <a:rPr lang="en-US" dirty="0" smtClean="0"/>
              <a:t>Compose and deploy it without the use of other specific components</a:t>
            </a:r>
          </a:p>
          <a:p>
            <a:pPr lvl="1"/>
            <a:r>
              <a:rPr lang="en-US" dirty="0" smtClean="0"/>
              <a:t>If it needs externally provided services, it should be clearly described in interface specification</a:t>
            </a:r>
          </a:p>
          <a:p>
            <a:r>
              <a:rPr lang="en-US" dirty="0" smtClean="0"/>
              <a:t>Composable</a:t>
            </a:r>
          </a:p>
          <a:p>
            <a:pPr lvl="1"/>
            <a:r>
              <a:rPr lang="en-US" dirty="0" smtClean="0"/>
              <a:t>All external interactions through publicly defined interfaces</a:t>
            </a:r>
          </a:p>
          <a:p>
            <a:pPr lvl="1"/>
            <a:r>
              <a:rPr lang="en-US" dirty="0" smtClean="0"/>
              <a:t>External access to its information (methods and attributes)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53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Component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Deployable</a:t>
            </a:r>
          </a:p>
          <a:p>
            <a:pPr lvl="1"/>
            <a:r>
              <a:rPr lang="en-US" dirty="0" smtClean="0"/>
              <a:t>Self-contained component</a:t>
            </a:r>
          </a:p>
          <a:p>
            <a:pPr lvl="1"/>
            <a:r>
              <a:rPr lang="en-US" dirty="0" smtClean="0"/>
              <a:t>Stand-alone entity on a component platform</a:t>
            </a:r>
          </a:p>
          <a:p>
            <a:pPr lvl="1"/>
            <a:r>
              <a:rPr lang="en-US" dirty="0" smtClean="0"/>
              <a:t>Provide an implementation of the model</a:t>
            </a:r>
          </a:p>
          <a:p>
            <a:pPr lvl="1"/>
            <a:r>
              <a:rPr lang="en-US" dirty="0" smtClean="0"/>
              <a:t>No need to compile it before the deployment</a:t>
            </a:r>
          </a:p>
          <a:p>
            <a:pPr lvl="1"/>
            <a:r>
              <a:rPr lang="en-US" dirty="0" smtClean="0"/>
              <a:t>If it is service, it should be deployed by service provider</a:t>
            </a:r>
          </a:p>
          <a:p>
            <a:r>
              <a:rPr lang="en-US" dirty="0" smtClean="0"/>
              <a:t>Documented</a:t>
            </a:r>
            <a:endParaRPr lang="en-US" dirty="0"/>
          </a:p>
          <a:p>
            <a:pPr lvl="1"/>
            <a:r>
              <a:rPr lang="en-US" dirty="0" smtClean="0"/>
              <a:t>Fully documented</a:t>
            </a:r>
          </a:p>
          <a:p>
            <a:pPr lvl="1"/>
            <a:r>
              <a:rPr lang="en-US" dirty="0" smtClean="0"/>
              <a:t>Syntax and semantics of component interfaces</a:t>
            </a:r>
          </a:p>
          <a:p>
            <a:pPr lvl="1"/>
            <a:r>
              <a:rPr lang="en-US" dirty="0" smtClean="0"/>
              <a:t>Helps to decide about the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77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 as a Service Provider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When a system needs a service, it calls on a component to provide that service</a:t>
            </a:r>
          </a:p>
          <a:p>
            <a:r>
              <a:rPr lang="en-US" dirty="0" smtClean="0"/>
              <a:t>Examples – search service and data conversion service</a:t>
            </a:r>
          </a:p>
          <a:p>
            <a:r>
              <a:rPr lang="en-US" dirty="0" smtClean="0"/>
              <a:t>Emphasize on two critical characteristics</a:t>
            </a:r>
          </a:p>
          <a:p>
            <a:pPr lvl="1"/>
            <a:r>
              <a:rPr lang="en-US" dirty="0" smtClean="0"/>
              <a:t>Component as an independent executable entity that is defined by its interfaces</a:t>
            </a:r>
          </a:p>
          <a:p>
            <a:pPr lvl="2"/>
            <a:r>
              <a:rPr lang="en-US" dirty="0" smtClean="0"/>
              <a:t>No need of knowledge about its source code to use it</a:t>
            </a:r>
          </a:p>
          <a:p>
            <a:pPr lvl="2"/>
            <a:r>
              <a:rPr lang="en-US" dirty="0" smtClean="0"/>
              <a:t>It can be referenced as an external service or directly included in a program</a:t>
            </a:r>
          </a:p>
          <a:p>
            <a:pPr lvl="1"/>
            <a:r>
              <a:rPr lang="en-US" dirty="0" smtClean="0"/>
              <a:t>Services are made available through an interface</a:t>
            </a:r>
          </a:p>
          <a:p>
            <a:pPr lvl="2"/>
            <a:r>
              <a:rPr lang="en-US" dirty="0" smtClean="0"/>
              <a:t>All interactions are through that interface</a:t>
            </a:r>
          </a:p>
          <a:p>
            <a:pPr lvl="2"/>
            <a:r>
              <a:rPr lang="en-US" dirty="0" smtClean="0"/>
              <a:t>Interface is expressed in terms of parameterized operations</a:t>
            </a:r>
          </a:p>
          <a:p>
            <a:pPr lvl="2"/>
            <a:r>
              <a:rPr lang="en-US" dirty="0" smtClean="0"/>
              <a:t>Internal state is never exposed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68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Interfaces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‘Provides’ interface</a:t>
            </a:r>
          </a:p>
          <a:p>
            <a:pPr lvl="1"/>
            <a:r>
              <a:rPr lang="en-US" dirty="0" smtClean="0"/>
              <a:t>Define the services provided </a:t>
            </a:r>
          </a:p>
          <a:p>
            <a:pPr lvl="1"/>
            <a:r>
              <a:rPr lang="en-US" dirty="0" smtClean="0"/>
              <a:t>Component API</a:t>
            </a:r>
          </a:p>
          <a:p>
            <a:pPr lvl="1"/>
            <a:r>
              <a:rPr lang="en-US" dirty="0" smtClean="0"/>
              <a:t>Methods that can be called by a user</a:t>
            </a:r>
          </a:p>
          <a:p>
            <a:pPr lvl="1"/>
            <a:r>
              <a:rPr lang="en-US" dirty="0" smtClean="0"/>
              <a:t>Indicated as circle in UML component diagram</a:t>
            </a:r>
          </a:p>
          <a:p>
            <a:r>
              <a:rPr lang="en-US" dirty="0" smtClean="0"/>
              <a:t>‘Requires’ interface</a:t>
            </a:r>
            <a:endParaRPr lang="en-US" dirty="0"/>
          </a:p>
          <a:p>
            <a:pPr lvl="1"/>
            <a:r>
              <a:rPr lang="en-US" dirty="0" smtClean="0"/>
              <a:t>Services must be provided by other components</a:t>
            </a:r>
          </a:p>
          <a:p>
            <a:pPr lvl="1"/>
            <a:r>
              <a:rPr lang="en-US" dirty="0" smtClean="0"/>
              <a:t>It does not compromise the independence or </a:t>
            </a:r>
            <a:r>
              <a:rPr lang="en-US" dirty="0" err="1" smtClean="0"/>
              <a:t>deployability</a:t>
            </a:r>
            <a:r>
              <a:rPr lang="en-US" dirty="0" smtClean="0"/>
              <a:t> of a component</a:t>
            </a:r>
          </a:p>
          <a:p>
            <a:pPr lvl="1"/>
            <a:r>
              <a:rPr lang="en-US" dirty="0" smtClean="0"/>
              <a:t>Indicated as semicircle in UML component diagram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21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Interfaces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429" y="2964731"/>
            <a:ext cx="8479771" cy="198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457</a:t>
            </a:r>
          </a:p>
        </p:txBody>
      </p:sp>
    </p:spTree>
    <p:extLst>
      <p:ext uri="{BB962C8B-B14F-4D97-AF65-F5344CB8AC3E}">
        <p14:creationId xmlns:p14="http://schemas.microsoft.com/office/powerpoint/2010/main" xmlns="" val="325250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Component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458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73136"/>
            <a:ext cx="6662737" cy="276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106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definition of standards for component implementation, documentation, and deployment</a:t>
            </a:r>
          </a:p>
          <a:p>
            <a:r>
              <a:rPr lang="en-US" dirty="0" smtClean="0"/>
              <a:t>It helps to make sure that components can interoperate</a:t>
            </a:r>
          </a:p>
          <a:p>
            <a:r>
              <a:rPr lang="en-US" dirty="0" smtClean="0"/>
              <a:t>Providers of component execution infrastructures</a:t>
            </a:r>
          </a:p>
          <a:p>
            <a:r>
              <a:rPr lang="en-US" dirty="0" smtClean="0"/>
              <a:t>Examples: </a:t>
            </a:r>
            <a:r>
              <a:rPr lang="en-US" dirty="0" err="1" smtClean="0"/>
              <a:t>WebServices</a:t>
            </a:r>
            <a:r>
              <a:rPr lang="en-US" dirty="0" smtClean="0"/>
              <a:t> model, Sun’s Enterprise Java Beans (EJB) model, Microsoft .NET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923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Component Model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</a:p>
          <a:p>
            <a:pPr lvl="1"/>
            <a:r>
              <a:rPr lang="en-US" dirty="0" smtClean="0"/>
              <a:t>How the interfaces should be defined?</a:t>
            </a:r>
          </a:p>
          <a:p>
            <a:pPr lvl="1"/>
            <a:r>
              <a:rPr lang="en-US" dirty="0" smtClean="0"/>
              <a:t>Which elements such as operation names and parameters should be included in the definition</a:t>
            </a:r>
          </a:p>
          <a:p>
            <a:pPr lvl="1"/>
            <a:r>
              <a:rPr lang="en-US" dirty="0" smtClean="0"/>
              <a:t>Model should specify the language to define interfaces</a:t>
            </a:r>
          </a:p>
          <a:p>
            <a:pPr lvl="1"/>
            <a:r>
              <a:rPr lang="en-US" dirty="0" smtClean="0"/>
              <a:t>Example: EJB is Java specific so it is used as interface definition language</a:t>
            </a:r>
          </a:p>
          <a:p>
            <a:pPr lvl="1"/>
            <a:r>
              <a:rPr lang="en-US" dirty="0" smtClean="0"/>
              <a:t>Some models require specific interface that must be defined by a component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101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Component </a:t>
            </a:r>
            <a:r>
              <a:rPr lang="en-US" dirty="0"/>
              <a:t>Model </a:t>
            </a:r>
            <a:r>
              <a:rPr lang="en-US" dirty="0" smtClean="0"/>
              <a:t>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Usage</a:t>
            </a:r>
          </a:p>
          <a:p>
            <a:pPr lvl="1"/>
            <a:r>
              <a:rPr lang="en-US" dirty="0" smtClean="0"/>
              <a:t>Unique name or handle to distribute and access remotely</a:t>
            </a:r>
          </a:p>
          <a:p>
            <a:pPr lvl="1"/>
            <a:r>
              <a:rPr lang="en-US" dirty="0" smtClean="0"/>
              <a:t>Example: services have unique uniform resource identifier (URI)</a:t>
            </a:r>
          </a:p>
          <a:p>
            <a:pPr lvl="1"/>
            <a:r>
              <a:rPr lang="en-US" dirty="0" smtClean="0"/>
              <a:t>Component meta-data</a:t>
            </a:r>
          </a:p>
          <a:p>
            <a:pPr lvl="1"/>
            <a:r>
              <a:rPr lang="en-US" dirty="0" smtClean="0"/>
              <a:t>specifies how the binary components can be customized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058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Component </a:t>
            </a:r>
            <a:r>
              <a:rPr lang="en-US" dirty="0"/>
              <a:t>Model </a:t>
            </a:r>
            <a:r>
              <a:rPr lang="en-US" dirty="0" smtClean="0"/>
              <a:t>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Deployment</a:t>
            </a:r>
          </a:p>
          <a:p>
            <a:pPr lvl="1"/>
            <a:r>
              <a:rPr lang="en-US" dirty="0" smtClean="0"/>
              <a:t>Specification of how components should be packaged for deployment as independent, executable entities</a:t>
            </a:r>
          </a:p>
          <a:p>
            <a:pPr lvl="1"/>
            <a:r>
              <a:rPr lang="en-US" dirty="0" smtClean="0"/>
              <a:t>Information about the contents of a package and its binary organization</a:t>
            </a:r>
          </a:p>
          <a:p>
            <a:pPr lvl="1"/>
            <a:r>
              <a:rPr lang="en-US" dirty="0" smtClean="0"/>
              <a:t>Governing rules an how component replacement is allowed</a:t>
            </a:r>
          </a:p>
          <a:p>
            <a:r>
              <a:rPr lang="en-US" dirty="0" smtClean="0"/>
              <a:t>Component model should define the documentation to be produced</a:t>
            </a:r>
          </a:p>
          <a:p>
            <a:r>
              <a:rPr lang="en-US" dirty="0" smtClean="0"/>
              <a:t>Component model implementation provides comparable shared services for components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9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Services Provided by Component Model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Platform services</a:t>
            </a:r>
          </a:p>
          <a:p>
            <a:pPr lvl="1"/>
            <a:r>
              <a:rPr lang="en-US" dirty="0" smtClean="0"/>
              <a:t>Fundamental services</a:t>
            </a:r>
          </a:p>
          <a:p>
            <a:pPr lvl="1"/>
            <a:r>
              <a:rPr lang="en-US" dirty="0" smtClean="0"/>
              <a:t>Enable components to communicate and interoperate  in a distributed environment</a:t>
            </a:r>
          </a:p>
          <a:p>
            <a:r>
              <a:rPr lang="en-US" dirty="0" smtClean="0"/>
              <a:t>Support services</a:t>
            </a:r>
            <a:endParaRPr lang="en-US" dirty="0"/>
          </a:p>
          <a:p>
            <a:pPr lvl="1"/>
            <a:r>
              <a:rPr lang="en-US" dirty="0" smtClean="0"/>
              <a:t>Common services that are likely to be required by many different components</a:t>
            </a:r>
          </a:p>
          <a:p>
            <a:pPr lvl="1"/>
            <a:r>
              <a:rPr lang="en-US" dirty="0" smtClean="0"/>
              <a:t>Example: authentication</a:t>
            </a:r>
          </a:p>
          <a:p>
            <a:pPr lvl="1"/>
            <a:r>
              <a:rPr lang="en-US" dirty="0" smtClean="0"/>
              <a:t>A standard set of middleware services for use by all components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650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Services Provided by Component Model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Component is deployed in a “container”</a:t>
            </a:r>
          </a:p>
          <a:p>
            <a:pPr lvl="1"/>
            <a:r>
              <a:rPr lang="en-US" dirty="0" smtClean="0"/>
              <a:t>An implementation of support services plus a definition of the interfaces</a:t>
            </a:r>
          </a:p>
          <a:p>
            <a:pPr lvl="1"/>
            <a:r>
              <a:rPr lang="en-US" dirty="0" smtClean="0"/>
              <a:t>Component can access the support services and the container can access the component interfaces</a:t>
            </a:r>
          </a:p>
          <a:p>
            <a:pPr lvl="1"/>
            <a:r>
              <a:rPr lang="en-US" dirty="0" smtClean="0"/>
              <a:t>Component interfaces are not directly accessed by other components</a:t>
            </a:r>
          </a:p>
          <a:p>
            <a:pPr lvl="1"/>
            <a:r>
              <a:rPr lang="en-US" dirty="0" smtClean="0"/>
              <a:t>Containers are large and complex, access to all middleware services</a:t>
            </a:r>
          </a:p>
          <a:p>
            <a:pPr lvl="1"/>
            <a:r>
              <a:rPr lang="en-US" dirty="0" smtClean="0"/>
              <a:t>Component may not need to access all the services</a:t>
            </a:r>
          </a:p>
          <a:p>
            <a:pPr lvl="1"/>
            <a:r>
              <a:rPr lang="en-US" dirty="0" smtClean="0"/>
              <a:t>Standards for common web services such as transaction management and security</a:t>
            </a:r>
          </a:p>
          <a:p>
            <a:pPr lvl="1"/>
            <a:r>
              <a:rPr lang="en-US" dirty="0" smtClean="0"/>
              <a:t>Standards are implemented as program libraries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648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Middleware Services Defined in a Component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80393"/>
            <a:ext cx="6210300" cy="369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460</a:t>
            </a:r>
          </a:p>
        </p:txBody>
      </p:sp>
    </p:spTree>
    <p:extLst>
      <p:ext uri="{BB962C8B-B14F-4D97-AF65-F5344CB8AC3E}">
        <p14:creationId xmlns:p14="http://schemas.microsoft.com/office/powerpoint/2010/main" xmlns="" val="240305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Processes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Software processes that support component-based software engineering</a:t>
            </a:r>
          </a:p>
          <a:p>
            <a:r>
              <a:rPr lang="en-US" dirty="0" smtClean="0"/>
              <a:t>Considering the possibilities of reuse and different process activities involved</a:t>
            </a:r>
          </a:p>
          <a:p>
            <a:r>
              <a:rPr lang="en-US" dirty="0" smtClean="0"/>
              <a:t>Two types of processes at highest level</a:t>
            </a:r>
          </a:p>
          <a:p>
            <a:pPr lvl="1"/>
            <a:r>
              <a:rPr lang="en-US" dirty="0" smtClean="0"/>
              <a:t>Development for reuse</a:t>
            </a:r>
          </a:p>
          <a:p>
            <a:pPr lvl="2"/>
            <a:r>
              <a:rPr lang="en-US" dirty="0" smtClean="0"/>
              <a:t>Good knowledge about the components</a:t>
            </a:r>
          </a:p>
          <a:p>
            <a:pPr lvl="2"/>
            <a:r>
              <a:rPr lang="en-US" dirty="0" smtClean="0"/>
              <a:t>Access to source code and work for generalization</a:t>
            </a:r>
          </a:p>
          <a:p>
            <a:pPr lvl="1"/>
            <a:r>
              <a:rPr lang="en-US" dirty="0" smtClean="0"/>
              <a:t>Development with reuse</a:t>
            </a:r>
          </a:p>
          <a:p>
            <a:pPr lvl="2"/>
            <a:r>
              <a:rPr lang="en-US" dirty="0" smtClean="0"/>
              <a:t>Discover the components</a:t>
            </a:r>
          </a:p>
          <a:p>
            <a:pPr lvl="2"/>
            <a:r>
              <a:rPr lang="en-US" dirty="0" smtClean="0"/>
              <a:t>May not have access to source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895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Processes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acquisition</a:t>
            </a:r>
          </a:p>
          <a:p>
            <a:pPr lvl="1"/>
            <a:r>
              <a:rPr lang="en-US" dirty="0" smtClean="0"/>
              <a:t>The process of acquiring components</a:t>
            </a:r>
          </a:p>
          <a:p>
            <a:pPr lvl="1"/>
            <a:r>
              <a:rPr lang="en-US" dirty="0" smtClean="0"/>
              <a:t>Local or external components</a:t>
            </a:r>
          </a:p>
          <a:p>
            <a:r>
              <a:rPr lang="en-US" dirty="0" smtClean="0"/>
              <a:t>Component management</a:t>
            </a:r>
          </a:p>
          <a:p>
            <a:pPr lvl="1"/>
            <a:r>
              <a:rPr lang="en-US" dirty="0" smtClean="0"/>
              <a:t>Managing organization’s reusable components</a:t>
            </a:r>
          </a:p>
          <a:p>
            <a:pPr lvl="1"/>
            <a:r>
              <a:rPr lang="en-US" dirty="0" smtClean="0"/>
              <a:t>Properly cataloged, stored, and made available</a:t>
            </a:r>
          </a:p>
          <a:p>
            <a:r>
              <a:rPr lang="en-US" dirty="0" smtClean="0"/>
              <a:t>Component certification</a:t>
            </a:r>
          </a:p>
          <a:p>
            <a:pPr lvl="1"/>
            <a:r>
              <a:rPr lang="en-US" dirty="0" smtClean="0"/>
              <a:t>Process of checking and certifying 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843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Processes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850" y="2209800"/>
            <a:ext cx="69723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462</a:t>
            </a:r>
          </a:p>
        </p:txBody>
      </p:sp>
    </p:spTree>
    <p:extLst>
      <p:ext uri="{BB962C8B-B14F-4D97-AF65-F5344CB8AC3E}">
        <p14:creationId xmlns:p14="http://schemas.microsoft.com/office/powerpoint/2010/main" xmlns="" val="39260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Component-based software engineering</a:t>
            </a:r>
          </a:p>
          <a:p>
            <a:r>
              <a:rPr lang="en-US" dirty="0" smtClean="0"/>
              <a:t>Essentials of CBSE</a:t>
            </a:r>
          </a:p>
          <a:p>
            <a:pPr lvl="1"/>
            <a:r>
              <a:rPr lang="en-US" dirty="0"/>
              <a:t>Independent </a:t>
            </a:r>
            <a:r>
              <a:rPr lang="en-US" dirty="0" smtClean="0"/>
              <a:t>components, component standards, middleware, development </a:t>
            </a:r>
            <a:r>
              <a:rPr lang="en-US" dirty="0"/>
              <a:t>process</a:t>
            </a:r>
          </a:p>
          <a:p>
            <a:r>
              <a:rPr lang="en-US" dirty="0" smtClean="0"/>
              <a:t>Characteristics of components</a:t>
            </a:r>
          </a:p>
          <a:p>
            <a:pPr lvl="1"/>
            <a:r>
              <a:rPr lang="en-US" dirty="0" smtClean="0"/>
              <a:t>Standardized, independent, </a:t>
            </a:r>
            <a:r>
              <a:rPr lang="en-US" dirty="0" err="1" smtClean="0"/>
              <a:t>composable</a:t>
            </a:r>
            <a:r>
              <a:rPr lang="en-US" dirty="0" smtClean="0"/>
              <a:t>, deployable, documented</a:t>
            </a:r>
          </a:p>
          <a:p>
            <a:r>
              <a:rPr lang="en-US" dirty="0"/>
              <a:t>Elements of </a:t>
            </a:r>
            <a:r>
              <a:rPr lang="en-US" dirty="0" smtClean="0"/>
              <a:t>component model</a:t>
            </a:r>
          </a:p>
          <a:p>
            <a:pPr lvl="1"/>
            <a:r>
              <a:rPr lang="en-US" dirty="0" smtClean="0"/>
              <a:t>Interfaces, usage, deployment</a:t>
            </a:r>
          </a:p>
          <a:p>
            <a:r>
              <a:rPr lang="en-US" dirty="0" smtClean="0"/>
              <a:t>CBSE processes</a:t>
            </a:r>
            <a:endParaRPr lang="en-US" dirty="0"/>
          </a:p>
          <a:p>
            <a:pPr lvl="1"/>
            <a:r>
              <a:rPr lang="en-US" dirty="0"/>
              <a:t>Development for </a:t>
            </a:r>
            <a:r>
              <a:rPr lang="en-US" dirty="0" smtClean="0"/>
              <a:t>reuse, development with reuse</a:t>
            </a:r>
          </a:p>
          <a:p>
            <a:pPr lvl="1"/>
            <a:r>
              <a:rPr lang="en-US" dirty="0" smtClean="0"/>
              <a:t>Component acquisition, management, and certification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106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14027</TotalTime>
  <Words>1086</Words>
  <Application>Microsoft Office PowerPoint</Application>
  <PresentationFormat>On-screen Show (4:3)</PresentationFormat>
  <Paragraphs>188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PresentationPro_GlowingTechVideo</vt:lpstr>
      <vt:lpstr>Component-Based Software Engineering SEII-Lecture 30</vt:lpstr>
      <vt:lpstr>Recap</vt:lpstr>
      <vt:lpstr>Importance</vt:lpstr>
      <vt:lpstr>Components</vt:lpstr>
      <vt:lpstr>Essentials of CBSE</vt:lpstr>
      <vt:lpstr>Characteristics of Component [1/2]</vt:lpstr>
      <vt:lpstr>Characteristics of Component [2/2]</vt:lpstr>
      <vt:lpstr>Component as a Service Provider</vt:lpstr>
      <vt:lpstr>Component Interfaces [1/2]</vt:lpstr>
      <vt:lpstr>Component Interfaces [2/2]</vt:lpstr>
      <vt:lpstr>Example – Component Interfaces</vt:lpstr>
      <vt:lpstr>Component Models</vt:lpstr>
      <vt:lpstr>Elements of Component Model [1/3]</vt:lpstr>
      <vt:lpstr>Elements of Component Model [2/3]</vt:lpstr>
      <vt:lpstr>Elements of Component Model [3/3]</vt:lpstr>
      <vt:lpstr>Services Provided by Component Model [1/2]</vt:lpstr>
      <vt:lpstr>Services Provided by Component Model [2/2]</vt:lpstr>
      <vt:lpstr>Example – Middleware Services Defined in a Component Model</vt:lpstr>
      <vt:lpstr>CBSE Processes [1/3]</vt:lpstr>
      <vt:lpstr>CBSE Processes [2/3]</vt:lpstr>
      <vt:lpstr>CBSE Processes [3/3]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694</cp:revision>
  <dcterms:created xsi:type="dcterms:W3CDTF">2013-04-27T08:10:27Z</dcterms:created>
  <dcterms:modified xsi:type="dcterms:W3CDTF">2013-06-28T13:45:12Z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