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9"/>
  </p:notesMasterIdLst>
  <p:sldIdLst>
    <p:sldId id="256" r:id="rId3"/>
    <p:sldId id="260" r:id="rId4"/>
    <p:sldId id="313" r:id="rId5"/>
    <p:sldId id="304" r:id="rId6"/>
    <p:sldId id="305" r:id="rId7"/>
    <p:sldId id="306" r:id="rId8"/>
    <p:sldId id="307" r:id="rId9"/>
    <p:sldId id="308" r:id="rId10"/>
    <p:sldId id="310" r:id="rId11"/>
    <p:sldId id="312" r:id="rId12"/>
    <p:sldId id="311" r:id="rId13"/>
    <p:sldId id="317" r:id="rId14"/>
    <p:sldId id="318" r:id="rId15"/>
    <p:sldId id="319" r:id="rId16"/>
    <p:sldId id="324" r:id="rId17"/>
    <p:sldId id="325" r:id="rId18"/>
    <p:sldId id="326" r:id="rId19"/>
    <p:sldId id="327" r:id="rId20"/>
    <p:sldId id="320" r:id="rId21"/>
    <p:sldId id="328" r:id="rId22"/>
    <p:sldId id="321" r:id="rId23"/>
    <p:sldId id="322" r:id="rId24"/>
    <p:sldId id="330" r:id="rId25"/>
    <p:sldId id="331" r:id="rId26"/>
    <p:sldId id="323" r:id="rId27"/>
    <p:sldId id="32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3481" autoAdjust="0"/>
  </p:normalViewPr>
  <p:slideViewPr>
    <p:cSldViewPr showGuides="1">
      <p:cViewPr varScale="1">
        <p:scale>
          <a:sx n="54" d="100"/>
          <a:sy n="54" d="100"/>
        </p:scale>
        <p:origin x="-1752" y="-84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482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the outline for today’s lecture.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0482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Project Integration Management</a:t>
            </a:r>
            <a:br>
              <a:rPr lang="en-US" dirty="0" smtClean="0"/>
            </a:br>
            <a:r>
              <a:rPr lang="en-US" dirty="0" smtClean="0"/>
              <a:t>SEII-Lecture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</a:p>
          <a:p>
            <a:r>
              <a:rPr lang="en-US" dirty="0" smtClean="0"/>
              <a:t>Recent trends in IT projects</a:t>
            </a:r>
          </a:p>
          <a:p>
            <a:r>
              <a:rPr lang="en-US" dirty="0" smtClean="0"/>
              <a:t>Project management process groups</a:t>
            </a:r>
          </a:p>
          <a:p>
            <a:r>
              <a:rPr lang="en-US" dirty="0" smtClean="0"/>
              <a:t>Project Integration management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99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Systems Philosophy</a:t>
            </a:r>
          </a:p>
          <a:p>
            <a:pPr lvl="1"/>
            <a:r>
              <a:rPr lang="en-US" dirty="0" smtClean="0"/>
              <a:t>Business, organization, technology</a:t>
            </a:r>
          </a:p>
          <a:p>
            <a:r>
              <a:rPr lang="en-US" dirty="0" smtClean="0"/>
              <a:t>Organization frames</a:t>
            </a:r>
          </a:p>
          <a:p>
            <a:pPr lvl="1"/>
            <a:r>
              <a:rPr lang="en-US" dirty="0" smtClean="0"/>
              <a:t>Structure, HR, political, symbolic</a:t>
            </a:r>
          </a:p>
          <a:p>
            <a:r>
              <a:rPr lang="en-US" dirty="0" smtClean="0"/>
              <a:t>Project life cycle</a:t>
            </a:r>
          </a:p>
          <a:p>
            <a:pPr lvl="1"/>
            <a:r>
              <a:rPr lang="en-US" dirty="0" smtClean="0"/>
              <a:t>Concept, development, implementation, close-out</a:t>
            </a:r>
          </a:p>
          <a:p>
            <a:r>
              <a:rPr lang="en-US" dirty="0" smtClean="0"/>
              <a:t>IT projects are complex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219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Globalization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village</a:t>
            </a:r>
          </a:p>
          <a:p>
            <a:r>
              <a:rPr lang="en-US" dirty="0" smtClean="0"/>
              <a:t>Lower trade / political barriers</a:t>
            </a:r>
          </a:p>
          <a:p>
            <a:r>
              <a:rPr lang="en-US" dirty="0" smtClean="0"/>
              <a:t>IT is the key enabler</a:t>
            </a:r>
          </a:p>
          <a:p>
            <a:r>
              <a:rPr lang="en-US" dirty="0" smtClean="0"/>
              <a:t>Project managers need to address</a:t>
            </a:r>
          </a:p>
          <a:p>
            <a:pPr lvl="1"/>
            <a:r>
              <a:rPr lang="en-US" dirty="0" smtClean="0"/>
              <a:t>Communications</a:t>
            </a:r>
          </a:p>
          <a:p>
            <a:pPr lvl="1"/>
            <a:r>
              <a:rPr lang="en-US" dirty="0" smtClean="0"/>
              <a:t>Trust</a:t>
            </a:r>
          </a:p>
          <a:p>
            <a:pPr lvl="1"/>
            <a:r>
              <a:rPr lang="en-US" dirty="0" smtClean="0"/>
              <a:t>Common work practices</a:t>
            </a:r>
          </a:p>
          <a:p>
            <a:pPr lvl="1"/>
            <a:r>
              <a:rPr lang="en-US" dirty="0" smtClean="0"/>
              <a:t>Tools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80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Globalization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KPMG International suggestions after studying 600 global organizations</a:t>
            </a:r>
          </a:p>
          <a:p>
            <a:pPr lvl="1"/>
            <a:r>
              <a:rPr lang="en-US" dirty="0" smtClean="0"/>
              <a:t>Greater project discipline</a:t>
            </a:r>
          </a:p>
          <a:p>
            <a:pPr lvl="1"/>
            <a:r>
              <a:rPr lang="en-US" dirty="0" smtClean="0"/>
              <a:t>Think global, act local</a:t>
            </a:r>
          </a:p>
          <a:p>
            <a:pPr lvl="1"/>
            <a:r>
              <a:rPr lang="en-US" dirty="0" smtClean="0"/>
              <a:t>Collaboration over standardization</a:t>
            </a:r>
          </a:p>
          <a:p>
            <a:pPr lvl="1"/>
            <a:r>
              <a:rPr lang="en-US" dirty="0" smtClean="0"/>
              <a:t>Keep project momentum</a:t>
            </a:r>
          </a:p>
          <a:p>
            <a:pPr lvl="1"/>
            <a:r>
              <a:rPr lang="en-US" dirty="0" smtClean="0"/>
              <a:t>Use of newer and innovative tools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029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Outsourcing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Acquiring goods/services from an outside source</a:t>
            </a:r>
          </a:p>
          <a:p>
            <a:r>
              <a:rPr lang="en-US" dirty="0" smtClean="0"/>
              <a:t>Offshoring – another country</a:t>
            </a:r>
          </a:p>
          <a:p>
            <a:r>
              <a:rPr lang="en-US" dirty="0" smtClean="0"/>
              <a:t>Reduced costs</a:t>
            </a:r>
          </a:p>
          <a:p>
            <a:r>
              <a:rPr lang="en-US" dirty="0" smtClean="0"/>
              <a:t>Issues</a:t>
            </a:r>
          </a:p>
          <a:p>
            <a:pPr lvl="1"/>
            <a:r>
              <a:rPr lang="en-US" dirty="0" smtClean="0"/>
              <a:t>Integration  and standardization of IT infrastructure and business processes</a:t>
            </a:r>
          </a:p>
          <a:p>
            <a:pPr lvl="1"/>
            <a:r>
              <a:rPr lang="en-US" dirty="0" smtClean="0"/>
              <a:t>Negotiating contracts, working plans, and managing virtual teams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784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Remote locations</a:t>
            </a:r>
          </a:p>
          <a:p>
            <a:r>
              <a:rPr lang="en-US" dirty="0" smtClean="0"/>
              <a:t>Same country / across the globe</a:t>
            </a:r>
          </a:p>
          <a:p>
            <a:r>
              <a:rPr lang="en-US" dirty="0" smtClean="0"/>
              <a:t>Possible advantages</a:t>
            </a:r>
          </a:p>
          <a:p>
            <a:pPr lvl="1"/>
            <a:r>
              <a:rPr lang="en-US" dirty="0" smtClean="0"/>
              <a:t>Competitiveness, responsiveness, 24/7 availability</a:t>
            </a:r>
          </a:p>
          <a:p>
            <a:pPr lvl="1"/>
            <a:r>
              <a:rPr lang="en-US" dirty="0" smtClean="0"/>
              <a:t>Reduced costs, even no office space</a:t>
            </a:r>
          </a:p>
          <a:p>
            <a:pPr lvl="1"/>
            <a:r>
              <a:rPr lang="en-US" dirty="0" smtClean="0"/>
              <a:t>Work/life balance for team members</a:t>
            </a:r>
          </a:p>
          <a:p>
            <a:r>
              <a:rPr lang="en-US" dirty="0" smtClean="0"/>
              <a:t>Possible disadvantages</a:t>
            </a:r>
          </a:p>
          <a:p>
            <a:pPr lvl="1"/>
            <a:r>
              <a:rPr lang="en-US" dirty="0" smtClean="0"/>
              <a:t>Isolating team members</a:t>
            </a:r>
          </a:p>
          <a:p>
            <a:pPr lvl="1"/>
            <a:r>
              <a:rPr lang="en-US" dirty="0" smtClean="0"/>
              <a:t>Communication problems</a:t>
            </a:r>
          </a:p>
          <a:p>
            <a:pPr lvl="1"/>
            <a:r>
              <a:rPr lang="en-US" dirty="0" smtClean="0"/>
              <a:t>Informal learning/networking</a:t>
            </a:r>
          </a:p>
          <a:p>
            <a:pPr lvl="1"/>
            <a:r>
              <a:rPr lang="en-US" dirty="0" smtClean="0"/>
              <a:t>Technology dependent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825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Success Factors for Virtual Teams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Team processes</a:t>
            </a:r>
          </a:p>
          <a:p>
            <a:r>
              <a:rPr lang="en-US" dirty="0" smtClean="0"/>
              <a:t>Leadership style</a:t>
            </a:r>
          </a:p>
          <a:p>
            <a:r>
              <a:rPr lang="en-US" dirty="0" smtClean="0"/>
              <a:t>Trust and relationships</a:t>
            </a:r>
          </a:p>
          <a:p>
            <a:r>
              <a:rPr lang="en-US" dirty="0" smtClean="0"/>
              <a:t>Team member selection and role preferences</a:t>
            </a:r>
          </a:p>
          <a:p>
            <a:r>
              <a:rPr lang="en-US" dirty="0" smtClean="0"/>
              <a:t>Task-technology fit</a:t>
            </a:r>
          </a:p>
          <a:p>
            <a:r>
              <a:rPr lang="en-US" dirty="0" smtClean="0"/>
              <a:t>Cultural differences</a:t>
            </a:r>
          </a:p>
          <a:p>
            <a:r>
              <a:rPr lang="en-US" dirty="0" smtClean="0"/>
              <a:t>Computer-mediated communication</a:t>
            </a:r>
          </a:p>
          <a:p>
            <a:r>
              <a:rPr lang="en-US" dirty="0" smtClean="0"/>
              <a:t>Team life cycles</a:t>
            </a:r>
          </a:p>
          <a:p>
            <a:r>
              <a:rPr lang="en-US" dirty="0" smtClean="0"/>
              <a:t>Conflict 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941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Management Process Groups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Process</a:t>
            </a:r>
          </a:p>
          <a:p>
            <a:pPr lvl="1"/>
            <a:r>
              <a:rPr lang="en-US" dirty="0" smtClean="0"/>
              <a:t>A series of actions directed towards a specified goal</a:t>
            </a:r>
          </a:p>
          <a:p>
            <a:r>
              <a:rPr lang="en-US" dirty="0" smtClean="0"/>
              <a:t>Project management – series of interlinked processes</a:t>
            </a:r>
          </a:p>
          <a:p>
            <a:r>
              <a:rPr lang="en-US" dirty="0"/>
              <a:t>Do not confuse it with project phases</a:t>
            </a:r>
          </a:p>
          <a:p>
            <a:r>
              <a:rPr lang="en-US" dirty="0" smtClean="0"/>
              <a:t>Initiating processes</a:t>
            </a:r>
          </a:p>
          <a:p>
            <a:pPr lvl="1"/>
            <a:r>
              <a:rPr lang="en-US" dirty="0"/>
              <a:t>Defining and authorizing project/phase</a:t>
            </a:r>
          </a:p>
          <a:p>
            <a:pPr lvl="1"/>
            <a:r>
              <a:rPr lang="en-US" dirty="0"/>
              <a:t>At the beginning of each </a:t>
            </a:r>
            <a:r>
              <a:rPr lang="en-US" dirty="0" smtClean="0"/>
              <a:t>phase</a:t>
            </a:r>
          </a:p>
          <a:p>
            <a:r>
              <a:rPr lang="en-US" dirty="0" smtClean="0"/>
              <a:t>Planning processes</a:t>
            </a:r>
          </a:p>
          <a:p>
            <a:pPr lvl="1"/>
            <a:r>
              <a:rPr lang="en-US" dirty="0" smtClean="0"/>
              <a:t>Devising and maintaining workable scheme</a:t>
            </a:r>
          </a:p>
          <a:p>
            <a:pPr lvl="1"/>
            <a:r>
              <a:rPr lang="en-US" dirty="0" smtClean="0"/>
              <a:t>Project management plan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541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Management Process Groups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Executing processes</a:t>
            </a:r>
          </a:p>
          <a:p>
            <a:pPr lvl="1"/>
            <a:r>
              <a:rPr lang="en-US" dirty="0" smtClean="0"/>
              <a:t>Coordinating people and other resources</a:t>
            </a:r>
          </a:p>
          <a:p>
            <a:pPr lvl="1"/>
            <a:r>
              <a:rPr lang="en-US" dirty="0" smtClean="0"/>
              <a:t>Development activities</a:t>
            </a:r>
          </a:p>
          <a:p>
            <a:r>
              <a:rPr lang="en-US" dirty="0" smtClean="0"/>
              <a:t>Monitoring and closing processes</a:t>
            </a:r>
          </a:p>
          <a:p>
            <a:pPr lvl="1"/>
            <a:r>
              <a:rPr lang="en-US" dirty="0" smtClean="0"/>
              <a:t>Measuring and monitoring progress</a:t>
            </a:r>
          </a:p>
          <a:p>
            <a:pPr lvl="1"/>
            <a:r>
              <a:rPr lang="en-US" dirty="0" smtClean="0"/>
              <a:t>Corrective actions</a:t>
            </a:r>
          </a:p>
          <a:p>
            <a:r>
              <a:rPr lang="en-US" dirty="0" smtClean="0"/>
              <a:t>Closing processes</a:t>
            </a:r>
          </a:p>
          <a:p>
            <a:pPr lvl="1"/>
            <a:r>
              <a:rPr lang="en-US" dirty="0" smtClean="0"/>
              <a:t>Formal acceptance</a:t>
            </a:r>
          </a:p>
          <a:p>
            <a:pPr lvl="1"/>
            <a:r>
              <a:rPr lang="en-US" dirty="0" smtClean="0"/>
              <a:t>Administrative activities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950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 Spent on Each Process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375" y="2038350"/>
            <a:ext cx="84772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80</a:t>
            </a:r>
          </a:p>
        </p:txBody>
      </p:sp>
    </p:spTree>
    <p:extLst>
      <p:ext uri="{BB962C8B-B14F-4D97-AF65-F5344CB8AC3E}">
        <p14:creationId xmlns:p14="http://schemas.microsoft.com/office/powerpoint/2010/main" xmlns="" val="295565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Integration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Coordinating all knowledge areas throughout a project’s life cycle</a:t>
            </a:r>
          </a:p>
          <a:p>
            <a:r>
              <a:rPr lang="en-US" dirty="0" smtClean="0"/>
              <a:t>Main processes</a:t>
            </a:r>
          </a:p>
          <a:p>
            <a:pPr lvl="1"/>
            <a:r>
              <a:rPr lang="en-US" dirty="0" smtClean="0"/>
              <a:t>Developing project charter</a:t>
            </a:r>
          </a:p>
          <a:p>
            <a:pPr lvl="1"/>
            <a:r>
              <a:rPr lang="en-US" dirty="0" smtClean="0"/>
              <a:t>Developing project management plan</a:t>
            </a:r>
          </a:p>
          <a:p>
            <a:pPr lvl="1"/>
            <a:r>
              <a:rPr lang="en-US" dirty="0" smtClean="0"/>
              <a:t>Directing and managing project execution</a:t>
            </a:r>
          </a:p>
          <a:p>
            <a:pPr lvl="1"/>
            <a:r>
              <a:rPr lang="en-US" dirty="0" smtClean="0"/>
              <a:t>Monitoring and controlling project work</a:t>
            </a:r>
          </a:p>
          <a:p>
            <a:pPr lvl="1"/>
            <a:r>
              <a:rPr lang="en-US" dirty="0" smtClean="0"/>
              <a:t>Performing integrated change control</a:t>
            </a:r>
          </a:p>
          <a:p>
            <a:pPr lvl="1"/>
            <a:r>
              <a:rPr lang="en-US" dirty="0" smtClean="0"/>
              <a:t>Closing project or phase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818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</a:t>
            </a:r>
            <a:r>
              <a:rPr lang="en-US" dirty="0" smtClean="0"/>
              <a:t>Charter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formal document to recognize the project</a:t>
            </a:r>
          </a:p>
          <a:p>
            <a:pPr lvl="1"/>
            <a:r>
              <a:rPr lang="en-US" dirty="0" smtClean="0"/>
              <a:t>Project title and date of authorization, contact info</a:t>
            </a:r>
          </a:p>
          <a:p>
            <a:pPr lvl="1"/>
            <a:r>
              <a:rPr lang="en-US" dirty="0" smtClean="0"/>
              <a:t>Project objectives, business need, justification</a:t>
            </a:r>
          </a:p>
          <a:p>
            <a:pPr lvl="1"/>
            <a:r>
              <a:rPr lang="en-US" dirty="0" smtClean="0"/>
              <a:t>Summary of project schedule, budget, communication plan</a:t>
            </a:r>
          </a:p>
          <a:p>
            <a:pPr lvl="1"/>
            <a:r>
              <a:rPr lang="en-US" dirty="0" smtClean="0"/>
              <a:t>Project success criteria</a:t>
            </a:r>
          </a:p>
          <a:p>
            <a:pPr lvl="1"/>
            <a:r>
              <a:rPr lang="en-US" dirty="0" smtClean="0"/>
              <a:t>Roles and responsibilities matrix</a:t>
            </a:r>
          </a:p>
          <a:p>
            <a:pPr lvl="1"/>
            <a:r>
              <a:rPr lang="en-US" dirty="0" smtClean="0"/>
              <a:t>Sign-off and comments sections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071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 coordinate all project planning documents</a:t>
            </a:r>
          </a:p>
          <a:p>
            <a:r>
              <a:rPr lang="en-US" dirty="0"/>
              <a:t>Project planning assumptions and decisions</a:t>
            </a:r>
          </a:p>
          <a:p>
            <a:r>
              <a:rPr lang="en-US" dirty="0" smtClean="0"/>
              <a:t>Assist in project’s execution and control</a:t>
            </a:r>
          </a:p>
          <a:p>
            <a:r>
              <a:rPr lang="en-US" dirty="0" smtClean="0"/>
              <a:t>Baseline for progress measurement and project control</a:t>
            </a:r>
          </a:p>
          <a:p>
            <a:r>
              <a:rPr lang="en-US" dirty="0" smtClean="0"/>
              <a:t>Dynamic, flexible, and subject to change</a:t>
            </a:r>
          </a:p>
          <a:p>
            <a:r>
              <a:rPr lang="en-US" dirty="0" smtClean="0"/>
              <a:t>Information required from all knowledge areas</a:t>
            </a:r>
          </a:p>
          <a:p>
            <a:r>
              <a:rPr lang="en-US" dirty="0" smtClean="0"/>
              <a:t>Main inputs: project charter, outputs from planning processes, enterprise environment factors</a:t>
            </a:r>
          </a:p>
          <a:p>
            <a:r>
              <a:rPr lang="en-US" dirty="0" smtClean="0"/>
              <a:t>Main technique: Expert judgment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491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Management Plan Contents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Projects are unique so are management plans</a:t>
            </a:r>
          </a:p>
          <a:p>
            <a:r>
              <a:rPr lang="en-US" dirty="0" smtClean="0"/>
              <a:t>Common sections</a:t>
            </a:r>
          </a:p>
          <a:p>
            <a:r>
              <a:rPr lang="en-US" dirty="0" smtClean="0"/>
              <a:t>Introduction section</a:t>
            </a:r>
          </a:p>
          <a:p>
            <a:pPr lvl="1"/>
            <a:r>
              <a:rPr lang="en-US" dirty="0" smtClean="0"/>
              <a:t>Project title</a:t>
            </a:r>
          </a:p>
          <a:p>
            <a:pPr lvl="1"/>
            <a:r>
              <a:rPr lang="en-US" dirty="0" smtClean="0"/>
              <a:t>Brief project description</a:t>
            </a:r>
          </a:p>
          <a:p>
            <a:pPr lvl="1"/>
            <a:r>
              <a:rPr lang="en-US" dirty="0" smtClean="0"/>
              <a:t>Sponsor’s name</a:t>
            </a:r>
          </a:p>
          <a:p>
            <a:pPr lvl="1"/>
            <a:r>
              <a:rPr lang="en-US" dirty="0" smtClean="0"/>
              <a:t>Names of project manager and key team members</a:t>
            </a:r>
          </a:p>
          <a:p>
            <a:pPr lvl="1"/>
            <a:r>
              <a:rPr lang="en-US" dirty="0" smtClean="0"/>
              <a:t>Project deliverables</a:t>
            </a:r>
          </a:p>
          <a:p>
            <a:pPr lvl="1"/>
            <a:r>
              <a:rPr lang="en-US" dirty="0" smtClean="0"/>
              <a:t>List of reference material, definitions, and acronyms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291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Management Plan Contents [2/4]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Organization section</a:t>
            </a:r>
          </a:p>
          <a:p>
            <a:pPr lvl="1"/>
            <a:r>
              <a:rPr lang="en-US" dirty="0" smtClean="0"/>
              <a:t>Organization charts</a:t>
            </a:r>
          </a:p>
          <a:p>
            <a:pPr lvl="1"/>
            <a:r>
              <a:rPr lang="en-US" dirty="0" smtClean="0"/>
              <a:t>Project responsibilities</a:t>
            </a:r>
          </a:p>
          <a:p>
            <a:pPr lvl="1"/>
            <a:r>
              <a:rPr lang="en-US" dirty="0" smtClean="0"/>
              <a:t>Other organizational / process-related information</a:t>
            </a:r>
          </a:p>
          <a:p>
            <a:r>
              <a:rPr lang="en-US" dirty="0" smtClean="0"/>
              <a:t>Management and technical approaches</a:t>
            </a:r>
          </a:p>
          <a:p>
            <a:pPr lvl="1"/>
            <a:r>
              <a:rPr lang="en-US" dirty="0" smtClean="0"/>
              <a:t>Management objectives</a:t>
            </a:r>
          </a:p>
          <a:p>
            <a:pPr lvl="1"/>
            <a:r>
              <a:rPr lang="en-US" dirty="0" smtClean="0"/>
              <a:t>Project controls</a:t>
            </a:r>
          </a:p>
          <a:p>
            <a:pPr lvl="1"/>
            <a:r>
              <a:rPr lang="en-US" dirty="0" smtClean="0"/>
              <a:t>Risk management</a:t>
            </a:r>
          </a:p>
          <a:p>
            <a:pPr lvl="1"/>
            <a:r>
              <a:rPr lang="en-US" dirty="0" smtClean="0"/>
              <a:t>Project staffing</a:t>
            </a:r>
          </a:p>
          <a:p>
            <a:pPr lvl="1"/>
            <a:r>
              <a:rPr lang="en-US" dirty="0" smtClean="0"/>
              <a:t>Technical processes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627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Management Plan Contents [3/4]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Scope management</a:t>
            </a:r>
          </a:p>
          <a:p>
            <a:pPr lvl="1"/>
            <a:r>
              <a:rPr lang="en-US" dirty="0" smtClean="0"/>
              <a:t>Major work packages</a:t>
            </a:r>
          </a:p>
          <a:p>
            <a:pPr lvl="1"/>
            <a:r>
              <a:rPr lang="en-US" dirty="0" smtClean="0"/>
              <a:t>Key deliverables</a:t>
            </a:r>
          </a:p>
          <a:p>
            <a:pPr lvl="1"/>
            <a:r>
              <a:rPr lang="en-US" dirty="0" smtClean="0"/>
              <a:t>Other work-related information</a:t>
            </a:r>
          </a:p>
          <a:p>
            <a:r>
              <a:rPr lang="en-US" dirty="0" smtClean="0"/>
              <a:t>Schedule management</a:t>
            </a:r>
          </a:p>
          <a:p>
            <a:pPr lvl="1"/>
            <a:r>
              <a:rPr lang="en-US" dirty="0" smtClean="0"/>
              <a:t>Summary schedule</a:t>
            </a:r>
          </a:p>
          <a:p>
            <a:pPr lvl="1"/>
            <a:r>
              <a:rPr lang="en-US" dirty="0" smtClean="0"/>
              <a:t>Detailed schedule</a:t>
            </a:r>
          </a:p>
          <a:p>
            <a:pPr lvl="1"/>
            <a:r>
              <a:rPr lang="en-US" dirty="0" smtClean="0"/>
              <a:t>Other schedule-related information</a:t>
            </a:r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640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Project Management Plan Contents [4/4]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Budget section</a:t>
            </a:r>
          </a:p>
          <a:p>
            <a:pPr lvl="1"/>
            <a:r>
              <a:rPr lang="en-US" dirty="0" smtClean="0"/>
              <a:t>Summary budget</a:t>
            </a:r>
          </a:p>
          <a:p>
            <a:pPr lvl="1"/>
            <a:r>
              <a:rPr lang="en-US" dirty="0" smtClean="0"/>
              <a:t>Detailed budget</a:t>
            </a:r>
          </a:p>
          <a:p>
            <a:pPr lvl="1"/>
            <a:r>
              <a:rPr lang="en-US" dirty="0" smtClean="0"/>
              <a:t>Other budget-related information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653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Directing and Managing Project Execution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inputs: managing and performing the work as described in project management plan, and change requests </a:t>
            </a:r>
          </a:p>
          <a:p>
            <a:r>
              <a:rPr lang="en-US" dirty="0" smtClean="0"/>
              <a:t>Most of the time spent on execution</a:t>
            </a:r>
          </a:p>
          <a:p>
            <a:r>
              <a:rPr lang="en-US" dirty="0" smtClean="0"/>
              <a:t>Leading the team and managing stakeholders relationships</a:t>
            </a:r>
          </a:p>
          <a:p>
            <a:r>
              <a:rPr lang="en-US" dirty="0" smtClean="0"/>
              <a:t>Project manager must be flexible and creative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357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Directing and Managing Project Execution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Coordinating planning and execution</a:t>
            </a:r>
          </a:p>
          <a:p>
            <a:pPr lvl="1"/>
            <a:r>
              <a:rPr lang="en-US" dirty="0" smtClean="0"/>
              <a:t>Those who will do the work should plan the work</a:t>
            </a:r>
          </a:p>
          <a:p>
            <a:r>
              <a:rPr lang="en-US" dirty="0" smtClean="0"/>
              <a:t>Providing strong leadership</a:t>
            </a:r>
          </a:p>
          <a:p>
            <a:r>
              <a:rPr lang="en-US" dirty="0" smtClean="0"/>
              <a:t>Providing a supportive culture</a:t>
            </a:r>
          </a:p>
          <a:p>
            <a:r>
              <a:rPr lang="en-US" dirty="0" smtClean="0"/>
              <a:t>Capitalizing on product, business, and application area knowledge</a:t>
            </a:r>
          </a:p>
          <a:p>
            <a:r>
              <a:rPr lang="en-US" dirty="0" smtClean="0"/>
              <a:t>Project execution tools and techniques</a:t>
            </a:r>
          </a:p>
          <a:p>
            <a:pPr lvl="1"/>
            <a:r>
              <a:rPr lang="en-US" dirty="0" smtClean="0"/>
              <a:t>Expert judgment and project management information systems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985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Monitoring and Controlling Project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Changes are inevitable</a:t>
            </a:r>
          </a:p>
          <a:p>
            <a:r>
              <a:rPr lang="en-US" dirty="0" smtClean="0"/>
              <a:t>90% of job: communicating and managing changes</a:t>
            </a:r>
          </a:p>
          <a:p>
            <a:r>
              <a:rPr lang="en-US" dirty="0" smtClean="0"/>
              <a:t>Collecting, measuring, and disseminating performance information</a:t>
            </a:r>
          </a:p>
          <a:p>
            <a:r>
              <a:rPr lang="en-US" dirty="0" smtClean="0"/>
              <a:t>Main inputs: project management plan and performance reports</a:t>
            </a:r>
          </a:p>
          <a:p>
            <a:r>
              <a:rPr lang="en-US" dirty="0" smtClean="0"/>
              <a:t>Project management plan is the baseline for identifying and controlling changes</a:t>
            </a:r>
          </a:p>
          <a:p>
            <a:r>
              <a:rPr lang="en-US" dirty="0" smtClean="0"/>
              <a:t>Main output: change request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832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Performing Integrated Change Control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Identifying, evaluating, and managing changes</a:t>
            </a:r>
          </a:p>
          <a:p>
            <a:r>
              <a:rPr lang="en-US" dirty="0" smtClean="0"/>
              <a:t>Influencing the factors that create changes</a:t>
            </a:r>
          </a:p>
          <a:p>
            <a:r>
              <a:rPr lang="en-US" dirty="0" smtClean="0"/>
              <a:t>Determine that a change has occurred</a:t>
            </a:r>
          </a:p>
          <a:p>
            <a:r>
              <a:rPr lang="en-US" dirty="0" smtClean="0"/>
              <a:t>Managing actual changes as they occur</a:t>
            </a:r>
          </a:p>
          <a:p>
            <a:r>
              <a:rPr lang="en-US" dirty="0" smtClean="0"/>
              <a:t>Main inputs: work performance information and change requests</a:t>
            </a:r>
          </a:p>
          <a:p>
            <a:r>
              <a:rPr lang="en-US" dirty="0" smtClean="0"/>
              <a:t>Main outputs: updated change request status and project documents</a:t>
            </a:r>
          </a:p>
          <a:p>
            <a:r>
              <a:rPr lang="en-US" dirty="0" smtClean="0"/>
              <a:t>Oral, written, formal, and informal change requests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494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Performing Integrated Change </a:t>
            </a:r>
            <a:r>
              <a:rPr lang="en-US" dirty="0" smtClean="0"/>
              <a:t>Control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Change control system</a:t>
            </a:r>
          </a:p>
          <a:p>
            <a:r>
              <a:rPr lang="en-US" dirty="0" smtClean="0"/>
              <a:t>Change control board</a:t>
            </a:r>
          </a:p>
          <a:p>
            <a:r>
              <a:rPr lang="en-US" dirty="0" smtClean="0"/>
              <a:t>Key stakeholders on the board</a:t>
            </a:r>
          </a:p>
          <a:p>
            <a:r>
              <a:rPr lang="en-US" dirty="0" smtClean="0"/>
              <a:t>Configuration management</a:t>
            </a:r>
          </a:p>
          <a:p>
            <a:r>
              <a:rPr lang="en-US" dirty="0" smtClean="0"/>
              <a:t>Proper communication</a:t>
            </a:r>
          </a:p>
          <a:p>
            <a:r>
              <a:rPr lang="en-US" dirty="0" smtClean="0"/>
              <a:t>Possible drawbacks</a:t>
            </a:r>
          </a:p>
          <a:p>
            <a:pPr lvl="1"/>
            <a:r>
              <a:rPr lang="en-US" dirty="0" smtClean="0"/>
              <a:t>Time demanding</a:t>
            </a:r>
          </a:p>
          <a:p>
            <a:pPr lvl="1"/>
            <a:r>
              <a:rPr lang="en-US" dirty="0" smtClean="0"/>
              <a:t>48 hour policy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456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Performing Integrated Change Control </a:t>
            </a:r>
            <a:r>
              <a:rPr lang="en-US" dirty="0" smtClean="0"/>
              <a:t>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4391" y="2395539"/>
            <a:ext cx="8671009" cy="4005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55320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Table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164</a:t>
            </a:r>
          </a:p>
        </p:txBody>
      </p:sp>
    </p:spTree>
    <p:extLst>
      <p:ext uri="{BB962C8B-B14F-4D97-AF65-F5344CB8AC3E}">
        <p14:creationId xmlns:p14="http://schemas.microsoft.com/office/powerpoint/2010/main" xmlns="" val="188236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Projects or Phases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Finalizing all the activities and transferring the completed / cancelled work</a:t>
            </a:r>
          </a:p>
          <a:p>
            <a:r>
              <a:rPr lang="en-US" dirty="0" smtClean="0"/>
              <a:t>Main input: accepted deliverables</a:t>
            </a:r>
          </a:p>
          <a:p>
            <a:r>
              <a:rPr lang="en-US" dirty="0" smtClean="0"/>
              <a:t>Main technique: expert judgment</a:t>
            </a:r>
          </a:p>
          <a:p>
            <a:r>
              <a:rPr lang="en-US" dirty="0" smtClean="0"/>
              <a:t>Main output: final product, service, or result transmission, and process asset updates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513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Recent trends in IT projects</a:t>
            </a:r>
          </a:p>
          <a:p>
            <a:pPr lvl="1"/>
            <a:r>
              <a:rPr lang="en-US" dirty="0" smtClean="0"/>
              <a:t>Globalization, outsourcing, and virtual teams</a:t>
            </a:r>
          </a:p>
          <a:p>
            <a:r>
              <a:rPr lang="en-US" dirty="0" smtClean="0"/>
              <a:t>Project management process groups</a:t>
            </a:r>
          </a:p>
          <a:p>
            <a:pPr lvl="1"/>
            <a:r>
              <a:rPr lang="en-US" dirty="0" smtClean="0"/>
              <a:t>Initiating, planning, executing, monitoring and control, and closing processes</a:t>
            </a:r>
          </a:p>
          <a:p>
            <a:r>
              <a:rPr lang="en-US" dirty="0" smtClean="0"/>
              <a:t>Project integration management</a:t>
            </a:r>
          </a:p>
          <a:p>
            <a:pPr lvl="1"/>
            <a:r>
              <a:rPr lang="en-US" dirty="0" smtClean="0"/>
              <a:t>Key processes and the relevant discussion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45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3857</TotalTime>
  <Words>972</Words>
  <Application>Microsoft Office PowerPoint</Application>
  <PresentationFormat>On-screen Show (4:3)</PresentationFormat>
  <Paragraphs>229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PresentationPro_GlowingTechVideo</vt:lpstr>
      <vt:lpstr>Project Integration Management SEII-Lecture 3</vt:lpstr>
      <vt:lpstr>Outline</vt:lpstr>
      <vt:lpstr>Recap</vt:lpstr>
      <vt:lpstr>Globalization [1/2]</vt:lpstr>
      <vt:lpstr>Globalization [2/2]</vt:lpstr>
      <vt:lpstr>Outsourcing</vt:lpstr>
      <vt:lpstr>Virtual Teams</vt:lpstr>
      <vt:lpstr>Success Factors for Virtual Teams</vt:lpstr>
      <vt:lpstr>Project Management Process Groups [1/2]</vt:lpstr>
      <vt:lpstr>Project Management Process Groups [2/2]</vt:lpstr>
      <vt:lpstr>Time Spent on Each Process Group</vt:lpstr>
      <vt:lpstr>Project Integration Management</vt:lpstr>
      <vt:lpstr>Project Charter</vt:lpstr>
      <vt:lpstr>Project Management Plan</vt:lpstr>
      <vt:lpstr>Project Management Plan Contents [1/4]</vt:lpstr>
      <vt:lpstr>Project Management Plan Contents [2/4]</vt:lpstr>
      <vt:lpstr>Project Management Plan Contents [3/4]</vt:lpstr>
      <vt:lpstr>Project Management Plan Contents [4/4]</vt:lpstr>
      <vt:lpstr>Directing and Managing Project Execution [1/2]</vt:lpstr>
      <vt:lpstr>Directing and Managing Project Execution [2/2]</vt:lpstr>
      <vt:lpstr>Monitoring and Controlling Project Work</vt:lpstr>
      <vt:lpstr>Performing Integrated Change Control [1/3]</vt:lpstr>
      <vt:lpstr>Performing Integrated Change Control [2/3]</vt:lpstr>
      <vt:lpstr>Performing Integrated Change Control [3/3]</vt:lpstr>
      <vt:lpstr>Closing Projects or Phases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149</cp:revision>
  <dcterms:created xsi:type="dcterms:W3CDTF">2013-04-27T08:10:27Z</dcterms:created>
  <dcterms:modified xsi:type="dcterms:W3CDTF">2013-05-20T13:27:00Z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