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2"/>
  </p:notesMasterIdLst>
  <p:sldIdLst>
    <p:sldId id="256" r:id="rId3"/>
    <p:sldId id="517" r:id="rId4"/>
    <p:sldId id="518" r:id="rId5"/>
    <p:sldId id="519" r:id="rId6"/>
    <p:sldId id="520" r:id="rId7"/>
    <p:sldId id="521" r:id="rId8"/>
    <p:sldId id="522" r:id="rId9"/>
    <p:sldId id="523" r:id="rId10"/>
    <p:sldId id="534" r:id="rId11"/>
    <p:sldId id="514" r:id="rId12"/>
    <p:sldId id="525" r:id="rId13"/>
    <p:sldId id="526" r:id="rId14"/>
    <p:sldId id="524" r:id="rId15"/>
    <p:sldId id="527" r:id="rId16"/>
    <p:sldId id="533" r:id="rId17"/>
    <p:sldId id="529" r:id="rId18"/>
    <p:sldId id="530" r:id="rId19"/>
    <p:sldId id="532" r:id="rId20"/>
    <p:sldId id="53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691" y="-19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Reuse</a:t>
            </a:r>
            <a:br>
              <a:rPr lang="en-US" dirty="0" smtClean="0"/>
            </a:br>
            <a:r>
              <a:rPr lang="en-US" dirty="0" smtClean="0"/>
              <a:t>SEII-Lecture 29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Problems with </a:t>
            </a:r>
            <a:r>
              <a:rPr lang="en-US" dirty="0" smtClean="0"/>
              <a:t>reuse</a:t>
            </a:r>
          </a:p>
          <a:p>
            <a:pPr lvl="1"/>
            <a:r>
              <a:rPr lang="en-US" dirty="0"/>
              <a:t>Increased maintenance </a:t>
            </a:r>
            <a:r>
              <a:rPr lang="en-US" dirty="0" smtClean="0"/>
              <a:t>costs; lack </a:t>
            </a:r>
            <a:r>
              <a:rPr lang="en-US" dirty="0"/>
              <a:t>of tool </a:t>
            </a:r>
            <a:r>
              <a:rPr lang="en-US" dirty="0" smtClean="0"/>
              <a:t>support; not-invented-here syndrome; creating</a:t>
            </a:r>
            <a:r>
              <a:rPr lang="en-US" dirty="0"/>
              <a:t>, maintaining, and using a component </a:t>
            </a:r>
            <a:r>
              <a:rPr lang="en-US" dirty="0" smtClean="0"/>
              <a:t>library</a:t>
            </a:r>
            <a:endParaRPr lang="en-US" dirty="0"/>
          </a:p>
          <a:p>
            <a:r>
              <a:rPr lang="en-US" dirty="0" smtClean="0"/>
              <a:t>The reuse landscape</a:t>
            </a:r>
          </a:p>
          <a:p>
            <a:pPr lvl="1"/>
            <a:r>
              <a:rPr lang="en-US" dirty="0"/>
              <a:t>Application </a:t>
            </a:r>
            <a:r>
              <a:rPr lang="en-US" dirty="0" smtClean="0"/>
              <a:t>frameworks, legacy </a:t>
            </a:r>
            <a:r>
              <a:rPr lang="en-US" dirty="0"/>
              <a:t>system </a:t>
            </a:r>
            <a:r>
              <a:rPr lang="en-US" dirty="0" smtClean="0"/>
              <a:t>wrapping, service-oriented systems, software </a:t>
            </a:r>
            <a:r>
              <a:rPr lang="en-US" dirty="0"/>
              <a:t>product </a:t>
            </a:r>
            <a:r>
              <a:rPr lang="en-US" dirty="0" smtClean="0"/>
              <a:t>lines, COTS </a:t>
            </a:r>
            <a:r>
              <a:rPr lang="en-US" dirty="0"/>
              <a:t>product reuse</a:t>
            </a:r>
          </a:p>
          <a:p>
            <a:r>
              <a:rPr lang="en-US" dirty="0" smtClean="0"/>
              <a:t>Key factors for reuse</a:t>
            </a:r>
          </a:p>
          <a:p>
            <a:pPr lvl="1"/>
            <a:r>
              <a:rPr lang="en-US" dirty="0"/>
              <a:t>Development </a:t>
            </a:r>
            <a:r>
              <a:rPr lang="en-US" dirty="0" smtClean="0"/>
              <a:t>schedule, expected </a:t>
            </a:r>
            <a:r>
              <a:rPr lang="en-US" dirty="0"/>
              <a:t>software </a:t>
            </a:r>
            <a:r>
              <a:rPr lang="en-US" dirty="0" smtClean="0"/>
              <a:t>lifetime, background</a:t>
            </a:r>
            <a:r>
              <a:rPr lang="en-US" dirty="0"/>
              <a:t>, skills, and experience of development </a:t>
            </a:r>
            <a:r>
              <a:rPr lang="en-US" dirty="0" smtClean="0"/>
              <a:t>team, criticality </a:t>
            </a:r>
            <a:r>
              <a:rPr lang="en-US" dirty="0"/>
              <a:t>of software and its non-functional </a:t>
            </a:r>
            <a:r>
              <a:rPr lang="en-US" dirty="0" smtClean="0"/>
              <a:t>requirements, application domain, system </a:t>
            </a:r>
            <a:r>
              <a:rPr lang="en-US" dirty="0"/>
              <a:t>platform</a:t>
            </a:r>
          </a:p>
          <a:p>
            <a:r>
              <a:rPr lang="en-US" dirty="0" smtClean="0"/>
              <a:t>Application frameworks</a:t>
            </a:r>
          </a:p>
          <a:p>
            <a:r>
              <a:rPr lang="en-US" dirty="0" smtClean="0"/>
              <a:t>Software Product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892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COTS Product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Commercial-Off-The-Shelf product</a:t>
            </a:r>
          </a:p>
          <a:p>
            <a:r>
              <a:rPr lang="en-US" dirty="0" smtClean="0"/>
              <a:t>to fulfill the needs of different customers without changing the source code</a:t>
            </a:r>
          </a:p>
          <a:p>
            <a:r>
              <a:rPr lang="en-US" dirty="0" smtClean="0"/>
              <a:t>Desktop applications and server products</a:t>
            </a:r>
          </a:p>
          <a:p>
            <a:r>
              <a:rPr lang="en-US" dirty="0" smtClean="0"/>
              <a:t>general use, many features and functions</a:t>
            </a:r>
          </a:p>
          <a:p>
            <a:r>
              <a:rPr lang="en-US" dirty="0" smtClean="0"/>
              <a:t>Open source products</a:t>
            </a:r>
          </a:p>
          <a:p>
            <a:r>
              <a:rPr lang="en-US" dirty="0" smtClean="0"/>
              <a:t>Built-in configuration mechanisms to tailor functionality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015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Benefits of COTS Product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Rapid deployment of a reliable system</a:t>
            </a:r>
          </a:p>
          <a:p>
            <a:r>
              <a:rPr lang="en-US" dirty="0" smtClean="0"/>
              <a:t>Easier to decide for reuse as functionality is already known</a:t>
            </a:r>
          </a:p>
          <a:p>
            <a:r>
              <a:rPr lang="en-US" dirty="0" smtClean="0"/>
              <a:t>Organizations may have previous experience</a:t>
            </a:r>
          </a:p>
          <a:p>
            <a:r>
              <a:rPr lang="en-US" dirty="0" smtClean="0"/>
              <a:t>Some development risks are avoided</a:t>
            </a:r>
          </a:p>
          <a:p>
            <a:r>
              <a:rPr lang="en-US" dirty="0" smtClean="0"/>
              <a:t>Business can focus on the core activity</a:t>
            </a:r>
          </a:p>
          <a:p>
            <a:r>
              <a:rPr lang="en-US" dirty="0" smtClean="0"/>
              <a:t>Vendor is the responsible for updates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434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COTS Product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 have to be adapted to reflect the functionality of COTS product</a:t>
            </a:r>
          </a:p>
          <a:p>
            <a:r>
              <a:rPr lang="en-US" dirty="0" smtClean="0"/>
              <a:t>COTS product may have some assumptions that are practically impossible to change</a:t>
            </a:r>
          </a:p>
          <a:p>
            <a:r>
              <a:rPr lang="en-US" dirty="0" smtClean="0"/>
              <a:t>Choosing the right COTS product is difficult task</a:t>
            </a:r>
          </a:p>
          <a:p>
            <a:r>
              <a:rPr lang="en-US" dirty="0" smtClean="0"/>
              <a:t>Lack of local expertise to support systems development</a:t>
            </a:r>
          </a:p>
          <a:p>
            <a:r>
              <a:rPr lang="en-US" dirty="0" smtClean="0"/>
              <a:t>Vendor may go out of business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243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COTS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Despite of problems, its use is increased</a:t>
            </a:r>
          </a:p>
          <a:p>
            <a:r>
              <a:rPr lang="en-US" dirty="0" smtClean="0"/>
              <a:t>COTS is preferred over object-oriented approach</a:t>
            </a:r>
          </a:p>
          <a:p>
            <a:r>
              <a:rPr lang="en-US" dirty="0" smtClean="0"/>
              <a:t>Studies show that COTS-based reuse reduces effort and the time to deploy the system</a:t>
            </a:r>
          </a:p>
          <a:p>
            <a:r>
              <a:rPr lang="en-US" dirty="0" smtClean="0"/>
              <a:t>Two types of COTS product reuse</a:t>
            </a:r>
          </a:p>
          <a:p>
            <a:pPr lvl="1"/>
            <a:r>
              <a:rPr lang="en-US" dirty="0" smtClean="0"/>
              <a:t>COTS-solution systems</a:t>
            </a:r>
          </a:p>
          <a:p>
            <a:pPr lvl="1"/>
            <a:r>
              <a:rPr lang="en-US" dirty="0" smtClean="0"/>
              <a:t>COTS-integrated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649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COTS-Solution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Generic application systems</a:t>
            </a:r>
          </a:p>
          <a:p>
            <a:r>
              <a:rPr lang="en-US" dirty="0" smtClean="0"/>
              <a:t>Example 1: management system for dentist</a:t>
            </a:r>
          </a:p>
          <a:p>
            <a:pPr lvl="1"/>
            <a:r>
              <a:rPr lang="en-US" dirty="0" smtClean="0"/>
              <a:t>Handles appointments, dental records, patient recall</a:t>
            </a:r>
          </a:p>
          <a:p>
            <a:r>
              <a:rPr lang="en-US" dirty="0" smtClean="0"/>
              <a:t>Example 2: ERP system</a:t>
            </a:r>
            <a:endParaRPr lang="en-US" dirty="0"/>
          </a:p>
          <a:p>
            <a:pPr lvl="1"/>
            <a:r>
              <a:rPr lang="en-US" dirty="0" smtClean="0"/>
              <a:t>Manufacturing, ordering, and customer relationship management activities</a:t>
            </a:r>
          </a:p>
          <a:p>
            <a:r>
              <a:rPr lang="en-US" dirty="0" smtClean="0"/>
              <a:t>Domain-specific COTS-solution systems</a:t>
            </a:r>
          </a:p>
          <a:p>
            <a:pPr lvl="1"/>
            <a:r>
              <a:rPr lang="en-US" dirty="0" smtClean="0"/>
              <a:t>Assumptions about how users work</a:t>
            </a:r>
          </a:p>
          <a:p>
            <a:pPr lvl="1"/>
            <a:r>
              <a:rPr lang="en-US" dirty="0" smtClean="0"/>
              <a:t>Example: student registration at university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849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ERP </a:t>
            </a:r>
            <a:r>
              <a:rPr lang="en-US" dirty="0"/>
              <a:t>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ERP systems are used in large organizations, widely used form of software reuse</a:t>
            </a:r>
          </a:p>
          <a:p>
            <a:r>
              <a:rPr lang="en-US" dirty="0" smtClean="0"/>
              <a:t>ERP system by SAP</a:t>
            </a:r>
          </a:p>
          <a:p>
            <a:r>
              <a:rPr lang="en-US" dirty="0" smtClean="0"/>
              <a:t>Ordering and invoicing, inventory management, and manufacturing scheduling</a:t>
            </a:r>
          </a:p>
          <a:p>
            <a:r>
              <a:rPr lang="en-US" dirty="0" smtClean="0"/>
              <a:t>Gathering detailed information about customer’s business and business processes</a:t>
            </a:r>
          </a:p>
          <a:p>
            <a:r>
              <a:rPr lang="en-US" dirty="0" smtClean="0"/>
              <a:t>ERP system is configured based on that information</a:t>
            </a:r>
          </a:p>
          <a:p>
            <a:r>
              <a:rPr lang="en-US" dirty="0" smtClean="0"/>
              <a:t>Configuration is done by consultants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429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Architecture </a:t>
            </a:r>
            <a:r>
              <a:rPr lang="en-US" dirty="0"/>
              <a:t>of ERP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Number of modules</a:t>
            </a:r>
          </a:p>
          <a:p>
            <a:pPr lvl="1"/>
            <a:r>
              <a:rPr lang="en-US" dirty="0" smtClean="0"/>
              <a:t>May be composed in different ways</a:t>
            </a:r>
          </a:p>
          <a:p>
            <a:pPr lvl="1"/>
            <a:r>
              <a:rPr lang="en-US" dirty="0" smtClean="0"/>
              <a:t>Configuration process</a:t>
            </a:r>
          </a:p>
          <a:p>
            <a:r>
              <a:rPr lang="en-US" dirty="0" smtClean="0"/>
              <a:t>Business processes</a:t>
            </a:r>
          </a:p>
          <a:p>
            <a:pPr lvl="1"/>
            <a:r>
              <a:rPr lang="en-US" dirty="0" smtClean="0"/>
              <a:t>A defined set of processes associated with each module</a:t>
            </a:r>
          </a:p>
          <a:p>
            <a:pPr lvl="1"/>
            <a:r>
              <a:rPr lang="en-US" dirty="0" smtClean="0"/>
              <a:t>Roles and activities are defined</a:t>
            </a:r>
          </a:p>
          <a:p>
            <a:r>
              <a:rPr lang="en-US" dirty="0" smtClean="0"/>
              <a:t>Common database</a:t>
            </a:r>
          </a:p>
          <a:p>
            <a:pPr lvl="1"/>
            <a:r>
              <a:rPr lang="en-US" dirty="0" smtClean="0"/>
              <a:t>Maintains information about all related business functions</a:t>
            </a:r>
          </a:p>
          <a:p>
            <a:pPr lvl="1"/>
            <a:r>
              <a:rPr lang="en-US" dirty="0" smtClean="0"/>
              <a:t>No replication</a:t>
            </a:r>
          </a:p>
          <a:p>
            <a:r>
              <a:rPr lang="en-US" dirty="0" smtClean="0"/>
              <a:t>Business rules</a:t>
            </a:r>
            <a:endParaRPr lang="en-US" dirty="0"/>
          </a:p>
          <a:p>
            <a:pPr lvl="1"/>
            <a:r>
              <a:rPr lang="en-US" dirty="0" smtClean="0"/>
              <a:t>Consistent rules for all data in the database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269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– Architecture </a:t>
            </a:r>
            <a:r>
              <a:rPr lang="en-US" dirty="0" smtClean="0"/>
              <a:t>of ERP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443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938463"/>
            <a:ext cx="7135111" cy="30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852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ERP System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functionality is restricted to the generic core</a:t>
            </a:r>
          </a:p>
          <a:p>
            <a:r>
              <a:rPr lang="en-US" dirty="0" smtClean="0"/>
              <a:t>Organization’s processes have to be expressed in the system configuration language</a:t>
            </a:r>
          </a:p>
          <a:p>
            <a:r>
              <a:rPr lang="en-US" dirty="0" smtClean="0"/>
              <a:t>Mismatch between business concepts and concepts supported by the configuration language</a:t>
            </a:r>
          </a:p>
          <a:p>
            <a:r>
              <a:rPr lang="en-US" dirty="0" smtClean="0"/>
              <a:t>Example: ERP for university, need for the definition of customer in this context</a:t>
            </a:r>
          </a:p>
          <a:p>
            <a:r>
              <a:rPr lang="en-US" dirty="0" smtClean="0"/>
              <a:t>It cause problems in configuring the system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71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Configuration of COTS-Solution Systems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Selection </a:t>
            </a:r>
            <a:r>
              <a:rPr lang="en-US" dirty="0" smtClean="0"/>
              <a:t>of required functionality from the system</a:t>
            </a:r>
          </a:p>
          <a:p>
            <a:r>
              <a:rPr lang="en-US" dirty="0" smtClean="0"/>
              <a:t>Establish a data model for the organization</a:t>
            </a:r>
          </a:p>
          <a:p>
            <a:r>
              <a:rPr lang="en-US" dirty="0" smtClean="0"/>
              <a:t>Define business rules to apply on the data</a:t>
            </a:r>
          </a:p>
          <a:p>
            <a:r>
              <a:rPr lang="en-US" dirty="0" smtClean="0"/>
              <a:t>Define the expected interactions with external systems</a:t>
            </a:r>
          </a:p>
          <a:p>
            <a:r>
              <a:rPr lang="en-US" dirty="0" smtClean="0"/>
              <a:t>Define the input forms and output reports</a:t>
            </a:r>
          </a:p>
          <a:p>
            <a:r>
              <a:rPr lang="en-US" dirty="0" smtClean="0"/>
              <a:t>Design new business processes to conform the system</a:t>
            </a:r>
          </a:p>
          <a:p>
            <a:r>
              <a:rPr lang="en-US" dirty="0" smtClean="0"/>
              <a:t>Setting parameters to deploy the system on its underlying platform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49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Configuration of COTS-Solution </a:t>
            </a:r>
            <a:r>
              <a:rPr lang="en-US" dirty="0" smtClean="0"/>
              <a:t>Systems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the configuration settings, testing is started</a:t>
            </a:r>
          </a:p>
          <a:p>
            <a:r>
              <a:rPr lang="en-US" dirty="0" smtClean="0"/>
              <a:t>Testing is a major problem</a:t>
            </a:r>
          </a:p>
          <a:p>
            <a:r>
              <a:rPr lang="en-US" dirty="0" smtClean="0"/>
              <a:t>Systems are built using reliable platforms</a:t>
            </a:r>
          </a:p>
          <a:p>
            <a:r>
              <a:rPr lang="en-US" dirty="0" smtClean="0"/>
              <a:t>Problems are often related to the interaction between the operational processes and the system configuration</a:t>
            </a:r>
          </a:p>
          <a:p>
            <a:r>
              <a:rPr lang="en-US" dirty="0" smtClean="0"/>
              <a:t>Often detectable by end-users only</a:t>
            </a:r>
          </a:p>
          <a:p>
            <a:r>
              <a:rPr lang="en-US" dirty="0" smtClean="0"/>
              <a:t>No automated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075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COTS-Integrated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Two or more COTS products</a:t>
            </a:r>
          </a:p>
          <a:p>
            <a:r>
              <a:rPr lang="en-US" dirty="0" smtClean="0"/>
              <a:t>When no single system fulfills all the needs</a:t>
            </a:r>
          </a:p>
          <a:p>
            <a:r>
              <a:rPr lang="en-US" dirty="0" smtClean="0"/>
              <a:t>Sometimes integration with the existing system</a:t>
            </a:r>
          </a:p>
          <a:p>
            <a:r>
              <a:rPr lang="en-US" dirty="0" smtClean="0"/>
              <a:t>Interaction through APIs</a:t>
            </a:r>
          </a:p>
          <a:p>
            <a:r>
              <a:rPr lang="en-US" dirty="0" smtClean="0"/>
              <a:t>Otherwise, output of one system as an input to other system or updating the database</a:t>
            </a:r>
          </a:p>
          <a:p>
            <a:r>
              <a:rPr lang="en-US" dirty="0" smtClean="0"/>
              <a:t>Design choices</a:t>
            </a:r>
          </a:p>
          <a:p>
            <a:pPr lvl="1"/>
            <a:r>
              <a:rPr lang="en-US" dirty="0" smtClean="0"/>
              <a:t>Which COTS products offer the most appropriate functionality?</a:t>
            </a:r>
          </a:p>
          <a:p>
            <a:pPr lvl="1"/>
            <a:r>
              <a:rPr lang="en-US" dirty="0" smtClean="0"/>
              <a:t>How will data be exchanged?</a:t>
            </a:r>
          </a:p>
          <a:p>
            <a:pPr lvl="1"/>
            <a:r>
              <a:rPr lang="en-US" dirty="0" smtClean="0"/>
              <a:t>What features of a product will actually be used?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9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COTS-Integrated Procurement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75861"/>
            <a:ext cx="5700712" cy="395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446</a:t>
            </a:r>
          </a:p>
        </p:txBody>
      </p:sp>
    </p:spTree>
    <p:extLst>
      <p:ext uri="{BB962C8B-B14F-4D97-AF65-F5344CB8AC3E}">
        <p14:creationId xmlns:p14="http://schemas.microsoft.com/office/powerpoint/2010/main" xmlns="" val="382343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COTS-Integrated Systems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Lack of control over functionality and performance</a:t>
            </a:r>
          </a:p>
          <a:p>
            <a:pPr lvl="1"/>
            <a:r>
              <a:rPr lang="en-US" dirty="0" smtClean="0"/>
              <a:t>Hidden operations may interfere in some situations</a:t>
            </a:r>
          </a:p>
          <a:p>
            <a:pPr lvl="1"/>
            <a:r>
              <a:rPr lang="en-US" dirty="0" smtClean="0"/>
              <a:t>Fixing problems is the concern of product integrator rather than vendor</a:t>
            </a:r>
          </a:p>
          <a:p>
            <a:r>
              <a:rPr lang="en-US" dirty="0" smtClean="0"/>
              <a:t>Problems with COTS system interoperability</a:t>
            </a:r>
          </a:p>
          <a:p>
            <a:pPr lvl="1"/>
            <a:r>
              <a:rPr lang="en-US" dirty="0" smtClean="0"/>
              <a:t>Every product has its own assumptions</a:t>
            </a:r>
          </a:p>
          <a:p>
            <a:pPr lvl="1"/>
            <a:r>
              <a:rPr lang="en-US" dirty="0" smtClean="0"/>
              <a:t>A study conducted to integrate four products</a:t>
            </a:r>
          </a:p>
          <a:p>
            <a:pPr lvl="1"/>
            <a:r>
              <a:rPr lang="en-US" dirty="0" smtClean="0"/>
              <a:t>Each product assumed the exclusive access to the event queue</a:t>
            </a:r>
          </a:p>
          <a:p>
            <a:pPr lvl="1"/>
            <a:r>
              <a:rPr lang="en-US" dirty="0" smtClean="0"/>
              <a:t>Consequently, project effort was five times more that originally predicted</a:t>
            </a:r>
          </a:p>
          <a:p>
            <a:pPr lvl="1"/>
            <a:r>
              <a:rPr lang="en-US" dirty="0" smtClean="0"/>
              <a:t>Project took two years whereas the predicted time was six months</a:t>
            </a:r>
          </a:p>
          <a:p>
            <a:pPr lvl="1"/>
            <a:r>
              <a:rPr lang="en-US" dirty="0" smtClean="0"/>
              <a:t>After ten years, the researchers found that the discovered integration problems could not fixed in the whole duration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459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with COTS-Integrated </a:t>
            </a:r>
            <a:r>
              <a:rPr lang="en-US" dirty="0" smtClean="0"/>
              <a:t>Systems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 control over system evolution</a:t>
            </a:r>
          </a:p>
          <a:p>
            <a:pPr lvl="1"/>
            <a:r>
              <a:rPr lang="en-US" dirty="0" smtClean="0"/>
              <a:t>Vendors have their own decisions in response to market pressures</a:t>
            </a:r>
          </a:p>
          <a:p>
            <a:pPr lvl="1"/>
            <a:r>
              <a:rPr lang="en-US" dirty="0" smtClean="0"/>
              <a:t>New versions are frequently produced and may not be compatible with all previous versions</a:t>
            </a:r>
          </a:p>
          <a:p>
            <a:pPr lvl="1"/>
            <a:r>
              <a:rPr lang="en-US" dirty="0" smtClean="0"/>
              <a:t>New versions may have new unwanted functionality</a:t>
            </a:r>
          </a:p>
          <a:p>
            <a:pPr lvl="1"/>
            <a:r>
              <a:rPr lang="en-US" dirty="0" smtClean="0"/>
              <a:t>No support for </a:t>
            </a:r>
            <a:r>
              <a:rPr lang="en-US" dirty="0"/>
              <a:t>p</a:t>
            </a:r>
            <a:r>
              <a:rPr lang="en-US" dirty="0" smtClean="0"/>
              <a:t>revious versions</a:t>
            </a:r>
          </a:p>
          <a:p>
            <a:r>
              <a:rPr lang="en-US" dirty="0" smtClean="0"/>
              <a:t>Support from COTS vendors</a:t>
            </a:r>
          </a:p>
          <a:p>
            <a:pPr lvl="1"/>
            <a:r>
              <a:rPr lang="en-US" dirty="0" smtClean="0"/>
              <a:t>Level of support varies widely</a:t>
            </a:r>
          </a:p>
          <a:p>
            <a:pPr lvl="1"/>
            <a:r>
              <a:rPr lang="en-US" dirty="0" smtClean="0"/>
              <a:t>Developers have no access to the source code and detailed documentation</a:t>
            </a:r>
          </a:p>
          <a:p>
            <a:pPr lvl="1"/>
            <a:r>
              <a:rPr lang="en-US" dirty="0" smtClean="0"/>
              <a:t>Changing market and economic circumstances may affect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549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with COTS-Integrated </a:t>
            </a:r>
            <a:r>
              <a:rPr lang="en-US" dirty="0" smtClean="0"/>
              <a:t>Systems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cost of system maintenance and evolution may be greater for such products</a:t>
            </a:r>
          </a:p>
          <a:p>
            <a:r>
              <a:rPr lang="en-US" dirty="0" smtClean="0"/>
              <a:t>Life-cycle problems</a:t>
            </a:r>
          </a:p>
          <a:p>
            <a:r>
              <a:rPr lang="en-US" dirty="0" smtClean="0"/>
              <a:t>If people involved in the system maintenance left the organization</a:t>
            </a:r>
          </a:p>
          <a:p>
            <a:r>
              <a:rPr lang="en-US" dirty="0" smtClean="0"/>
              <a:t>Real difficulties with COTS-integrated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01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COTS </a:t>
            </a:r>
            <a:r>
              <a:rPr lang="en-US" dirty="0" smtClean="0"/>
              <a:t>product reuse</a:t>
            </a:r>
          </a:p>
          <a:p>
            <a:r>
              <a:rPr lang="en-US" dirty="0"/>
              <a:t>Benefits of COTS </a:t>
            </a:r>
            <a:r>
              <a:rPr lang="en-US" dirty="0" smtClean="0"/>
              <a:t>product reuse</a:t>
            </a:r>
          </a:p>
          <a:p>
            <a:r>
              <a:rPr lang="en-US" dirty="0"/>
              <a:t>Problems with COTS </a:t>
            </a:r>
            <a:r>
              <a:rPr lang="en-US" dirty="0" smtClean="0"/>
              <a:t>product reuse</a:t>
            </a:r>
          </a:p>
          <a:p>
            <a:r>
              <a:rPr lang="en-US" dirty="0" smtClean="0"/>
              <a:t>COTS-solution systems</a:t>
            </a:r>
          </a:p>
          <a:p>
            <a:r>
              <a:rPr lang="en-US" dirty="0"/>
              <a:t>ERP </a:t>
            </a:r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Architecture of ERP systems</a:t>
            </a:r>
          </a:p>
          <a:p>
            <a:pPr lvl="1"/>
            <a:r>
              <a:rPr lang="en-US" dirty="0" smtClean="0"/>
              <a:t>Limitations of reuse</a:t>
            </a:r>
          </a:p>
          <a:p>
            <a:r>
              <a:rPr lang="en-US" dirty="0"/>
              <a:t>Configuration of </a:t>
            </a:r>
            <a:r>
              <a:rPr lang="en-US" dirty="0" smtClean="0"/>
              <a:t>COTS-solution systems</a:t>
            </a:r>
          </a:p>
          <a:p>
            <a:r>
              <a:rPr lang="en-US" dirty="0" smtClean="0"/>
              <a:t>COTS-integrated systems</a:t>
            </a:r>
          </a:p>
          <a:p>
            <a:pPr lvl="1"/>
            <a:r>
              <a:rPr lang="en-US" dirty="0"/>
              <a:t>Problems with </a:t>
            </a:r>
            <a:r>
              <a:rPr lang="en-US" dirty="0" smtClean="0"/>
              <a:t>COTS-integrated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446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13655</TotalTime>
  <Words>969</Words>
  <Application>Microsoft Office PowerPoint</Application>
  <PresentationFormat>On-screen Show (4:3)</PresentationFormat>
  <Paragraphs>161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PresentationPro_GlowingTechVideo</vt:lpstr>
      <vt:lpstr>Software Reuse SEII-Lecture 29</vt:lpstr>
      <vt:lpstr>Recap</vt:lpstr>
      <vt:lpstr>COTS Product Reuse</vt:lpstr>
      <vt:lpstr>Benefits of COTS Product Reuse</vt:lpstr>
      <vt:lpstr>Problems with COTS Product Reuse</vt:lpstr>
      <vt:lpstr>COTS Products</vt:lpstr>
      <vt:lpstr>COTS-Solution Systems</vt:lpstr>
      <vt:lpstr>ERP Systems</vt:lpstr>
      <vt:lpstr>Architecture of ERP System</vt:lpstr>
      <vt:lpstr>Example – Architecture of ERP System</vt:lpstr>
      <vt:lpstr>Limitations of ERP System Reuse</vt:lpstr>
      <vt:lpstr>Configuration of COTS-Solution Systems [1/2]</vt:lpstr>
      <vt:lpstr>Configuration of COTS-Solution Systems [2/2]</vt:lpstr>
      <vt:lpstr>COTS-Integrated Systems</vt:lpstr>
      <vt:lpstr>Example – COTS-Integrated Procurement System</vt:lpstr>
      <vt:lpstr>Problems with COTS-Integrated Systems [1/3]</vt:lpstr>
      <vt:lpstr>Problems with COTS-Integrated Systems [2/3]</vt:lpstr>
      <vt:lpstr>Problems with COTS-Integrated Systems [3/3]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674</cp:revision>
  <dcterms:created xsi:type="dcterms:W3CDTF">2013-04-27T08:10:27Z</dcterms:created>
  <dcterms:modified xsi:type="dcterms:W3CDTF">2013-06-27T13:46:45Z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