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3"/>
  </p:notesMasterIdLst>
  <p:sldIdLst>
    <p:sldId id="256" r:id="rId3"/>
    <p:sldId id="498" r:id="rId4"/>
    <p:sldId id="500" r:id="rId5"/>
    <p:sldId id="501" r:id="rId6"/>
    <p:sldId id="502" r:id="rId7"/>
    <p:sldId id="503" r:id="rId8"/>
    <p:sldId id="504" r:id="rId9"/>
    <p:sldId id="505" r:id="rId10"/>
    <p:sldId id="506" r:id="rId11"/>
    <p:sldId id="507" r:id="rId12"/>
    <p:sldId id="508" r:id="rId13"/>
    <p:sldId id="509" r:id="rId14"/>
    <p:sldId id="510" r:id="rId15"/>
    <p:sldId id="511" r:id="rId16"/>
    <p:sldId id="512" r:id="rId17"/>
    <p:sldId id="513" r:id="rId18"/>
    <p:sldId id="514" r:id="rId19"/>
    <p:sldId id="515" r:id="rId20"/>
    <p:sldId id="516" r:id="rId21"/>
    <p:sldId id="51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02" y="-18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Reuse</a:t>
            </a:r>
            <a:br>
              <a:rPr lang="en-US" dirty="0" smtClean="0"/>
            </a:br>
            <a:r>
              <a:rPr lang="en-US" dirty="0" smtClean="0"/>
              <a:t>SEII-Lecture 28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Restructuring</a:t>
            </a:r>
          </a:p>
          <a:p>
            <a:pPr lvl="1"/>
            <a:r>
              <a:rPr lang="en-US" dirty="0" smtClean="0"/>
              <a:t>Code restructuring, data restructuring</a:t>
            </a:r>
          </a:p>
          <a:p>
            <a:r>
              <a:rPr lang="en-US" dirty="0" smtClean="0"/>
              <a:t>Forward engineering</a:t>
            </a:r>
            <a:endParaRPr lang="en-US" dirty="0"/>
          </a:p>
          <a:p>
            <a:pPr lvl="1"/>
            <a:r>
              <a:rPr lang="en-US" dirty="0" smtClean="0"/>
              <a:t>Client-server architectures, object-oriented architectures</a:t>
            </a:r>
          </a:p>
          <a:p>
            <a:r>
              <a:rPr lang="en-US" dirty="0" smtClean="0"/>
              <a:t>Economics of reengineering</a:t>
            </a:r>
            <a:endParaRPr lang="en-US" dirty="0"/>
          </a:p>
          <a:p>
            <a:pPr lvl="1"/>
            <a:r>
              <a:rPr lang="en-US" dirty="0" smtClean="0"/>
              <a:t>Cost benefit analysis</a:t>
            </a:r>
          </a:p>
          <a:p>
            <a:r>
              <a:rPr lang="en-US" dirty="0" smtClean="0"/>
              <a:t>Software reuse</a:t>
            </a:r>
            <a:endParaRPr lang="en-US" dirty="0"/>
          </a:p>
          <a:p>
            <a:pPr lvl="1"/>
            <a:r>
              <a:rPr lang="en-US" dirty="0" smtClean="0"/>
              <a:t>Benefits of reuse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249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Reuse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Increased maintenance costs</a:t>
            </a:r>
          </a:p>
          <a:p>
            <a:pPr lvl="1"/>
            <a:r>
              <a:rPr lang="en-US" dirty="0" smtClean="0"/>
              <a:t>If source code is not available of reused component</a:t>
            </a:r>
          </a:p>
          <a:p>
            <a:pPr lvl="1"/>
            <a:r>
              <a:rPr lang="en-US" dirty="0" smtClean="0"/>
              <a:t>Incapability with system changes</a:t>
            </a:r>
          </a:p>
          <a:p>
            <a:r>
              <a:rPr lang="en-US" dirty="0" smtClean="0"/>
              <a:t>Lack of tool support</a:t>
            </a:r>
            <a:endParaRPr lang="en-US" dirty="0"/>
          </a:p>
          <a:p>
            <a:pPr lvl="1"/>
            <a:r>
              <a:rPr lang="en-US" dirty="0" smtClean="0"/>
              <a:t>No support for development with reuse component</a:t>
            </a:r>
          </a:p>
          <a:p>
            <a:pPr lvl="1"/>
            <a:r>
              <a:rPr lang="en-US" dirty="0" smtClean="0"/>
              <a:t>Difficult/impossible to integrate such tools</a:t>
            </a:r>
          </a:p>
          <a:p>
            <a:pPr lvl="1"/>
            <a:r>
              <a:rPr lang="en-US" dirty="0" smtClean="0"/>
              <a:t>Particularly true for embedded system engineering</a:t>
            </a:r>
          </a:p>
          <a:p>
            <a:r>
              <a:rPr lang="en-US" dirty="0" smtClean="0"/>
              <a:t>Not-invented-here syndrome</a:t>
            </a:r>
            <a:endParaRPr lang="en-US" dirty="0"/>
          </a:p>
          <a:p>
            <a:pPr lvl="1"/>
            <a:r>
              <a:rPr lang="en-US" dirty="0" smtClean="0"/>
              <a:t>Some rewrites component to improve it</a:t>
            </a:r>
          </a:p>
          <a:p>
            <a:pPr lvl="1"/>
            <a:r>
              <a:rPr lang="en-US" dirty="0" smtClean="0"/>
              <a:t>Trust in themselves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895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Reuse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Creating, maintaining, and using a component library</a:t>
            </a:r>
          </a:p>
          <a:p>
            <a:pPr lvl="1"/>
            <a:r>
              <a:rPr lang="en-US" dirty="0" smtClean="0"/>
              <a:t>Populating a reusable component library can be expensive</a:t>
            </a:r>
          </a:p>
          <a:p>
            <a:pPr lvl="1"/>
            <a:r>
              <a:rPr lang="en-US" dirty="0" smtClean="0"/>
              <a:t>Use of the library can be expensive</a:t>
            </a:r>
          </a:p>
          <a:p>
            <a:r>
              <a:rPr lang="en-US" dirty="0" smtClean="0"/>
              <a:t>Finding, understanding, and adapting reusable components</a:t>
            </a:r>
          </a:p>
          <a:p>
            <a:pPr lvl="1"/>
            <a:r>
              <a:rPr lang="en-US" dirty="0" smtClean="0"/>
              <a:t>Some components need to be discovered</a:t>
            </a:r>
          </a:p>
          <a:p>
            <a:pPr lvl="1"/>
            <a:r>
              <a:rPr lang="en-US" dirty="0" smtClean="0"/>
              <a:t>Understanding and adaption</a:t>
            </a:r>
          </a:p>
          <a:p>
            <a:pPr lvl="1"/>
            <a:r>
              <a:rPr lang="en-US" dirty="0" smtClean="0"/>
              <a:t>Developers must be confident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706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Reuse Landscape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Many techniques for software reuse in last 20 years</a:t>
            </a:r>
          </a:p>
          <a:p>
            <a:r>
              <a:rPr lang="en-US" dirty="0" smtClean="0"/>
              <a:t>Systems in same domain may be reused</a:t>
            </a:r>
          </a:p>
          <a:p>
            <a:r>
              <a:rPr lang="en-US" dirty="0" smtClean="0"/>
              <a:t>Different levels of reuse</a:t>
            </a:r>
          </a:p>
          <a:p>
            <a:r>
              <a:rPr lang="en-US" dirty="0" smtClean="0"/>
              <a:t>Architectural patterns</a:t>
            </a:r>
          </a:p>
          <a:p>
            <a:pPr lvl="1"/>
            <a:r>
              <a:rPr lang="en-US" dirty="0" smtClean="0"/>
              <a:t>Standard software architectures</a:t>
            </a:r>
          </a:p>
          <a:p>
            <a:r>
              <a:rPr lang="en-US" dirty="0" smtClean="0"/>
              <a:t>Design patterns</a:t>
            </a:r>
            <a:endParaRPr lang="en-US" dirty="0"/>
          </a:p>
          <a:p>
            <a:pPr lvl="1"/>
            <a:r>
              <a:rPr lang="en-US" dirty="0" smtClean="0"/>
              <a:t>Generic abstractions</a:t>
            </a:r>
          </a:p>
          <a:p>
            <a:r>
              <a:rPr lang="en-US" dirty="0" smtClean="0"/>
              <a:t>Component-based development</a:t>
            </a:r>
            <a:endParaRPr lang="en-US" dirty="0"/>
          </a:p>
          <a:p>
            <a:pPr lvl="1"/>
            <a:r>
              <a:rPr lang="en-US" dirty="0" smtClean="0"/>
              <a:t>Integration of components</a:t>
            </a:r>
          </a:p>
          <a:p>
            <a:pPr lvl="1"/>
            <a:r>
              <a:rPr lang="en-US" dirty="0" smtClean="0"/>
              <a:t>Component-model standards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922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Reuse Landscape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Application frameworks</a:t>
            </a:r>
          </a:p>
          <a:p>
            <a:pPr lvl="1"/>
            <a:r>
              <a:rPr lang="en-US" dirty="0" smtClean="0"/>
              <a:t>Collection of abstract and concrete classes</a:t>
            </a:r>
          </a:p>
          <a:p>
            <a:r>
              <a:rPr lang="en-US" dirty="0" smtClean="0"/>
              <a:t>Legacy system wrapping</a:t>
            </a:r>
            <a:endParaRPr lang="en-US" dirty="0"/>
          </a:p>
          <a:p>
            <a:pPr lvl="1"/>
            <a:r>
              <a:rPr lang="en-US" dirty="0" smtClean="0"/>
              <a:t>Wrapped by new user interfaces</a:t>
            </a:r>
          </a:p>
          <a:p>
            <a:r>
              <a:rPr lang="en-US" dirty="0" smtClean="0"/>
              <a:t>Service-oriented systems</a:t>
            </a:r>
            <a:endParaRPr lang="en-US" dirty="0"/>
          </a:p>
          <a:p>
            <a:pPr lvl="1"/>
            <a:r>
              <a:rPr lang="en-US" dirty="0" smtClean="0"/>
              <a:t>Linking by shared services</a:t>
            </a:r>
          </a:p>
          <a:p>
            <a:r>
              <a:rPr lang="en-US" dirty="0" smtClean="0"/>
              <a:t>Software product lines</a:t>
            </a:r>
          </a:p>
          <a:p>
            <a:pPr lvl="1"/>
            <a:r>
              <a:rPr lang="en-US" dirty="0" smtClean="0"/>
              <a:t>Generalized architecture to be customized for different customers</a:t>
            </a:r>
          </a:p>
          <a:p>
            <a:r>
              <a:rPr lang="en-US" dirty="0" smtClean="0"/>
              <a:t>COTS product reuse</a:t>
            </a:r>
            <a:endParaRPr lang="en-US" dirty="0"/>
          </a:p>
          <a:p>
            <a:pPr lvl="1"/>
            <a:r>
              <a:rPr lang="en-US" dirty="0" smtClean="0"/>
              <a:t>Configuring and integrating existing application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214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Reuse Landscape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ERP systems</a:t>
            </a:r>
          </a:p>
          <a:p>
            <a:pPr lvl="1"/>
            <a:r>
              <a:rPr lang="en-US" dirty="0" smtClean="0"/>
              <a:t>Large scale systems with generic business functionality and rules</a:t>
            </a:r>
          </a:p>
          <a:p>
            <a:r>
              <a:rPr lang="en-US" dirty="0" smtClean="0"/>
              <a:t>Configurable vertical applications</a:t>
            </a:r>
            <a:endParaRPr lang="en-US" dirty="0"/>
          </a:p>
          <a:p>
            <a:pPr lvl="1"/>
            <a:r>
              <a:rPr lang="en-US" dirty="0" smtClean="0"/>
              <a:t>Generic systems are designed</a:t>
            </a:r>
          </a:p>
          <a:p>
            <a:pPr lvl="1"/>
            <a:r>
              <a:rPr lang="en-US" dirty="0" smtClean="0"/>
              <a:t>Configured for specific needs</a:t>
            </a:r>
          </a:p>
          <a:p>
            <a:r>
              <a:rPr lang="en-US" dirty="0" smtClean="0"/>
              <a:t>Program libraries</a:t>
            </a:r>
            <a:endParaRPr lang="en-US" dirty="0"/>
          </a:p>
          <a:p>
            <a:pPr lvl="1"/>
            <a:r>
              <a:rPr lang="en-US" dirty="0" smtClean="0"/>
              <a:t>Class and function libraries</a:t>
            </a:r>
          </a:p>
          <a:p>
            <a:r>
              <a:rPr lang="en-US" dirty="0" smtClean="0"/>
              <a:t>Model-driven engineering</a:t>
            </a:r>
          </a:p>
          <a:p>
            <a:pPr lvl="1"/>
            <a:r>
              <a:rPr lang="en-US" dirty="0" smtClean="0"/>
              <a:t>Software as domain models</a:t>
            </a:r>
          </a:p>
          <a:p>
            <a:r>
              <a:rPr lang="en-US" dirty="0" smtClean="0"/>
              <a:t>Program generators</a:t>
            </a:r>
            <a:endParaRPr lang="en-US" dirty="0"/>
          </a:p>
          <a:p>
            <a:pPr lvl="1"/>
            <a:r>
              <a:rPr lang="en-US" dirty="0" smtClean="0"/>
              <a:t>Domain specific systems</a:t>
            </a:r>
          </a:p>
          <a:p>
            <a:r>
              <a:rPr lang="en-US" dirty="0" smtClean="0"/>
              <a:t>Aspect-oriented software development</a:t>
            </a:r>
            <a:endParaRPr lang="en-US" dirty="0"/>
          </a:p>
          <a:p>
            <a:pPr lvl="1"/>
            <a:r>
              <a:rPr lang="en-US" dirty="0" smtClean="0"/>
              <a:t>Shared components are woven at different places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121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Factors for Reuse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Development schedule</a:t>
            </a:r>
          </a:p>
          <a:p>
            <a:pPr lvl="1"/>
            <a:r>
              <a:rPr lang="en-US" dirty="0" smtClean="0"/>
              <a:t>Off-the-shelf systems rather than components</a:t>
            </a:r>
          </a:p>
          <a:p>
            <a:r>
              <a:rPr lang="en-US" dirty="0" smtClean="0"/>
              <a:t>Expected software lifetime</a:t>
            </a:r>
            <a:endParaRPr lang="en-US" dirty="0"/>
          </a:p>
          <a:p>
            <a:pPr lvl="1"/>
            <a:r>
              <a:rPr lang="en-US" dirty="0" smtClean="0"/>
              <a:t>Long-lifetime systems, maintenance effort</a:t>
            </a:r>
          </a:p>
          <a:p>
            <a:r>
              <a:rPr lang="en-US" dirty="0" smtClean="0"/>
              <a:t>Background, skills, and experience of development team</a:t>
            </a:r>
          </a:p>
          <a:p>
            <a:pPr lvl="1"/>
            <a:r>
              <a:rPr lang="en-US" dirty="0" smtClean="0"/>
              <a:t>Reuse technologies are fairly complex</a:t>
            </a:r>
          </a:p>
          <a:p>
            <a:r>
              <a:rPr lang="en-US" dirty="0" smtClean="0"/>
              <a:t>Criticality of software and its non-functional requirements</a:t>
            </a:r>
            <a:endParaRPr lang="en-US" dirty="0"/>
          </a:p>
          <a:p>
            <a:pPr lvl="1"/>
            <a:r>
              <a:rPr lang="en-US" dirty="0" smtClean="0"/>
              <a:t>Dependability case for the system</a:t>
            </a:r>
          </a:p>
          <a:p>
            <a:r>
              <a:rPr lang="en-US" dirty="0" smtClean="0"/>
              <a:t>Application domain</a:t>
            </a:r>
          </a:p>
          <a:p>
            <a:r>
              <a:rPr lang="en-US" dirty="0" smtClean="0"/>
              <a:t>System platform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053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Frameworks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Object-oriented paradigm for reuse</a:t>
            </a:r>
          </a:p>
          <a:p>
            <a:pPr lvl="1"/>
            <a:r>
              <a:rPr lang="en-US" dirty="0" smtClean="0"/>
              <a:t>Objects are too small</a:t>
            </a:r>
          </a:p>
          <a:p>
            <a:pPr lvl="1"/>
            <a:r>
              <a:rPr lang="en-US" dirty="0" smtClean="0"/>
              <a:t>Reimplementation is preferred</a:t>
            </a:r>
          </a:p>
          <a:p>
            <a:r>
              <a:rPr lang="en-US" dirty="0" smtClean="0"/>
              <a:t>A generic structure</a:t>
            </a:r>
          </a:p>
          <a:p>
            <a:pPr lvl="1"/>
            <a:r>
              <a:rPr lang="en-US" dirty="0" smtClean="0"/>
              <a:t>Classes, objects, and components</a:t>
            </a:r>
          </a:p>
          <a:p>
            <a:pPr lvl="1"/>
            <a:r>
              <a:rPr lang="en-US" dirty="0" smtClean="0"/>
              <a:t>Collaboration to provide a reuse</a:t>
            </a:r>
          </a:p>
          <a:p>
            <a:r>
              <a:rPr lang="en-US" dirty="0" smtClean="0"/>
              <a:t>Support for generic features</a:t>
            </a:r>
          </a:p>
          <a:p>
            <a:r>
              <a:rPr lang="en-US" dirty="0" smtClean="0"/>
              <a:t>Example: user interface framework</a:t>
            </a:r>
          </a:p>
          <a:p>
            <a:pPr lvl="1"/>
            <a:r>
              <a:rPr lang="en-US" dirty="0" smtClean="0"/>
              <a:t>Interface event handling</a:t>
            </a:r>
          </a:p>
          <a:p>
            <a:pPr lvl="1"/>
            <a:r>
              <a:rPr lang="en-US" dirty="0" smtClean="0"/>
              <a:t>Set of widgets to construct display</a:t>
            </a:r>
          </a:p>
          <a:p>
            <a:r>
              <a:rPr lang="en-US" dirty="0" smtClean="0"/>
              <a:t>Specific functionality may be added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697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Frameworks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Programming language-specific</a:t>
            </a:r>
          </a:p>
          <a:p>
            <a:r>
              <a:rPr lang="en-US" dirty="0" smtClean="0"/>
              <a:t>Framework can incorporate other frameworks</a:t>
            </a:r>
          </a:p>
          <a:p>
            <a:r>
              <a:rPr lang="en-US" dirty="0" smtClean="0"/>
              <a:t>Three classes of frameworks</a:t>
            </a:r>
          </a:p>
          <a:p>
            <a:r>
              <a:rPr lang="en-US" dirty="0" smtClean="0"/>
              <a:t>System infrastructure frameworks</a:t>
            </a:r>
          </a:p>
          <a:p>
            <a:pPr lvl="1"/>
            <a:r>
              <a:rPr lang="en-US" dirty="0" smtClean="0"/>
              <a:t>User interfaces, communications, and compilers</a:t>
            </a:r>
          </a:p>
          <a:p>
            <a:r>
              <a:rPr lang="en-US" dirty="0" smtClean="0"/>
              <a:t>Middleware integration frameworks</a:t>
            </a:r>
            <a:endParaRPr lang="en-US" dirty="0"/>
          </a:p>
          <a:p>
            <a:pPr lvl="1"/>
            <a:r>
              <a:rPr lang="en-US" dirty="0" smtClean="0"/>
              <a:t>Set of standards and associated objects classes</a:t>
            </a:r>
          </a:p>
          <a:p>
            <a:pPr lvl="1"/>
            <a:r>
              <a:rPr lang="en-US" dirty="0" smtClean="0"/>
              <a:t>Support for communication and information exchange</a:t>
            </a:r>
          </a:p>
          <a:p>
            <a:pPr lvl="1"/>
            <a:r>
              <a:rPr lang="en-US" dirty="0" smtClean="0"/>
              <a:t>Examples: Microsoft .NET and enterprise Java Beans (EJB)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296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Frameworks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Enterprise application frameworks</a:t>
            </a:r>
          </a:p>
          <a:p>
            <a:pPr lvl="1"/>
            <a:r>
              <a:rPr lang="en-US" dirty="0" smtClean="0"/>
              <a:t>Specific application domains</a:t>
            </a:r>
          </a:p>
          <a:p>
            <a:pPr lvl="1"/>
            <a:r>
              <a:rPr lang="en-US" dirty="0" smtClean="0"/>
              <a:t>Examples: telecommunication and financial systems</a:t>
            </a:r>
          </a:p>
          <a:p>
            <a:pPr lvl="1"/>
            <a:r>
              <a:rPr lang="en-US" dirty="0" smtClean="0"/>
              <a:t>Support development of end user applications</a:t>
            </a:r>
          </a:p>
          <a:p>
            <a:r>
              <a:rPr lang="en-US" dirty="0" smtClean="0"/>
              <a:t>Web application frameworks</a:t>
            </a:r>
            <a:endParaRPr lang="en-US" dirty="0"/>
          </a:p>
          <a:p>
            <a:pPr lvl="1"/>
            <a:r>
              <a:rPr lang="en-US" dirty="0" smtClean="0"/>
              <a:t>Recent type, very important</a:t>
            </a:r>
          </a:p>
          <a:p>
            <a:pPr lvl="1"/>
            <a:r>
              <a:rPr lang="en-US" dirty="0" smtClean="0"/>
              <a:t>Support for construction of dynamic websites</a:t>
            </a:r>
          </a:p>
          <a:p>
            <a:pPr lvl="1"/>
            <a:r>
              <a:rPr lang="en-US" dirty="0" smtClean="0"/>
              <a:t>Model-View-Controller pattern</a:t>
            </a:r>
          </a:p>
          <a:p>
            <a:pPr lvl="1"/>
            <a:r>
              <a:rPr lang="en-US" dirty="0" smtClean="0"/>
              <a:t>Security, dynamic web pages, database support, session management, user interaction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958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Product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One of the most effective approaches</a:t>
            </a:r>
          </a:p>
          <a:p>
            <a:r>
              <a:rPr lang="en-US" dirty="0" smtClean="0"/>
              <a:t>SPL is a set of applications with a common architecture and shared components</a:t>
            </a:r>
          </a:p>
          <a:p>
            <a:r>
              <a:rPr lang="en-US" dirty="0" smtClean="0"/>
              <a:t>Each application specialized to reflect different requirements</a:t>
            </a:r>
          </a:p>
          <a:p>
            <a:r>
              <a:rPr lang="en-US" dirty="0" smtClean="0"/>
              <a:t>The core system is designed to be configured</a:t>
            </a:r>
          </a:p>
          <a:p>
            <a:r>
              <a:rPr lang="en-US" dirty="0" smtClean="0"/>
              <a:t>Application experience is often transferable from one system to other system</a:t>
            </a:r>
          </a:p>
          <a:p>
            <a:r>
              <a:rPr lang="en-US" dirty="0" smtClean="0"/>
              <a:t>Reduced development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445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Product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SPLs emerge from existing applications</a:t>
            </a:r>
          </a:p>
          <a:p>
            <a:r>
              <a:rPr lang="en-US" dirty="0" smtClean="0"/>
              <a:t>Change tends to corrupt application structure</a:t>
            </a:r>
          </a:p>
          <a:p>
            <a:r>
              <a:rPr lang="en-US" dirty="0" smtClean="0"/>
              <a:t>Consequently, design of a generic product line</a:t>
            </a:r>
          </a:p>
          <a:p>
            <a:r>
              <a:rPr lang="en-US" dirty="0" smtClean="0"/>
              <a:t>Identification of common functionalities</a:t>
            </a:r>
          </a:p>
          <a:p>
            <a:r>
              <a:rPr lang="en-US" dirty="0" smtClean="0"/>
              <a:t>A base application is structured to simplify reuse and reconfiguration</a:t>
            </a:r>
          </a:p>
          <a:p>
            <a:r>
              <a:rPr lang="en-US" dirty="0" smtClean="0"/>
              <a:t>Application frameworks and SPL have commonalities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948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Product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differences</a:t>
            </a:r>
          </a:p>
          <a:p>
            <a:r>
              <a:rPr lang="en-US" dirty="0" smtClean="0"/>
              <a:t>Application frameworks rely on object-oriented approach </a:t>
            </a:r>
          </a:p>
          <a:p>
            <a:r>
              <a:rPr lang="en-US" dirty="0" smtClean="0"/>
              <a:t>Application frameworks are focused on providing technical details rather than domain-specific support</a:t>
            </a:r>
          </a:p>
          <a:p>
            <a:r>
              <a:rPr lang="en-US" dirty="0" smtClean="0"/>
              <a:t>SPL are often control applications for equipment</a:t>
            </a:r>
          </a:p>
          <a:p>
            <a:r>
              <a:rPr lang="en-US" dirty="0" smtClean="0"/>
              <a:t>SPL are made up of a family of related applications, owned by the same organization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968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Product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Various types of specialization</a:t>
            </a:r>
          </a:p>
          <a:p>
            <a:r>
              <a:rPr lang="en-US" dirty="0" smtClean="0"/>
              <a:t>Platform specialization</a:t>
            </a:r>
          </a:p>
          <a:p>
            <a:r>
              <a:rPr lang="en-US" dirty="0" smtClean="0"/>
              <a:t>Environment specialization</a:t>
            </a:r>
          </a:p>
          <a:p>
            <a:r>
              <a:rPr lang="en-US" dirty="0" smtClean="0"/>
              <a:t>Functional specialization</a:t>
            </a:r>
          </a:p>
          <a:p>
            <a:r>
              <a:rPr lang="en-US" dirty="0" smtClean="0"/>
              <a:t>Process specialization</a:t>
            </a:r>
          </a:p>
          <a:p>
            <a:r>
              <a:rPr lang="en-US" dirty="0" smtClean="0"/>
              <a:t>Architecture of SPL reflects general, application-specific architectural style or pattern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312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Architecture of Resource Allocation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7913" y="2076450"/>
            <a:ext cx="444817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Engineering, I. </a:t>
            </a:r>
            <a:r>
              <a:rPr lang="en-US" sz="800" dirty="0" err="1" smtClean="0"/>
              <a:t>Sommerville</a:t>
            </a:r>
            <a:r>
              <a:rPr lang="en-US" sz="800" dirty="0" smtClean="0"/>
              <a:t>, 9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437</a:t>
            </a:r>
          </a:p>
        </p:txBody>
      </p:sp>
    </p:spTree>
    <p:extLst>
      <p:ext uri="{BB962C8B-B14F-4D97-AF65-F5344CB8AC3E}">
        <p14:creationId xmlns:p14="http://schemas.microsoft.com/office/powerpoint/2010/main" xmlns="" val="324238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Example: Product Line Architecture of Vehicle Dispatcher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Engineering, I. </a:t>
            </a:r>
            <a:r>
              <a:rPr lang="en-US" sz="800" dirty="0" err="1" smtClean="0"/>
              <a:t>Sommerville</a:t>
            </a:r>
            <a:r>
              <a:rPr lang="en-US" sz="800" dirty="0" smtClean="0"/>
              <a:t>, 9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437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6875" y="2124075"/>
            <a:ext cx="5810250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0852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to extend SPL to Create a New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Elicit stakeholders requirements</a:t>
            </a:r>
          </a:p>
          <a:p>
            <a:r>
              <a:rPr lang="en-US" dirty="0" smtClean="0"/>
              <a:t>Select the existing system that is closest fit to the requirements</a:t>
            </a:r>
          </a:p>
          <a:p>
            <a:r>
              <a:rPr lang="en-US" dirty="0" smtClean="0"/>
              <a:t>Renegotiate requirements</a:t>
            </a:r>
          </a:p>
          <a:p>
            <a:r>
              <a:rPr lang="en-US" dirty="0" smtClean="0"/>
              <a:t>Adapt existing system</a:t>
            </a:r>
          </a:p>
          <a:p>
            <a:r>
              <a:rPr lang="en-US" dirty="0" smtClean="0"/>
              <a:t>Deliver new family member</a:t>
            </a:r>
          </a:p>
          <a:p>
            <a:r>
              <a:rPr lang="en-US" dirty="0" smtClean="0"/>
              <a:t>Reconfiguration</a:t>
            </a:r>
          </a:p>
          <a:p>
            <a:pPr lvl="1"/>
            <a:r>
              <a:rPr lang="en-US" dirty="0" smtClean="0"/>
              <a:t>Design-time reconfiguration</a:t>
            </a:r>
          </a:p>
          <a:p>
            <a:pPr lvl="1"/>
            <a:r>
              <a:rPr lang="en-US" dirty="0" smtClean="0"/>
              <a:t>Deployment-time reconfiguration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287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to extend SPL to Create a New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Deployment-time reconfiguration</a:t>
            </a:r>
          </a:p>
          <a:p>
            <a:pPr lvl="1"/>
            <a:r>
              <a:rPr lang="en-US" dirty="0" smtClean="0"/>
              <a:t>Component selection</a:t>
            </a:r>
          </a:p>
          <a:p>
            <a:pPr lvl="1"/>
            <a:r>
              <a:rPr lang="en-US" dirty="0" smtClean="0"/>
              <a:t>Workflow and rule definition</a:t>
            </a:r>
          </a:p>
          <a:p>
            <a:pPr lvl="1"/>
            <a:r>
              <a:rPr lang="en-US" dirty="0" smtClean="0"/>
              <a:t>Parameter definition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054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Problems with </a:t>
            </a:r>
            <a:r>
              <a:rPr lang="en-US" dirty="0" smtClean="0"/>
              <a:t>reuse</a:t>
            </a:r>
          </a:p>
          <a:p>
            <a:pPr lvl="1"/>
            <a:r>
              <a:rPr lang="en-US" dirty="0"/>
              <a:t>Increased maintenance </a:t>
            </a:r>
            <a:r>
              <a:rPr lang="en-US" dirty="0" smtClean="0"/>
              <a:t>costs; lack </a:t>
            </a:r>
            <a:r>
              <a:rPr lang="en-US" dirty="0"/>
              <a:t>of tool </a:t>
            </a:r>
            <a:r>
              <a:rPr lang="en-US" dirty="0" smtClean="0"/>
              <a:t>support; not-invented-here syndrome; creating</a:t>
            </a:r>
            <a:r>
              <a:rPr lang="en-US" dirty="0"/>
              <a:t>, maintaining, and using a component </a:t>
            </a:r>
            <a:r>
              <a:rPr lang="en-US" dirty="0" smtClean="0"/>
              <a:t>library</a:t>
            </a:r>
            <a:endParaRPr lang="en-US" dirty="0"/>
          </a:p>
          <a:p>
            <a:r>
              <a:rPr lang="en-US" dirty="0" smtClean="0"/>
              <a:t>The reuse landscape</a:t>
            </a:r>
          </a:p>
          <a:p>
            <a:pPr lvl="1"/>
            <a:r>
              <a:rPr lang="en-US" dirty="0"/>
              <a:t>Application </a:t>
            </a:r>
            <a:r>
              <a:rPr lang="en-US" dirty="0" smtClean="0"/>
              <a:t>frameworks, legacy </a:t>
            </a:r>
            <a:r>
              <a:rPr lang="en-US" dirty="0"/>
              <a:t>system </a:t>
            </a:r>
            <a:r>
              <a:rPr lang="en-US" dirty="0" smtClean="0"/>
              <a:t>wrapping, service-oriented systems, software </a:t>
            </a:r>
            <a:r>
              <a:rPr lang="en-US" dirty="0"/>
              <a:t>product </a:t>
            </a:r>
            <a:r>
              <a:rPr lang="en-US" dirty="0" smtClean="0"/>
              <a:t>lines, COTS </a:t>
            </a:r>
            <a:r>
              <a:rPr lang="en-US" dirty="0"/>
              <a:t>product reuse</a:t>
            </a:r>
          </a:p>
          <a:p>
            <a:r>
              <a:rPr lang="en-US" dirty="0" smtClean="0"/>
              <a:t>Key factors for reuse</a:t>
            </a:r>
          </a:p>
          <a:p>
            <a:pPr lvl="1"/>
            <a:r>
              <a:rPr lang="en-US" dirty="0"/>
              <a:t>Development </a:t>
            </a:r>
            <a:r>
              <a:rPr lang="en-US" dirty="0" smtClean="0"/>
              <a:t>schedule, expected </a:t>
            </a:r>
            <a:r>
              <a:rPr lang="en-US" dirty="0"/>
              <a:t>software </a:t>
            </a:r>
            <a:r>
              <a:rPr lang="en-US" dirty="0" smtClean="0"/>
              <a:t>lifetime, background</a:t>
            </a:r>
            <a:r>
              <a:rPr lang="en-US" dirty="0"/>
              <a:t>, skills, and experience of development </a:t>
            </a:r>
            <a:r>
              <a:rPr lang="en-US" dirty="0" smtClean="0"/>
              <a:t>team, criticality </a:t>
            </a:r>
            <a:r>
              <a:rPr lang="en-US" dirty="0"/>
              <a:t>of software and its non-functional </a:t>
            </a:r>
            <a:r>
              <a:rPr lang="en-US" dirty="0" smtClean="0"/>
              <a:t>requirements, application domain, system </a:t>
            </a:r>
            <a:r>
              <a:rPr lang="en-US" dirty="0"/>
              <a:t>platform</a:t>
            </a:r>
          </a:p>
          <a:p>
            <a:r>
              <a:rPr lang="en-US" dirty="0" smtClean="0"/>
              <a:t>Application frameworks</a:t>
            </a:r>
          </a:p>
          <a:p>
            <a:r>
              <a:rPr lang="en-US" dirty="0" smtClean="0"/>
              <a:t>Software Product 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892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13319</TotalTime>
  <Words>850</Words>
  <Application>Microsoft Office PowerPoint</Application>
  <PresentationFormat>On-screen Show (4:3)</PresentationFormat>
  <Paragraphs>186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PresentationPro_GlowingTechVideo</vt:lpstr>
      <vt:lpstr>Software Reuse SEII-Lecture 28</vt:lpstr>
      <vt:lpstr>Recap</vt:lpstr>
      <vt:lpstr>Problems with Reuse</vt:lpstr>
      <vt:lpstr>Problems with Reuse</vt:lpstr>
      <vt:lpstr>The Reuse Landscape</vt:lpstr>
      <vt:lpstr>The Reuse Landscape</vt:lpstr>
      <vt:lpstr>The Reuse Landscape</vt:lpstr>
      <vt:lpstr>Key Factors for Reuse</vt:lpstr>
      <vt:lpstr>Application Frameworks</vt:lpstr>
      <vt:lpstr>Application Frameworks</vt:lpstr>
      <vt:lpstr>Application Frameworks</vt:lpstr>
      <vt:lpstr>Software Product Lines</vt:lpstr>
      <vt:lpstr>Software Product Lines</vt:lpstr>
      <vt:lpstr>Software Product Lines</vt:lpstr>
      <vt:lpstr>Software Product Lines</vt:lpstr>
      <vt:lpstr>Example: Architecture of Resource Allocation System</vt:lpstr>
      <vt:lpstr>Example: Product Line Architecture of Vehicle Dispatcher System</vt:lpstr>
      <vt:lpstr>Steps to extend SPL to Create a New Application</vt:lpstr>
      <vt:lpstr>Steps to extend SPL to Create a New Application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Administrator</cp:lastModifiedBy>
  <cp:revision>648</cp:revision>
  <dcterms:created xsi:type="dcterms:W3CDTF">2013-04-27T08:10:27Z</dcterms:created>
  <dcterms:modified xsi:type="dcterms:W3CDTF">2013-06-25T14:40:08Z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