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4"/>
  </p:notesMasterIdLst>
  <p:sldIdLst>
    <p:sldId id="256" r:id="rId3"/>
    <p:sldId id="479" r:id="rId4"/>
    <p:sldId id="480" r:id="rId5"/>
    <p:sldId id="481" r:id="rId6"/>
    <p:sldId id="482" r:id="rId7"/>
    <p:sldId id="483" r:id="rId8"/>
    <p:sldId id="484" r:id="rId9"/>
    <p:sldId id="485" r:id="rId10"/>
    <p:sldId id="486" r:id="rId11"/>
    <p:sldId id="487" r:id="rId12"/>
    <p:sldId id="488" r:id="rId13"/>
    <p:sldId id="489" r:id="rId14"/>
    <p:sldId id="490" r:id="rId15"/>
    <p:sldId id="491" r:id="rId16"/>
    <p:sldId id="492" r:id="rId17"/>
    <p:sldId id="493" r:id="rId18"/>
    <p:sldId id="494" r:id="rId19"/>
    <p:sldId id="497" r:id="rId20"/>
    <p:sldId id="495" r:id="rId21"/>
    <p:sldId id="496" r:id="rId22"/>
    <p:sldId id="49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02" y="126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Reengineering</a:t>
            </a:r>
            <a:br>
              <a:rPr lang="en-US" dirty="0" smtClean="0"/>
            </a:br>
            <a:r>
              <a:rPr lang="en-US" dirty="0" smtClean="0"/>
              <a:t>SEII-Lecture 27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Unified </a:t>
            </a:r>
            <a:r>
              <a:rPr lang="en-US" dirty="0" smtClean="0"/>
              <a:t>theory </a:t>
            </a:r>
            <a:r>
              <a:rPr lang="en-US" dirty="0"/>
              <a:t>of </a:t>
            </a:r>
            <a:r>
              <a:rPr lang="en-US" dirty="0" smtClean="0"/>
              <a:t>software evolution</a:t>
            </a:r>
          </a:p>
          <a:p>
            <a:r>
              <a:rPr lang="en-US" dirty="0" smtClean="0"/>
              <a:t>Reengineering</a:t>
            </a:r>
            <a:endParaRPr lang="en-US" dirty="0"/>
          </a:p>
          <a:p>
            <a:pPr lvl="1"/>
            <a:r>
              <a:rPr lang="en-US" dirty="0"/>
              <a:t>Business </a:t>
            </a:r>
            <a:r>
              <a:rPr lang="en-US" dirty="0" smtClean="0"/>
              <a:t>process reengineering and software reengineering</a:t>
            </a:r>
          </a:p>
          <a:p>
            <a:r>
              <a:rPr lang="en-US" dirty="0"/>
              <a:t>BPR </a:t>
            </a:r>
            <a:r>
              <a:rPr lang="en-US" dirty="0" smtClean="0"/>
              <a:t>model</a:t>
            </a:r>
          </a:p>
          <a:p>
            <a:pPr lvl="1"/>
            <a:r>
              <a:rPr lang="en-US" dirty="0"/>
              <a:t>Business </a:t>
            </a:r>
            <a:r>
              <a:rPr lang="en-US" dirty="0" smtClean="0"/>
              <a:t>definition, process identification, </a:t>
            </a:r>
            <a:r>
              <a:rPr lang="en-US" dirty="0"/>
              <a:t>Process </a:t>
            </a:r>
            <a:r>
              <a:rPr lang="en-US" dirty="0" smtClean="0"/>
              <a:t>evaluation, process </a:t>
            </a:r>
            <a:r>
              <a:rPr lang="en-US" dirty="0"/>
              <a:t>specification and </a:t>
            </a:r>
            <a:r>
              <a:rPr lang="en-US" dirty="0" smtClean="0"/>
              <a:t>design, prototyping, refinement </a:t>
            </a:r>
            <a:r>
              <a:rPr lang="en-US" dirty="0"/>
              <a:t>and instantiation</a:t>
            </a:r>
          </a:p>
          <a:p>
            <a:r>
              <a:rPr lang="en-US" dirty="0" smtClean="0"/>
              <a:t>Software reengineering process model</a:t>
            </a:r>
          </a:p>
          <a:p>
            <a:pPr lvl="1"/>
            <a:r>
              <a:rPr lang="en-US" dirty="0" smtClean="0"/>
              <a:t>Inventory analysis, document restructuring, reverse engineering, code restructuring, data restructuring, forward </a:t>
            </a:r>
            <a:r>
              <a:rPr lang="en-US" dirty="0"/>
              <a:t>engineering</a:t>
            </a:r>
          </a:p>
          <a:p>
            <a:r>
              <a:rPr lang="en-US" dirty="0"/>
              <a:t>Reverse </a:t>
            </a:r>
            <a:r>
              <a:rPr lang="en-US" dirty="0" smtClean="0"/>
              <a:t>engineering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680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Restructuring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Modification of source code and/or data</a:t>
            </a:r>
          </a:p>
          <a:p>
            <a:r>
              <a:rPr lang="en-US" dirty="0" smtClean="0"/>
              <a:t>In general, no modification of all program architecture</a:t>
            </a:r>
          </a:p>
          <a:p>
            <a:r>
              <a:rPr lang="en-US" dirty="0" smtClean="0"/>
              <a:t>Focus on design details of individual modules and local data structure</a:t>
            </a:r>
          </a:p>
          <a:p>
            <a:r>
              <a:rPr lang="en-US" dirty="0" smtClean="0"/>
              <a:t>If it involves program architecture, it becomes forward engineering</a:t>
            </a:r>
          </a:p>
          <a:p>
            <a:r>
              <a:rPr lang="en-US" dirty="0" smtClean="0"/>
              <a:t>Restructuring occurs when the basic architecture is solid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240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Restructuring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design to perform the same function</a:t>
            </a:r>
          </a:p>
          <a:p>
            <a:r>
              <a:rPr lang="en-US" dirty="0" smtClean="0"/>
              <a:t>Different techniques</a:t>
            </a:r>
          </a:p>
          <a:p>
            <a:pPr lvl="1"/>
            <a:r>
              <a:rPr lang="en-US" dirty="0" err="1" smtClean="0"/>
              <a:t>Warnier’s</a:t>
            </a:r>
            <a:r>
              <a:rPr lang="en-US" dirty="0" smtClean="0"/>
              <a:t> logical simplification techniques</a:t>
            </a:r>
          </a:p>
          <a:p>
            <a:pPr lvl="2"/>
            <a:r>
              <a:rPr lang="en-US" dirty="0" smtClean="0"/>
              <a:t>Boolean algebra</a:t>
            </a:r>
          </a:p>
          <a:p>
            <a:pPr lvl="2"/>
            <a:r>
              <a:rPr lang="en-US" dirty="0"/>
              <a:t>Conversion of “spaghetti-bowl” </a:t>
            </a:r>
            <a:r>
              <a:rPr lang="en-US" dirty="0" smtClean="0"/>
              <a:t>code into structured program</a:t>
            </a:r>
          </a:p>
          <a:p>
            <a:pPr lvl="1"/>
            <a:r>
              <a:rPr lang="en-US" dirty="0" smtClean="0"/>
              <a:t>Reengineering tools</a:t>
            </a:r>
          </a:p>
          <a:p>
            <a:pPr lvl="2"/>
            <a:r>
              <a:rPr lang="en-US" dirty="0" smtClean="0"/>
              <a:t>Resource exchange diagram maps program module and resources</a:t>
            </a:r>
          </a:p>
          <a:p>
            <a:pPr lvl="2"/>
            <a:r>
              <a:rPr lang="en-US" dirty="0" smtClean="0"/>
              <a:t>Program architecture is restructured to minimize coupling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012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Restructuring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Analysis of source code prior to data restructuring</a:t>
            </a:r>
          </a:p>
          <a:p>
            <a:r>
              <a:rPr lang="en-US" dirty="0" smtClean="0"/>
              <a:t>Data definitions, file descriptions, I/O, and interface descriptions are evaluated</a:t>
            </a:r>
          </a:p>
          <a:p>
            <a:r>
              <a:rPr lang="en-US" dirty="0" smtClean="0"/>
              <a:t>Objective is to extract data related information</a:t>
            </a:r>
          </a:p>
          <a:p>
            <a:r>
              <a:rPr lang="en-US" dirty="0" smtClean="0"/>
              <a:t>It is also called data analysis</a:t>
            </a:r>
          </a:p>
          <a:p>
            <a:r>
              <a:rPr lang="en-US" dirty="0" smtClean="0"/>
              <a:t>Data redesign</a:t>
            </a:r>
          </a:p>
          <a:p>
            <a:pPr lvl="1"/>
            <a:r>
              <a:rPr lang="en-US" dirty="0" smtClean="0"/>
              <a:t>Data record standardization</a:t>
            </a:r>
          </a:p>
          <a:p>
            <a:pPr lvl="1"/>
            <a:r>
              <a:rPr lang="en-US" dirty="0" smtClean="0"/>
              <a:t>Data name rationalization</a:t>
            </a:r>
          </a:p>
          <a:p>
            <a:pPr lvl="1"/>
            <a:r>
              <a:rPr lang="en-US" dirty="0" smtClean="0"/>
              <a:t>Physical modifications to existing data structures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513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Engineering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Consider an example</a:t>
            </a:r>
          </a:p>
          <a:p>
            <a:pPr lvl="1"/>
            <a:r>
              <a:rPr lang="en-US" dirty="0" smtClean="0"/>
              <a:t>“spaghetti bowl” code</a:t>
            </a:r>
          </a:p>
          <a:p>
            <a:pPr lvl="1"/>
            <a:r>
              <a:rPr lang="en-US" dirty="0" smtClean="0"/>
              <a:t>Modules are 2000 statements long</a:t>
            </a:r>
          </a:p>
          <a:p>
            <a:pPr lvl="1"/>
            <a:r>
              <a:rPr lang="en-US" dirty="0" smtClean="0"/>
              <a:t>Few meaningful comment lines</a:t>
            </a:r>
          </a:p>
          <a:p>
            <a:pPr lvl="1"/>
            <a:r>
              <a:rPr lang="en-US" dirty="0" smtClean="0"/>
              <a:t>290,000 statements</a:t>
            </a:r>
          </a:p>
          <a:p>
            <a:pPr lvl="1"/>
            <a:r>
              <a:rPr lang="en-US" dirty="0" smtClean="0"/>
              <a:t>No other documentation</a:t>
            </a:r>
          </a:p>
          <a:p>
            <a:r>
              <a:rPr lang="en-US" dirty="0" smtClean="0"/>
              <a:t>Modification options</a:t>
            </a:r>
            <a:endParaRPr lang="en-US" dirty="0"/>
          </a:p>
          <a:p>
            <a:pPr lvl="1"/>
            <a:r>
              <a:rPr lang="en-US" dirty="0" smtClean="0"/>
              <a:t>Continue the ad hoc design</a:t>
            </a:r>
          </a:p>
          <a:p>
            <a:pPr lvl="1"/>
            <a:r>
              <a:rPr lang="en-US" dirty="0" smtClean="0"/>
              <a:t>Try to understand inner workings of the program</a:t>
            </a:r>
          </a:p>
          <a:p>
            <a:pPr lvl="1"/>
            <a:r>
              <a:rPr lang="en-US" dirty="0" smtClean="0"/>
              <a:t>Redesign, recode, and test the relevant portions</a:t>
            </a:r>
          </a:p>
          <a:p>
            <a:pPr lvl="1"/>
            <a:r>
              <a:rPr lang="en-US" dirty="0" smtClean="0"/>
              <a:t>Complete redesign, recode, and test</a:t>
            </a:r>
          </a:p>
          <a:p>
            <a:r>
              <a:rPr lang="en-US" dirty="0"/>
              <a:t>No single “correct” </a:t>
            </a:r>
            <a:r>
              <a:rPr lang="en-US" dirty="0" smtClean="0"/>
              <a:t>choice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76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Engineering [2/4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not wait for maintenance request</a:t>
            </a:r>
          </a:p>
          <a:p>
            <a:r>
              <a:rPr lang="en-US" dirty="0" smtClean="0"/>
              <a:t>Select a program that</a:t>
            </a:r>
          </a:p>
          <a:p>
            <a:pPr lvl="1"/>
            <a:r>
              <a:rPr lang="en-US" dirty="0" smtClean="0"/>
              <a:t>Will remain in use for preselected number of years</a:t>
            </a:r>
          </a:p>
          <a:p>
            <a:pPr lvl="1"/>
            <a:r>
              <a:rPr lang="en-US" dirty="0" smtClean="0"/>
              <a:t>Is currently being used successfully</a:t>
            </a:r>
          </a:p>
          <a:p>
            <a:pPr lvl="1"/>
            <a:r>
              <a:rPr lang="en-US" dirty="0" smtClean="0"/>
              <a:t>Is likely to undergo major modifications</a:t>
            </a:r>
          </a:p>
          <a:p>
            <a:pPr lvl="1"/>
            <a:r>
              <a:rPr lang="en-US" dirty="0" smtClean="0"/>
              <a:t>Option 2, 3, and 4 should be applied</a:t>
            </a:r>
          </a:p>
          <a:p>
            <a:r>
              <a:rPr lang="en-US" dirty="0" smtClean="0"/>
              <a:t>Why we redevelop</a:t>
            </a:r>
          </a:p>
          <a:p>
            <a:pPr lvl="1"/>
            <a:r>
              <a:rPr lang="en-US" dirty="0" smtClean="0"/>
              <a:t> The cost to maintain one line of source code may be 20 to 40 times the cost of </a:t>
            </a:r>
            <a:r>
              <a:rPr lang="en-US" dirty="0"/>
              <a:t>initial development </a:t>
            </a:r>
            <a:r>
              <a:rPr lang="en-US" dirty="0" smtClean="0"/>
              <a:t>of </a:t>
            </a:r>
            <a:r>
              <a:rPr lang="en-US" dirty="0"/>
              <a:t>that line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23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Engineering [3/4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dirty="0"/>
              <a:t>Redesign of the software architecture </a:t>
            </a:r>
            <a:r>
              <a:rPr lang="en-US" dirty="0" smtClean="0"/>
              <a:t>(</a:t>
            </a:r>
            <a:r>
              <a:rPr lang="en-US" dirty="0"/>
              <a:t>program and/or data structure), </a:t>
            </a:r>
            <a:r>
              <a:rPr lang="en-US" dirty="0" smtClean="0"/>
              <a:t>using modern </a:t>
            </a:r>
            <a:r>
              <a:rPr lang="en-US" dirty="0"/>
              <a:t>design concepts, can greatly facilitate future </a:t>
            </a:r>
            <a:r>
              <a:rPr lang="en-US" dirty="0" smtClean="0"/>
              <a:t>maintenance</a:t>
            </a:r>
            <a:endParaRPr lang="en-US" dirty="0"/>
          </a:p>
          <a:p>
            <a:pPr lvl="1"/>
            <a:r>
              <a:rPr lang="en-US" dirty="0"/>
              <a:t>Because a prototype of the software already exists, development </a:t>
            </a:r>
            <a:r>
              <a:rPr lang="en-US" dirty="0" smtClean="0"/>
              <a:t>productivity should </a:t>
            </a:r>
            <a:r>
              <a:rPr lang="en-US" dirty="0"/>
              <a:t>be much higher than </a:t>
            </a:r>
            <a:r>
              <a:rPr lang="en-US" dirty="0" smtClean="0"/>
              <a:t>average</a:t>
            </a:r>
            <a:endParaRPr lang="en-US" dirty="0"/>
          </a:p>
          <a:p>
            <a:pPr lvl="1"/>
            <a:r>
              <a:rPr lang="en-US" dirty="0"/>
              <a:t>The user now has experience with the software. Therefore, new </a:t>
            </a:r>
            <a:r>
              <a:rPr lang="en-US" dirty="0" smtClean="0"/>
              <a:t>requirements </a:t>
            </a:r>
            <a:r>
              <a:rPr lang="en-US" dirty="0"/>
              <a:t>and the direction of change can be ascertained with greater </a:t>
            </a:r>
            <a:r>
              <a:rPr lang="en-US" dirty="0" smtClean="0"/>
              <a:t>ease</a:t>
            </a:r>
            <a:endParaRPr lang="en-US" dirty="0"/>
          </a:p>
          <a:p>
            <a:pPr lvl="1"/>
            <a:r>
              <a:rPr lang="en-US" dirty="0"/>
              <a:t>Automated tools for reengineering will facilitate some parts of the </a:t>
            </a:r>
            <a:r>
              <a:rPr lang="en-US" dirty="0" smtClean="0"/>
              <a:t>job</a:t>
            </a:r>
            <a:endParaRPr lang="en-US" dirty="0"/>
          </a:p>
          <a:p>
            <a:pPr lvl="1"/>
            <a:r>
              <a:rPr lang="en-US" dirty="0"/>
              <a:t>A complete software configuration (documents, programs, and data) </a:t>
            </a:r>
            <a:r>
              <a:rPr lang="en-US" dirty="0" smtClean="0"/>
              <a:t>will exist </a:t>
            </a:r>
            <a:r>
              <a:rPr lang="en-US" dirty="0"/>
              <a:t>upon completion of preventive </a:t>
            </a:r>
            <a:r>
              <a:rPr lang="en-US" dirty="0" smtClean="0"/>
              <a:t>maintenance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060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Engineering [4/4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Consider a large organization</a:t>
            </a:r>
          </a:p>
          <a:p>
            <a:pPr lvl="1"/>
            <a:r>
              <a:rPr lang="en-US" dirty="0" smtClean="0"/>
              <a:t>500-2000 production programs</a:t>
            </a:r>
          </a:p>
          <a:p>
            <a:pPr lvl="1"/>
            <a:r>
              <a:rPr lang="en-US" dirty="0" smtClean="0"/>
              <a:t>Ranked based on the importance</a:t>
            </a:r>
          </a:p>
          <a:p>
            <a:pPr lvl="1"/>
            <a:r>
              <a:rPr lang="en-US" dirty="0" smtClean="0"/>
              <a:t>Reviewed for the possible candidates</a:t>
            </a:r>
          </a:p>
          <a:p>
            <a:r>
              <a:rPr lang="en-US" dirty="0" smtClean="0"/>
              <a:t>Forward engineering process applies SE principles, concepts, and methods</a:t>
            </a:r>
          </a:p>
          <a:p>
            <a:r>
              <a:rPr lang="en-US" dirty="0" smtClean="0"/>
              <a:t>It does not simply re-create a modern equivalent program of an older version</a:t>
            </a:r>
          </a:p>
          <a:p>
            <a:r>
              <a:rPr lang="en-US" dirty="0" smtClean="0"/>
              <a:t>If focuses on the use of new user and technology requirements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27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Forward Engineering for Client-Server Architectures </a:t>
            </a:r>
            <a:r>
              <a:rPr lang="en-US" dirty="0"/>
              <a:t>[</a:t>
            </a:r>
            <a:r>
              <a:rPr lang="en-US" dirty="0" smtClean="0"/>
              <a:t>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Many mainframe applications are reengineered to accommodate client-server architectures</a:t>
            </a:r>
          </a:p>
          <a:p>
            <a:pPr lvl="1"/>
            <a:r>
              <a:rPr lang="en-US" dirty="0"/>
              <a:t>Application functionality migrates to each client </a:t>
            </a:r>
            <a:r>
              <a:rPr lang="en-US" dirty="0" smtClean="0"/>
              <a:t>computer</a:t>
            </a:r>
            <a:endParaRPr lang="en-US" dirty="0"/>
          </a:p>
          <a:p>
            <a:pPr lvl="1"/>
            <a:r>
              <a:rPr lang="en-US" dirty="0"/>
              <a:t>New GUI interfaces are implemented at the client </a:t>
            </a:r>
            <a:r>
              <a:rPr lang="en-US" dirty="0" smtClean="0"/>
              <a:t>sites</a:t>
            </a:r>
            <a:endParaRPr lang="en-US" dirty="0"/>
          </a:p>
          <a:p>
            <a:pPr lvl="1"/>
            <a:r>
              <a:rPr lang="en-US" dirty="0"/>
              <a:t>Database functions are allocated to the </a:t>
            </a:r>
            <a:r>
              <a:rPr lang="en-US" dirty="0" smtClean="0"/>
              <a:t>server</a:t>
            </a:r>
            <a:endParaRPr lang="en-US" dirty="0"/>
          </a:p>
          <a:p>
            <a:pPr lvl="1"/>
            <a:r>
              <a:rPr lang="en-US" dirty="0" smtClean="0"/>
              <a:t>Specialized </a:t>
            </a:r>
            <a:r>
              <a:rPr lang="en-US" dirty="0"/>
              <a:t>functionality (e.g</a:t>
            </a:r>
            <a:r>
              <a:rPr lang="en-US" dirty="0" smtClean="0"/>
              <a:t>. </a:t>
            </a:r>
            <a:r>
              <a:rPr lang="en-US" dirty="0"/>
              <a:t>compute-intensive analysis) may remain at </a:t>
            </a:r>
            <a:r>
              <a:rPr lang="en-US" dirty="0" smtClean="0"/>
              <a:t>the server site</a:t>
            </a:r>
            <a:endParaRPr lang="en-US" dirty="0"/>
          </a:p>
          <a:p>
            <a:pPr lvl="1"/>
            <a:r>
              <a:rPr lang="en-US" dirty="0" smtClean="0"/>
              <a:t>New </a:t>
            </a:r>
            <a:r>
              <a:rPr lang="en-US" dirty="0"/>
              <a:t>communications, security, archiving, and </a:t>
            </a:r>
            <a:r>
              <a:rPr lang="en-US" dirty="0" smtClean="0"/>
              <a:t>control requirements </a:t>
            </a:r>
            <a:r>
              <a:rPr lang="en-US" dirty="0"/>
              <a:t>must </a:t>
            </a:r>
            <a:r>
              <a:rPr lang="en-US" dirty="0" smtClean="0"/>
              <a:t>be established </a:t>
            </a:r>
            <a:r>
              <a:rPr lang="en-US" dirty="0"/>
              <a:t>at both the client and server </a:t>
            </a:r>
            <a:r>
              <a:rPr lang="en-US" dirty="0" smtClean="0"/>
              <a:t>sites</a:t>
            </a:r>
          </a:p>
          <a:p>
            <a:r>
              <a:rPr lang="en-US" dirty="0" smtClean="0"/>
              <a:t>It requires business reengineering, software reengineering, and enterprise network infrastructure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428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Forward Engineering for Client-Server Architectures [</a:t>
            </a:r>
            <a:r>
              <a:rPr lang="en-US" dirty="0"/>
              <a:t>2</a:t>
            </a:r>
            <a:r>
              <a:rPr lang="en-US" dirty="0" smtClean="0"/>
              <a:t>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starts with thorough analysis of the business environment</a:t>
            </a:r>
          </a:p>
          <a:p>
            <a:r>
              <a:rPr lang="en-US" dirty="0" smtClean="0"/>
              <a:t>Three layers of abstraction can be identified</a:t>
            </a:r>
          </a:p>
          <a:p>
            <a:r>
              <a:rPr lang="en-US" dirty="0" smtClean="0"/>
              <a:t>Database layer</a:t>
            </a:r>
          </a:p>
          <a:p>
            <a:r>
              <a:rPr lang="en-US" dirty="0" smtClean="0"/>
              <a:t>Business rules layer</a:t>
            </a:r>
          </a:p>
          <a:p>
            <a:r>
              <a:rPr lang="en-US" dirty="0" smtClean="0"/>
              <a:t>Client applications layer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393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Forward Engineering for Object-Oriented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Choice of many organizations</a:t>
            </a:r>
          </a:p>
          <a:p>
            <a:r>
              <a:rPr lang="en-US" dirty="0" smtClean="0"/>
              <a:t>Some applications remain “as is” but some reengineered</a:t>
            </a:r>
          </a:p>
          <a:p>
            <a:r>
              <a:rPr lang="en-US" dirty="0" smtClean="0"/>
              <a:t>Appropriate data, functional, and behavioral models are created by reverse engineering</a:t>
            </a:r>
          </a:p>
          <a:p>
            <a:r>
              <a:rPr lang="en-US" dirty="0" smtClean="0"/>
              <a:t>If extended functionality/behavior is required, use cases are also created</a:t>
            </a:r>
          </a:p>
          <a:p>
            <a:r>
              <a:rPr lang="en-US" dirty="0" smtClean="0"/>
              <a:t>Class hierarchies, object-relationship models, object-behavior models, and subsystems are defined</a:t>
            </a:r>
          </a:p>
          <a:p>
            <a:r>
              <a:rPr lang="en-US" dirty="0" smtClean="0"/>
              <a:t>Component library can be used if exists for that domain</a:t>
            </a:r>
          </a:p>
          <a:p>
            <a:r>
              <a:rPr lang="en-US" dirty="0" smtClean="0"/>
              <a:t>Otherwise algorithms and data structures may be reused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16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Economics of Reengineering </a:t>
            </a:r>
            <a:r>
              <a:rPr lang="en-US" dirty="0"/>
              <a:t>[</a:t>
            </a:r>
            <a:r>
              <a:rPr lang="en-US" dirty="0" smtClean="0"/>
              <a:t>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Reengineering needs resources</a:t>
            </a:r>
          </a:p>
          <a:p>
            <a:r>
              <a:rPr lang="en-US" dirty="0" smtClean="0"/>
              <a:t>Resources are limited that may be used for other business purposes</a:t>
            </a:r>
          </a:p>
          <a:p>
            <a:r>
              <a:rPr lang="en-US" dirty="0" smtClean="0"/>
              <a:t>Cost-benefit analysis</a:t>
            </a:r>
          </a:p>
          <a:p>
            <a:r>
              <a:rPr lang="en-US" dirty="0" smtClean="0"/>
              <a:t>Nine parameters are proposed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= current </a:t>
            </a:r>
            <a:r>
              <a:rPr lang="en-US" dirty="0"/>
              <a:t>annual maintenance cost for an application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current </a:t>
            </a:r>
            <a:r>
              <a:rPr lang="en-US" dirty="0"/>
              <a:t>annual operations cost for an application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3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current </a:t>
            </a:r>
            <a:r>
              <a:rPr lang="en-US" dirty="0"/>
              <a:t>annual business value of an application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4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predicted </a:t>
            </a:r>
            <a:r>
              <a:rPr lang="en-US" dirty="0"/>
              <a:t>annual maintenance cost after reengineering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5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predicted </a:t>
            </a:r>
            <a:r>
              <a:rPr lang="en-US" dirty="0"/>
              <a:t>annual operations cost after </a:t>
            </a:r>
            <a:r>
              <a:rPr lang="en-US" dirty="0" smtClean="0"/>
              <a:t>reengineering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621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Economics of Reengineering [2/3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6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predicted </a:t>
            </a:r>
            <a:r>
              <a:rPr lang="en-US" dirty="0"/>
              <a:t>annual business </a:t>
            </a:r>
            <a:r>
              <a:rPr lang="en-US" dirty="0" smtClean="0"/>
              <a:t>value </a:t>
            </a:r>
            <a:r>
              <a:rPr lang="en-US" dirty="0"/>
              <a:t>after reengineering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7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estimated </a:t>
            </a:r>
            <a:r>
              <a:rPr lang="en-US" dirty="0"/>
              <a:t>reengineering costs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8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estimated </a:t>
            </a:r>
            <a:r>
              <a:rPr lang="en-US" dirty="0"/>
              <a:t>reengineering calendar time</a:t>
            </a:r>
          </a:p>
          <a:p>
            <a:r>
              <a:rPr lang="en-US" dirty="0" smtClean="0"/>
              <a:t>P</a:t>
            </a:r>
            <a:r>
              <a:rPr lang="en-US" baseline="-25000" dirty="0" smtClean="0"/>
              <a:t>9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reengineering </a:t>
            </a:r>
            <a:r>
              <a:rPr lang="en-US" dirty="0"/>
              <a:t>risk </a:t>
            </a:r>
            <a:r>
              <a:rPr lang="en-US" dirty="0" smtClean="0"/>
              <a:t>factor</a:t>
            </a:r>
            <a:endParaRPr lang="en-US" dirty="0"/>
          </a:p>
          <a:p>
            <a:r>
              <a:rPr lang="en-US" dirty="0"/>
              <a:t>L </a:t>
            </a:r>
            <a:r>
              <a:rPr lang="en-US" dirty="0" smtClean="0"/>
              <a:t> = expected </a:t>
            </a:r>
            <a:r>
              <a:rPr lang="en-US" dirty="0"/>
              <a:t>life of the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Cost associated with continuing maintenance</a:t>
            </a:r>
          </a:p>
          <a:p>
            <a:pPr marL="457200" lvl="1" indent="0">
              <a:buNone/>
            </a:pPr>
            <a:r>
              <a:rPr lang="en-US" dirty="0" err="1" smtClean="0"/>
              <a:t>C</a:t>
            </a:r>
            <a:r>
              <a:rPr lang="en-US" baseline="-25000" dirty="0" err="1" smtClean="0"/>
              <a:t>maint</a:t>
            </a:r>
            <a:r>
              <a:rPr lang="en-US" dirty="0" smtClean="0"/>
              <a:t> = [P</a:t>
            </a:r>
            <a:r>
              <a:rPr lang="en-US" baseline="-25000" dirty="0" smtClean="0"/>
              <a:t>3</a:t>
            </a:r>
            <a:r>
              <a:rPr lang="en-US" dirty="0" smtClean="0"/>
              <a:t> – (P</a:t>
            </a:r>
            <a:r>
              <a:rPr lang="en-US" baseline="-25000" dirty="0" smtClean="0"/>
              <a:t>1</a:t>
            </a:r>
            <a:r>
              <a:rPr lang="en-US" dirty="0" smtClean="0"/>
              <a:t> + P</a:t>
            </a:r>
            <a:r>
              <a:rPr lang="en-US" baseline="-25000" dirty="0" smtClean="0"/>
              <a:t>2</a:t>
            </a:r>
            <a:r>
              <a:rPr lang="en-US" dirty="0" smtClean="0"/>
              <a:t>)] * 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196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Economics of Reengineering [3/3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Cost associated with reengineering</a:t>
            </a:r>
          </a:p>
          <a:p>
            <a:pPr marL="457200" lvl="1" indent="0">
              <a:buNone/>
            </a:pPr>
            <a:r>
              <a:rPr lang="en-US" dirty="0" err="1" smtClean="0"/>
              <a:t>C</a:t>
            </a:r>
            <a:r>
              <a:rPr lang="en-US" baseline="-25000" dirty="0" err="1" smtClean="0"/>
              <a:t>reeng</a:t>
            </a:r>
            <a:r>
              <a:rPr lang="en-US" dirty="0" smtClean="0"/>
              <a:t> = P</a:t>
            </a:r>
            <a:r>
              <a:rPr lang="en-US" baseline="-25000" dirty="0" smtClean="0"/>
              <a:t>6</a:t>
            </a:r>
            <a:r>
              <a:rPr lang="en-US" dirty="0" smtClean="0"/>
              <a:t> + </a:t>
            </a:r>
            <a:r>
              <a:rPr lang="en-US" dirty="0"/>
              <a:t>(</a:t>
            </a:r>
            <a:r>
              <a:rPr lang="en-US" dirty="0" smtClean="0"/>
              <a:t>P</a:t>
            </a:r>
            <a:r>
              <a:rPr lang="en-US" baseline="-25000" dirty="0" smtClean="0"/>
              <a:t>4</a:t>
            </a:r>
            <a:r>
              <a:rPr lang="en-US" dirty="0" smtClean="0"/>
              <a:t> </a:t>
            </a:r>
            <a:r>
              <a:rPr lang="en-US" dirty="0"/>
              <a:t>+ </a:t>
            </a:r>
            <a:r>
              <a:rPr lang="en-US" dirty="0" smtClean="0"/>
              <a:t>P</a:t>
            </a:r>
            <a:r>
              <a:rPr lang="en-US" baseline="-25000" dirty="0" smtClean="0"/>
              <a:t>5</a:t>
            </a:r>
            <a:r>
              <a:rPr lang="en-US" dirty="0" smtClean="0"/>
              <a:t>) * (L – P</a:t>
            </a:r>
            <a:r>
              <a:rPr lang="en-US" baseline="-25000" dirty="0" smtClean="0"/>
              <a:t>8</a:t>
            </a:r>
            <a:r>
              <a:rPr lang="en-US" dirty="0" smtClean="0"/>
              <a:t>) – </a:t>
            </a:r>
            <a:r>
              <a:rPr lang="en-US" dirty="0"/>
              <a:t>(</a:t>
            </a:r>
            <a:r>
              <a:rPr lang="en-US" dirty="0" smtClean="0"/>
              <a:t>P</a:t>
            </a:r>
            <a:r>
              <a:rPr lang="en-US" baseline="-25000" dirty="0" smtClean="0"/>
              <a:t>7</a:t>
            </a:r>
            <a:r>
              <a:rPr lang="en-US" dirty="0" smtClean="0"/>
              <a:t> * P</a:t>
            </a:r>
            <a:r>
              <a:rPr lang="en-US" baseline="-25000" dirty="0" smtClean="0"/>
              <a:t>9</a:t>
            </a:r>
            <a:r>
              <a:rPr lang="en-US" dirty="0" smtClean="0"/>
              <a:t>)</a:t>
            </a:r>
          </a:p>
          <a:p>
            <a:r>
              <a:rPr lang="en-US" dirty="0" smtClean="0"/>
              <a:t>Overall benefit of reengineering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Cost benefit </a:t>
            </a:r>
            <a:r>
              <a:rPr lang="en-US" dirty="0"/>
              <a:t>= </a:t>
            </a:r>
            <a:r>
              <a:rPr lang="en-US" dirty="0" err="1"/>
              <a:t>C</a:t>
            </a:r>
            <a:r>
              <a:rPr lang="en-US" baseline="-25000" dirty="0" err="1"/>
              <a:t>reeng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maint</a:t>
            </a:r>
            <a:endParaRPr lang="en-US" dirty="0"/>
          </a:p>
          <a:p>
            <a:r>
              <a:rPr lang="en-US" dirty="0" smtClean="0"/>
              <a:t>It should  be for high-priority applications</a:t>
            </a:r>
          </a:p>
          <a:p>
            <a:r>
              <a:rPr lang="en-US" dirty="0" smtClean="0"/>
              <a:t>Highest cost-benefit applications can be targeted</a:t>
            </a:r>
          </a:p>
          <a:p>
            <a:r>
              <a:rPr lang="en-US" dirty="0" smtClean="0"/>
              <a:t>Others can be postponed until resources are available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859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Reuse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Reuse-based software engineering is a strategy</a:t>
            </a:r>
          </a:p>
          <a:p>
            <a:r>
              <a:rPr lang="en-US" dirty="0" smtClean="0"/>
              <a:t>Originally, it was started as development strategy</a:t>
            </a:r>
          </a:p>
          <a:p>
            <a:r>
              <a:rPr lang="en-US" dirty="0" smtClean="0"/>
              <a:t>Factors</a:t>
            </a:r>
          </a:p>
          <a:p>
            <a:pPr lvl="1"/>
            <a:r>
              <a:rPr lang="en-US" dirty="0" smtClean="0"/>
              <a:t>Lower software production and maintenance costs</a:t>
            </a:r>
          </a:p>
          <a:p>
            <a:pPr lvl="1"/>
            <a:r>
              <a:rPr lang="en-US" dirty="0" smtClean="0"/>
              <a:t>Faster delivery of systems</a:t>
            </a:r>
          </a:p>
          <a:p>
            <a:pPr lvl="1"/>
            <a:r>
              <a:rPr lang="en-US" dirty="0" smtClean="0"/>
              <a:t>Improved software quality</a:t>
            </a:r>
          </a:p>
          <a:p>
            <a:r>
              <a:rPr lang="en-US" dirty="0" smtClean="0"/>
              <a:t>Software is a valuable asset for an organization</a:t>
            </a:r>
          </a:p>
          <a:p>
            <a:r>
              <a:rPr lang="en-US" dirty="0" smtClean="0"/>
              <a:t>Reuse to increase return on investment</a:t>
            </a:r>
          </a:p>
          <a:p>
            <a:r>
              <a:rPr lang="en-US" dirty="0" smtClean="0"/>
              <a:t>Availability of reuse software is also dramatically increased</a:t>
            </a:r>
          </a:p>
          <a:p>
            <a:pPr lvl="1"/>
            <a:r>
              <a:rPr lang="en-US" dirty="0" smtClean="0"/>
              <a:t>Open source movement</a:t>
            </a:r>
          </a:p>
          <a:p>
            <a:pPr lvl="1"/>
            <a:r>
              <a:rPr lang="en-US" dirty="0" smtClean="0"/>
              <a:t>Organizations provide reusable components</a:t>
            </a:r>
          </a:p>
          <a:p>
            <a:pPr lvl="1"/>
            <a:r>
              <a:rPr lang="en-US" dirty="0" smtClean="0"/>
              <a:t>Standards help to develop reusable general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915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Reuse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Application system reuse</a:t>
            </a:r>
          </a:p>
          <a:p>
            <a:pPr lvl="1"/>
            <a:r>
              <a:rPr lang="en-US" dirty="0" smtClean="0"/>
              <a:t>The whole application may be reused</a:t>
            </a:r>
          </a:p>
          <a:p>
            <a:pPr lvl="1"/>
            <a:r>
              <a:rPr lang="en-US" dirty="0" smtClean="0"/>
              <a:t>Application families with a common architecture</a:t>
            </a:r>
          </a:p>
          <a:p>
            <a:r>
              <a:rPr lang="en-US" dirty="0" smtClean="0"/>
              <a:t>Component reuse</a:t>
            </a:r>
          </a:p>
          <a:p>
            <a:pPr lvl="1"/>
            <a:r>
              <a:rPr lang="en-US" dirty="0" smtClean="0"/>
              <a:t>Subsystems to single objects</a:t>
            </a:r>
          </a:p>
          <a:p>
            <a:pPr lvl="1"/>
            <a:r>
              <a:rPr lang="en-US" dirty="0" smtClean="0"/>
              <a:t>Example: pattern matching system (text-process system) may be used in a database management system</a:t>
            </a:r>
          </a:p>
          <a:p>
            <a:r>
              <a:rPr lang="en-US" dirty="0" smtClean="0"/>
              <a:t>Object and function reuse</a:t>
            </a:r>
          </a:p>
          <a:p>
            <a:pPr lvl="1"/>
            <a:r>
              <a:rPr lang="en-US" dirty="0" smtClean="0"/>
              <a:t>Component for a single function / an object class</a:t>
            </a:r>
          </a:p>
          <a:p>
            <a:pPr lvl="1"/>
            <a:r>
              <a:rPr lang="en-US" dirty="0" smtClean="0"/>
              <a:t>Standard libraries</a:t>
            </a:r>
          </a:p>
          <a:p>
            <a:r>
              <a:rPr lang="en-US" dirty="0" smtClean="0"/>
              <a:t>Concept reuse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28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Reuse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Software development processes should be adapted for reuse strategy</a:t>
            </a:r>
          </a:p>
          <a:p>
            <a:r>
              <a:rPr lang="en-US" dirty="0" smtClean="0"/>
              <a:t>Requirements refinement stage</a:t>
            </a:r>
          </a:p>
          <a:p>
            <a:r>
              <a:rPr lang="en-US" dirty="0" smtClean="0"/>
              <a:t>Design and implementation stages may include explicit activities</a:t>
            </a:r>
          </a:p>
          <a:p>
            <a:r>
              <a:rPr lang="en-US" dirty="0" smtClean="0"/>
              <a:t>Software reuse is more effective when planned as an organization-wide reuse program</a:t>
            </a:r>
          </a:p>
          <a:p>
            <a:pPr lvl="1"/>
            <a:r>
              <a:rPr lang="en-US" dirty="0" smtClean="0"/>
              <a:t>Creation of reusable assets</a:t>
            </a:r>
          </a:p>
          <a:p>
            <a:pPr lvl="1"/>
            <a:r>
              <a:rPr lang="en-US" dirty="0" smtClean="0"/>
              <a:t>Adaptation of development processes</a:t>
            </a:r>
          </a:p>
          <a:p>
            <a:r>
              <a:rPr lang="en-US" dirty="0" smtClean="0"/>
              <a:t>Japanese industry is quite mature in reuse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640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Benefits of Software Reuse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Increased dependability</a:t>
            </a:r>
          </a:p>
          <a:p>
            <a:pPr lvl="1"/>
            <a:r>
              <a:rPr lang="en-US" dirty="0" smtClean="0"/>
              <a:t>Tested software</a:t>
            </a:r>
          </a:p>
          <a:p>
            <a:pPr lvl="1"/>
            <a:r>
              <a:rPr lang="en-US" dirty="0" smtClean="0"/>
              <a:t>More reliable</a:t>
            </a:r>
          </a:p>
          <a:p>
            <a:r>
              <a:rPr lang="en-US" dirty="0" smtClean="0"/>
              <a:t>Reduced process risk</a:t>
            </a:r>
            <a:endParaRPr lang="en-US" dirty="0"/>
          </a:p>
          <a:p>
            <a:pPr lvl="1"/>
            <a:r>
              <a:rPr lang="en-US" dirty="0" smtClean="0"/>
              <a:t>Cost of existing software is already known</a:t>
            </a:r>
          </a:p>
          <a:p>
            <a:pPr lvl="1"/>
            <a:r>
              <a:rPr lang="en-US" dirty="0" smtClean="0"/>
              <a:t>Margin of error is reduced in cost estimation</a:t>
            </a:r>
          </a:p>
          <a:p>
            <a:r>
              <a:rPr lang="en-US" dirty="0" smtClean="0"/>
              <a:t>Effective use of specialists</a:t>
            </a:r>
            <a:endParaRPr lang="en-US" dirty="0"/>
          </a:p>
          <a:p>
            <a:pPr lvl="1"/>
            <a:r>
              <a:rPr lang="en-US" dirty="0" smtClean="0"/>
              <a:t>No reinvent the wheel</a:t>
            </a:r>
          </a:p>
          <a:p>
            <a:pPr lvl="1"/>
            <a:r>
              <a:rPr lang="en-US" dirty="0" smtClean="0"/>
              <a:t>Domain specialist can encapsulate their knowledge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552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Benefits of Software Reuse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Standard compliance</a:t>
            </a:r>
          </a:p>
          <a:p>
            <a:pPr lvl="1"/>
            <a:r>
              <a:rPr lang="en-US" dirty="0" smtClean="0"/>
              <a:t>User interface standards</a:t>
            </a:r>
          </a:p>
          <a:p>
            <a:pPr lvl="1"/>
            <a:r>
              <a:rPr lang="en-US" dirty="0" smtClean="0"/>
              <a:t>Fewer mistakes</a:t>
            </a:r>
          </a:p>
          <a:p>
            <a:r>
              <a:rPr lang="en-US" dirty="0" smtClean="0"/>
              <a:t>Accelerated development</a:t>
            </a:r>
            <a:endParaRPr lang="en-US" dirty="0"/>
          </a:p>
          <a:p>
            <a:pPr lvl="1"/>
            <a:r>
              <a:rPr lang="en-US" dirty="0" smtClean="0"/>
              <a:t>Time to market</a:t>
            </a:r>
          </a:p>
          <a:p>
            <a:pPr lvl="1"/>
            <a:r>
              <a:rPr lang="en-US" dirty="0" smtClean="0"/>
              <a:t>Speed up system </a:t>
            </a:r>
            <a:r>
              <a:rPr lang="en-US" dirty="0" smtClean="0"/>
              <a:t>production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041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Restructuring</a:t>
            </a:r>
          </a:p>
          <a:p>
            <a:pPr lvl="1"/>
            <a:r>
              <a:rPr lang="en-US" dirty="0" smtClean="0"/>
              <a:t>Code restructuring, data restructuring</a:t>
            </a:r>
          </a:p>
          <a:p>
            <a:r>
              <a:rPr lang="en-US" dirty="0" smtClean="0"/>
              <a:t>Forward engineering</a:t>
            </a:r>
            <a:endParaRPr lang="en-US" dirty="0"/>
          </a:p>
          <a:p>
            <a:pPr lvl="1"/>
            <a:r>
              <a:rPr lang="en-US" dirty="0" smtClean="0"/>
              <a:t>Client-server architectures, object-oriented architectures</a:t>
            </a:r>
          </a:p>
          <a:p>
            <a:r>
              <a:rPr lang="en-US" dirty="0" smtClean="0"/>
              <a:t>Economics of reengineering</a:t>
            </a:r>
            <a:endParaRPr lang="en-US" dirty="0"/>
          </a:p>
          <a:p>
            <a:pPr lvl="1"/>
            <a:r>
              <a:rPr lang="en-US" dirty="0" smtClean="0"/>
              <a:t>Cost benefit analysis</a:t>
            </a:r>
          </a:p>
          <a:p>
            <a:r>
              <a:rPr lang="en-US" dirty="0" smtClean="0"/>
              <a:t>Software reuse</a:t>
            </a:r>
            <a:endParaRPr lang="en-US" dirty="0"/>
          </a:p>
          <a:p>
            <a:pPr lvl="1"/>
            <a:r>
              <a:rPr lang="en-US" dirty="0" smtClean="0"/>
              <a:t>Benefits of reuse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249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13201</TotalTime>
  <Words>1172</Words>
  <Application>Microsoft Office PowerPoint</Application>
  <PresentationFormat>On-screen Show (4:3)</PresentationFormat>
  <Paragraphs>201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PresentationPro_GlowingTechVideo</vt:lpstr>
      <vt:lpstr>Software Reengineering SEII-Lecture 27</vt:lpstr>
      <vt:lpstr>Recap</vt:lpstr>
      <vt:lpstr>Restructuring</vt:lpstr>
      <vt:lpstr>Code Restructuring</vt:lpstr>
      <vt:lpstr>Data Restructuring</vt:lpstr>
      <vt:lpstr>Forward Engineering [1/4]</vt:lpstr>
      <vt:lpstr>Forward Engineering [2/4]</vt:lpstr>
      <vt:lpstr>Forward Engineering [3/4]</vt:lpstr>
      <vt:lpstr>Forward Engineering [4/4]</vt:lpstr>
      <vt:lpstr>Forward Engineering for Client-Server Architectures [1/2]</vt:lpstr>
      <vt:lpstr>Forward Engineering for Client-Server Architectures [2/2]</vt:lpstr>
      <vt:lpstr>Forward Engineering for Object-Oriented Architectures</vt:lpstr>
      <vt:lpstr>Economics of Reengineering [1/3]</vt:lpstr>
      <vt:lpstr>Economics of Reengineering [2/3]</vt:lpstr>
      <vt:lpstr>Economics of Reengineering [3/3]</vt:lpstr>
      <vt:lpstr>Software Reuse [1/3]</vt:lpstr>
      <vt:lpstr>Software Reuse [2/3]</vt:lpstr>
      <vt:lpstr>Software Reuse [3/3]</vt:lpstr>
      <vt:lpstr>Benefits of Software Reuse [1/2]</vt:lpstr>
      <vt:lpstr>Benefits of Software Reuse [2/2]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Administrator</cp:lastModifiedBy>
  <cp:revision>637</cp:revision>
  <dcterms:created xsi:type="dcterms:W3CDTF">2013-04-27T08:10:27Z</dcterms:created>
  <dcterms:modified xsi:type="dcterms:W3CDTF">2013-06-25T13:21:30Z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