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2"/>
  </p:sldMasterIdLst>
  <p:notesMasterIdLst>
    <p:notesMasterId r:id="rId24"/>
  </p:notesMasterIdLst>
  <p:sldIdLst>
    <p:sldId id="256" r:id="rId3"/>
    <p:sldId id="461" r:id="rId4"/>
    <p:sldId id="462" r:id="rId5"/>
    <p:sldId id="463" r:id="rId6"/>
    <p:sldId id="464" r:id="rId7"/>
    <p:sldId id="465" r:id="rId8"/>
    <p:sldId id="466" r:id="rId9"/>
    <p:sldId id="467" r:id="rId10"/>
    <p:sldId id="468" r:id="rId11"/>
    <p:sldId id="426" r:id="rId12"/>
    <p:sldId id="469" r:id="rId13"/>
    <p:sldId id="471" r:id="rId14"/>
    <p:sldId id="472" r:id="rId15"/>
    <p:sldId id="470" r:id="rId16"/>
    <p:sldId id="473" r:id="rId17"/>
    <p:sldId id="474" r:id="rId18"/>
    <p:sldId id="475" r:id="rId19"/>
    <p:sldId id="476" r:id="rId20"/>
    <p:sldId id="477" r:id="rId21"/>
    <p:sldId id="478" r:id="rId22"/>
    <p:sldId id="479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2007" autoAdjust="0"/>
  </p:normalViewPr>
  <p:slideViewPr>
    <p:cSldViewPr showGuides="1">
      <p:cViewPr>
        <p:scale>
          <a:sx n="70" d="100"/>
          <a:sy n="70" d="100"/>
        </p:scale>
        <p:origin x="-691" y="-19"/>
      </p:cViewPr>
      <p:guideLst>
        <p:guide orient="horz" pos="2160"/>
        <p:guide pos="2880"/>
        <p:guide pos="144"/>
        <p:guide pos="561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502128-55EF-46B6-8FA4-ECEEAC98EAFF}" type="datetimeFigureOut">
              <a:rPr lang="en-US" smtClean="0"/>
              <a:pPr/>
              <a:t>6/24/2013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997DF1-85C5-48AA-B33F-60FAF9B0341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817022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997DF1-85C5-48AA-B33F-60FAF9B0341E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205162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2325" y="762000"/>
            <a:ext cx="5111675" cy="2667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810000"/>
            <a:ext cx="5105400" cy="2133600"/>
          </a:xfrm>
        </p:spPr>
        <p:txBody>
          <a:bodyPr/>
          <a:lstStyle>
            <a:lvl1pPr marL="0" indent="0" algn="l">
              <a:buNone/>
              <a:defRPr b="1">
                <a:solidFill>
                  <a:schemeClr val="tx1"/>
                </a:solidFill>
                <a:effectLst>
                  <a:reflection blurRad="6350" stA="55000" endA="300" endPos="45500" dir="5400000" sy="-100000" algn="bl" rotWithShape="0"/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22D8F-B59D-4505-A662-538AF211D02F}" type="datetime1">
              <a:rPr lang="en-US" smtClean="0"/>
              <a:pPr/>
              <a:t>6/24/2013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284765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4D146-1633-4BA7-A619-C3C37888794A}" type="datetime1">
              <a:rPr lang="en-US" smtClean="0"/>
              <a:pPr/>
              <a:t>6/24/2013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81414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929187"/>
            <a:ext cx="5105400" cy="1362075"/>
          </a:xfrm>
        </p:spPr>
        <p:txBody>
          <a:bodyPr anchor="t"/>
          <a:lstStyle>
            <a:lvl1pPr algn="l">
              <a:defRPr sz="4000" b="1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3733800"/>
            <a:ext cx="5105400" cy="11953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A59C6-74BE-4794-B15F-F1617CFE0E6F}" type="datetime1">
              <a:rPr lang="en-US" smtClean="0"/>
              <a:pPr/>
              <a:t>6/24/2013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03105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798637"/>
            <a:ext cx="4267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98637"/>
            <a:ext cx="4267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22406-3668-42A7-A0D1-30960CA343DC}" type="datetime1">
              <a:rPr lang="en-US" smtClean="0"/>
              <a:pPr/>
              <a:t>6/24/2013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973332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1733550"/>
            <a:ext cx="42687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8600" y="2373312"/>
            <a:ext cx="42687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33550"/>
            <a:ext cx="42703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73312"/>
            <a:ext cx="42703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B338B-97B3-43D2-8D2A-7617861B9898}" type="datetime1">
              <a:rPr lang="en-US" smtClean="0"/>
              <a:pPr/>
              <a:t>6/24/2013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670929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528A2-143C-4729-9301-499647A29B2B}" type="datetime1">
              <a:rPr lang="en-US" smtClean="0"/>
              <a:pPr/>
              <a:t>6/24/2013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267955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9445E-DE07-4A45-8624-7CE27B075683}" type="datetime1">
              <a:rPr lang="en-US" smtClean="0"/>
              <a:pPr/>
              <a:t>6/24/2013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610141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86958"/>
            <a:ext cx="32369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371600"/>
            <a:ext cx="3968750" cy="490907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8600" y="1371600"/>
            <a:ext cx="3236913" cy="491360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C08CE-474E-4A86-B62A-F37617315746}" type="datetime1">
              <a:rPr lang="en-US" smtClean="0"/>
              <a:pPr/>
              <a:t>6/24/2013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490526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4800600"/>
            <a:ext cx="5486400" cy="566738"/>
          </a:xfrm>
        </p:spPr>
        <p:txBody>
          <a:bodyPr anchor="b"/>
          <a:lstStyle>
            <a:lvl1pPr algn="l">
              <a:defRPr sz="2000" b="1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43000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4F6FC-CE90-4F02-92FE-EADB3D2F1AEE}" type="datetime1">
              <a:rPr lang="en-US" smtClean="0"/>
              <a:pPr/>
              <a:t>6/24/2013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891388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403874"/>
            <a:ext cx="7239000" cy="4876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A048C-472D-491E-B22E-642AAE754023}" type="datetime1">
              <a:rPr lang="en-US" smtClean="0"/>
              <a:pPr/>
              <a:t>6/24/2013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313297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19800" y="1371600"/>
            <a:ext cx="1828800" cy="4953000"/>
          </a:xfrm>
        </p:spPr>
        <p:txBody>
          <a:bodyPr vert="eaVert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371600"/>
            <a:ext cx="5791200" cy="4953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B41B7-E296-4EE7-AA75-F46DE5B49352}" type="datetime1">
              <a:rPr lang="en-US" smtClean="0"/>
              <a:pPr/>
              <a:t>6/24/2013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009735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600" y="76200"/>
            <a:ext cx="7239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1403874"/>
            <a:ext cx="86868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14256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55FD4-DF25-45D2-AF68-676FD0220423}" type="datetime1">
              <a:rPr lang="en-US" smtClean="0"/>
              <a:pPr/>
              <a:t>6/24/2013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73732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160825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spcBef>
          <a:spcPct val="0"/>
        </a:spcBef>
        <a:buNone/>
        <a:defRPr sz="44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2325" y="762000"/>
            <a:ext cx="7092875" cy="2667000"/>
          </a:xfrm>
        </p:spPr>
        <p:txBody>
          <a:bodyPr>
            <a:normAutofit/>
          </a:bodyPr>
          <a:lstStyle/>
          <a:p>
            <a:r>
              <a:rPr lang="en-US" dirty="0" smtClean="0"/>
              <a:t>Software Reengineering</a:t>
            </a:r>
            <a:br>
              <a:rPr lang="en-US" dirty="0" smtClean="0"/>
            </a:br>
            <a:r>
              <a:rPr lang="en-US" dirty="0" smtClean="0"/>
              <a:t>SEII-Lecture 26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810000"/>
            <a:ext cx="5943600" cy="21336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Dr. Muzafar Khan</a:t>
            </a:r>
          </a:p>
          <a:p>
            <a:r>
              <a:rPr lang="en-US" dirty="0" smtClean="0"/>
              <a:t>Assistant Professor</a:t>
            </a:r>
          </a:p>
          <a:p>
            <a:r>
              <a:rPr lang="en-US" dirty="0" smtClean="0"/>
              <a:t>Department of Computer Science</a:t>
            </a:r>
          </a:p>
          <a:p>
            <a:r>
              <a:rPr lang="en-US" dirty="0" smtClean="0"/>
              <a:t>CIIT, Islamabad.</a:t>
            </a:r>
          </a:p>
        </p:txBody>
      </p:sp>
    </p:spTree>
    <p:extLst>
      <p:ext uri="{BB962C8B-B14F-4D97-AF65-F5344CB8AC3E}">
        <p14:creationId xmlns:p14="http://schemas.microsoft.com/office/powerpoint/2010/main" xmlns="" val="2713551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CMMI</a:t>
            </a:r>
          </a:p>
          <a:p>
            <a:pPr lvl="1"/>
            <a:r>
              <a:rPr lang="en-US" dirty="0" smtClean="0"/>
              <a:t>Continuous as well as staged model</a:t>
            </a:r>
          </a:p>
          <a:p>
            <a:r>
              <a:rPr lang="en-US" dirty="0" smtClean="0"/>
              <a:t>CMMI capability levels</a:t>
            </a:r>
            <a:endParaRPr lang="en-US" dirty="0"/>
          </a:p>
          <a:p>
            <a:pPr lvl="1"/>
            <a:r>
              <a:rPr lang="en-US" dirty="0" smtClean="0"/>
              <a:t>Incomplete, performed, managed, defined, quantitatively managed, </a:t>
            </a:r>
            <a:r>
              <a:rPr lang="en-US" dirty="0"/>
              <a:t>o</a:t>
            </a:r>
            <a:r>
              <a:rPr lang="en-US" dirty="0" smtClean="0"/>
              <a:t>ptimized</a:t>
            </a:r>
            <a:endParaRPr lang="en-US" dirty="0"/>
          </a:p>
          <a:p>
            <a:r>
              <a:rPr lang="en-US" dirty="0" smtClean="0"/>
              <a:t>Example – process area</a:t>
            </a:r>
            <a:endParaRPr lang="en-US" dirty="0"/>
          </a:p>
          <a:p>
            <a:pPr lvl="1"/>
            <a:r>
              <a:rPr lang="en-US" dirty="0" smtClean="0"/>
              <a:t>Specific goals and practices, general goals and practices</a:t>
            </a:r>
          </a:p>
          <a:p>
            <a:r>
              <a:rPr lang="en-US" dirty="0" smtClean="0"/>
              <a:t>Other SPI frameworks</a:t>
            </a:r>
          </a:p>
          <a:p>
            <a:pPr lvl="1"/>
            <a:r>
              <a:rPr lang="en-US" dirty="0" smtClean="0"/>
              <a:t>SPICE, Bootstrap, </a:t>
            </a:r>
            <a:r>
              <a:rPr lang="en-US" dirty="0" err="1" smtClean="0"/>
              <a:t>TickIT</a:t>
            </a:r>
            <a:r>
              <a:rPr lang="en-US" dirty="0" smtClean="0"/>
              <a:t>, PSP, TSP</a:t>
            </a:r>
          </a:p>
          <a:p>
            <a:r>
              <a:rPr lang="en-US" dirty="0" smtClean="0"/>
              <a:t>SPI return on investment</a:t>
            </a:r>
          </a:p>
          <a:p>
            <a:r>
              <a:rPr lang="en-US" dirty="0" smtClean="0"/>
              <a:t>SPI trends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86695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Unified Theory of Software Evolution [1/2]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The law of continuing change</a:t>
            </a:r>
          </a:p>
          <a:p>
            <a:pPr lvl="1"/>
            <a:r>
              <a:rPr lang="en-US" dirty="0" smtClean="0"/>
              <a:t>Real world computing context</a:t>
            </a:r>
          </a:p>
          <a:p>
            <a:r>
              <a:rPr lang="en-US" dirty="0" smtClean="0"/>
              <a:t>The law of increasing complexity</a:t>
            </a:r>
          </a:p>
          <a:p>
            <a:pPr lvl="1"/>
            <a:r>
              <a:rPr lang="en-US" dirty="0" smtClean="0"/>
              <a:t>Complexity increases if software evolves</a:t>
            </a:r>
          </a:p>
          <a:p>
            <a:r>
              <a:rPr lang="en-US" dirty="0" smtClean="0"/>
              <a:t>The law of self regulation</a:t>
            </a:r>
            <a:endParaRPr lang="en-US" dirty="0"/>
          </a:p>
          <a:p>
            <a:pPr lvl="1"/>
            <a:r>
              <a:rPr lang="en-US" dirty="0" smtClean="0"/>
              <a:t>Distribution of process and product measures close to normal</a:t>
            </a:r>
          </a:p>
          <a:p>
            <a:r>
              <a:rPr lang="en-US" dirty="0" smtClean="0"/>
              <a:t>The law of conservation of organizational stability</a:t>
            </a:r>
            <a:endParaRPr lang="en-US" dirty="0"/>
          </a:p>
          <a:p>
            <a:pPr lvl="1"/>
            <a:r>
              <a:rPr lang="en-US" dirty="0" smtClean="0"/>
              <a:t>Average effective global activity rate is invariant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78023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Unified Theory of Software Evolution [2/2]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law of conservation of familiarity</a:t>
            </a:r>
          </a:p>
          <a:p>
            <a:pPr lvl="1"/>
            <a:r>
              <a:rPr lang="en-US" dirty="0" smtClean="0"/>
              <a:t>Maintain mastery of its content and behavior</a:t>
            </a:r>
          </a:p>
          <a:p>
            <a:r>
              <a:rPr lang="en-US" dirty="0" smtClean="0"/>
              <a:t>The law of continuing growth</a:t>
            </a:r>
          </a:p>
          <a:p>
            <a:pPr lvl="1"/>
            <a:r>
              <a:rPr lang="en-US" dirty="0" smtClean="0"/>
              <a:t>Functional content must be continually increased</a:t>
            </a:r>
          </a:p>
          <a:p>
            <a:r>
              <a:rPr lang="en-US" dirty="0" smtClean="0"/>
              <a:t>The law of declining quality</a:t>
            </a:r>
            <a:endParaRPr lang="en-US" dirty="0"/>
          </a:p>
          <a:p>
            <a:pPr lvl="1"/>
            <a:r>
              <a:rPr lang="en-US" dirty="0" smtClean="0"/>
              <a:t>Quality will be declined unless rigorously maintained</a:t>
            </a:r>
          </a:p>
          <a:p>
            <a:r>
              <a:rPr lang="en-US" dirty="0" smtClean="0"/>
              <a:t>The feedback system law</a:t>
            </a:r>
            <a:endParaRPr lang="en-US" dirty="0"/>
          </a:p>
          <a:p>
            <a:pPr lvl="1"/>
            <a:r>
              <a:rPr lang="en-US" dirty="0" smtClean="0"/>
              <a:t>Good feedback system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67055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Reengineering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Radical redesign of business processes and computing</a:t>
            </a:r>
          </a:p>
          <a:p>
            <a:r>
              <a:rPr lang="en-US" dirty="0" smtClean="0"/>
              <a:t>Positive and negative changes</a:t>
            </a:r>
          </a:p>
          <a:p>
            <a:r>
              <a:rPr lang="en-US" dirty="0" smtClean="0"/>
              <a:t>Efforts to improve competitiveness, downsizing, and outsourcing</a:t>
            </a:r>
          </a:p>
          <a:p>
            <a:r>
              <a:rPr lang="en-US" dirty="0" smtClean="0"/>
              <a:t>System view – business reengineering and software engineering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25775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Business Process Reengineering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“The search for, and the implementation of, radical change in business process to achieve breakthrough results.”</a:t>
            </a:r>
          </a:p>
          <a:p>
            <a:r>
              <a:rPr lang="en-US" dirty="0" smtClean="0"/>
              <a:t>How is the search conducted?</a:t>
            </a:r>
          </a:p>
          <a:p>
            <a:r>
              <a:rPr lang="en-US" dirty="0" smtClean="0"/>
              <a:t>How is the implementation achieved?</a:t>
            </a:r>
          </a:p>
          <a:p>
            <a:r>
              <a:rPr lang="en-US" dirty="0" smtClean="0"/>
              <a:t>How to ensure that the “radical change” lead to breakthrough results (rather than organizational chaos)?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77236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Business Processes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Set of logically related tasks</a:t>
            </a:r>
          </a:p>
          <a:p>
            <a:r>
              <a:rPr lang="en-US" dirty="0" smtClean="0"/>
              <a:t>People, equipment, material resources, and business procedures</a:t>
            </a:r>
          </a:p>
          <a:p>
            <a:r>
              <a:rPr lang="en-US" dirty="0" smtClean="0"/>
              <a:t>Examples: designing a new product, purchasing services and supplies, hiring a new employee</a:t>
            </a:r>
          </a:p>
          <a:p>
            <a:r>
              <a:rPr lang="en-US" dirty="0" smtClean="0"/>
              <a:t>Every business process has a defined customer</a:t>
            </a:r>
          </a:p>
          <a:p>
            <a:r>
              <a:rPr lang="en-US" dirty="0" smtClean="0"/>
              <a:t>Across the organizational boundaries</a:t>
            </a:r>
          </a:p>
          <a:p>
            <a:r>
              <a:rPr lang="en-US" dirty="0" smtClean="0"/>
              <a:t>The business → business subsystems → business processes </a:t>
            </a:r>
            <a:r>
              <a:rPr lang="en-US" dirty="0"/>
              <a:t>→</a:t>
            </a:r>
            <a:r>
              <a:rPr lang="en-US" dirty="0" smtClean="0"/>
              <a:t> business sub-processes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10195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BPR Model [1/3]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BPR is iterative and evolutionary process</a:t>
            </a:r>
          </a:p>
          <a:p>
            <a:r>
              <a:rPr lang="en-US" dirty="0" smtClean="0"/>
              <a:t>Changing business environment</a:t>
            </a:r>
          </a:p>
          <a:p>
            <a:r>
              <a:rPr lang="en-US" dirty="0" smtClean="0"/>
              <a:t>Business definition</a:t>
            </a:r>
          </a:p>
          <a:p>
            <a:pPr lvl="1"/>
            <a:r>
              <a:rPr lang="en-US" dirty="0" smtClean="0"/>
              <a:t>Business goals are defined</a:t>
            </a:r>
          </a:p>
          <a:p>
            <a:pPr lvl="1"/>
            <a:r>
              <a:rPr lang="en-US" dirty="0" smtClean="0"/>
              <a:t>Cost reduction, time reduction, quality improvement, personal development and empowerment</a:t>
            </a:r>
          </a:p>
          <a:p>
            <a:pPr lvl="1"/>
            <a:r>
              <a:rPr lang="en-US" dirty="0" smtClean="0"/>
              <a:t>Business level or specific business component</a:t>
            </a:r>
          </a:p>
          <a:p>
            <a:r>
              <a:rPr lang="en-US" dirty="0" smtClean="0"/>
              <a:t>Process identification</a:t>
            </a:r>
          </a:p>
          <a:p>
            <a:pPr lvl="1"/>
            <a:r>
              <a:rPr lang="en-US" dirty="0" smtClean="0"/>
              <a:t>Critical processes are defined</a:t>
            </a:r>
          </a:p>
          <a:p>
            <a:pPr lvl="1"/>
            <a:r>
              <a:rPr lang="en-US" dirty="0" smtClean="0"/>
              <a:t>Processes ranking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96706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BPR Model [2/3]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Process evaluation</a:t>
            </a:r>
          </a:p>
          <a:p>
            <a:pPr lvl="1"/>
            <a:r>
              <a:rPr lang="en-US" dirty="0" smtClean="0"/>
              <a:t>Existing processes analysis</a:t>
            </a:r>
          </a:p>
          <a:p>
            <a:pPr lvl="1"/>
            <a:r>
              <a:rPr lang="en-US" dirty="0" smtClean="0"/>
              <a:t>Costs are noted</a:t>
            </a:r>
          </a:p>
          <a:p>
            <a:pPr lvl="1"/>
            <a:r>
              <a:rPr lang="en-US" dirty="0" smtClean="0"/>
              <a:t>Quality/performance problems are isolated</a:t>
            </a:r>
          </a:p>
          <a:p>
            <a:r>
              <a:rPr lang="en-US" dirty="0" smtClean="0"/>
              <a:t>Process specification and design</a:t>
            </a:r>
          </a:p>
          <a:p>
            <a:pPr lvl="1"/>
            <a:r>
              <a:rPr lang="en-US" dirty="0" smtClean="0"/>
              <a:t>Use cases are prepared</a:t>
            </a:r>
          </a:p>
          <a:p>
            <a:pPr lvl="1"/>
            <a:r>
              <a:rPr lang="en-US" dirty="0" smtClean="0"/>
              <a:t>New set of tasks are designed</a:t>
            </a:r>
          </a:p>
          <a:p>
            <a:r>
              <a:rPr lang="en-US" dirty="0" smtClean="0"/>
              <a:t>Prototyping</a:t>
            </a:r>
          </a:p>
          <a:p>
            <a:pPr lvl="1"/>
            <a:r>
              <a:rPr lang="en-US" dirty="0" smtClean="0"/>
              <a:t>Prototyping of the redesigned business process</a:t>
            </a:r>
          </a:p>
          <a:p>
            <a:r>
              <a:rPr lang="en-US" dirty="0" smtClean="0"/>
              <a:t>Refinement and instantiation</a:t>
            </a:r>
          </a:p>
          <a:p>
            <a:pPr lvl="1"/>
            <a:r>
              <a:rPr lang="en-US" dirty="0" smtClean="0"/>
              <a:t>Feedback from the prototype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26352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BPR </a:t>
            </a:r>
            <a:r>
              <a:rPr lang="en-US" dirty="0" smtClean="0"/>
              <a:t>Model [3/3]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52400" y="6611560"/>
            <a:ext cx="4191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/>
              <a:t>Figure source: Software </a:t>
            </a:r>
            <a:r>
              <a:rPr lang="en-US" sz="800" dirty="0"/>
              <a:t>Engineering: A Practitioner’s Approach, R. S. Pressman, </a:t>
            </a:r>
            <a:r>
              <a:rPr lang="en-US" sz="800" dirty="0" smtClean="0"/>
              <a:t>7</a:t>
            </a:r>
            <a:r>
              <a:rPr lang="en-US" sz="800" baseline="30000" dirty="0" smtClean="0"/>
              <a:t>th</a:t>
            </a:r>
            <a:r>
              <a:rPr lang="en-US" sz="800" dirty="0" smtClean="0"/>
              <a:t> ed., p. 766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05050" y="2286000"/>
            <a:ext cx="4533900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583782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Software Reengineering Process Model [1/4]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Reengineering absorbs a lot of resources</a:t>
            </a:r>
          </a:p>
          <a:p>
            <a:r>
              <a:rPr lang="en-US" dirty="0" smtClean="0"/>
              <a:t>It is a rebuilding activity</a:t>
            </a:r>
          </a:p>
          <a:p>
            <a:r>
              <a:rPr lang="en-US" dirty="0" smtClean="0"/>
              <a:t>Inventory analysis</a:t>
            </a:r>
          </a:p>
          <a:p>
            <a:pPr lvl="1"/>
            <a:r>
              <a:rPr lang="en-US" dirty="0" smtClean="0"/>
              <a:t>Inventory of all applications</a:t>
            </a:r>
          </a:p>
          <a:p>
            <a:pPr lvl="1"/>
            <a:r>
              <a:rPr lang="en-US" dirty="0" smtClean="0"/>
              <a:t>Business criticality, longevity, current maintainability</a:t>
            </a:r>
          </a:p>
          <a:p>
            <a:pPr lvl="1"/>
            <a:r>
              <a:rPr lang="en-US" dirty="0" smtClean="0"/>
              <a:t>Candidates for reengineering</a:t>
            </a:r>
          </a:p>
          <a:p>
            <a:pPr lvl="1"/>
            <a:r>
              <a:rPr lang="en-US" dirty="0" smtClean="0"/>
              <a:t>Resource allocation to candidate applications</a:t>
            </a:r>
          </a:p>
          <a:p>
            <a:pPr lvl="1"/>
            <a:r>
              <a:rPr lang="en-US" dirty="0" smtClean="0"/>
              <a:t>Inventory analysis on a regular basis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79780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Software Reengineering Process Model [2/4</a:t>
            </a:r>
            <a:r>
              <a:rPr lang="en-US" dirty="0"/>
              <a:t>]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Document restructuring</a:t>
            </a:r>
            <a:endParaRPr lang="en-US" dirty="0"/>
          </a:p>
          <a:p>
            <a:pPr lvl="1"/>
            <a:r>
              <a:rPr lang="en-US" dirty="0" smtClean="0"/>
              <a:t>Weak documentation for legacy system</a:t>
            </a:r>
          </a:p>
          <a:p>
            <a:pPr lvl="1"/>
            <a:r>
              <a:rPr lang="en-US" dirty="0" smtClean="0"/>
              <a:t>Creating documentation is too time consuming</a:t>
            </a:r>
          </a:p>
          <a:p>
            <a:pPr lvl="1"/>
            <a:r>
              <a:rPr lang="en-US" dirty="0" smtClean="0"/>
              <a:t>Documentation must be updated, but your organization has limited resources</a:t>
            </a:r>
          </a:p>
          <a:p>
            <a:pPr lvl="1"/>
            <a:r>
              <a:rPr lang="en-US" dirty="0" smtClean="0"/>
              <a:t>The system is business critical and must be fully re-documented </a:t>
            </a:r>
          </a:p>
          <a:p>
            <a:r>
              <a:rPr lang="en-US" dirty="0" smtClean="0"/>
              <a:t>Reverse engineering</a:t>
            </a:r>
          </a:p>
          <a:p>
            <a:pPr lvl="1"/>
            <a:r>
              <a:rPr lang="en-US" dirty="0" smtClean="0"/>
              <a:t>Origin is hardware world</a:t>
            </a:r>
          </a:p>
          <a:p>
            <a:pPr lvl="1"/>
            <a:r>
              <a:rPr lang="en-US" dirty="0" smtClean="0"/>
              <a:t>One or more design and manufacturing specifications</a:t>
            </a:r>
          </a:p>
          <a:p>
            <a:pPr lvl="1"/>
            <a:r>
              <a:rPr lang="en-US" dirty="0" smtClean="0"/>
              <a:t>In SE, it is design recovery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63866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Software Reengineering Process Model [3/4</a:t>
            </a:r>
            <a:r>
              <a:rPr lang="en-US" dirty="0"/>
              <a:t>]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Code restructuring</a:t>
            </a:r>
            <a:endParaRPr lang="en-US" dirty="0"/>
          </a:p>
          <a:p>
            <a:pPr lvl="1"/>
            <a:r>
              <a:rPr lang="en-US" dirty="0" smtClean="0"/>
              <a:t>The most common type of reengineering</a:t>
            </a:r>
          </a:p>
          <a:p>
            <a:pPr lvl="1"/>
            <a:r>
              <a:rPr lang="en-US" dirty="0" smtClean="0"/>
              <a:t>Code is restructure/rewritten</a:t>
            </a:r>
          </a:p>
          <a:p>
            <a:pPr lvl="1"/>
            <a:r>
              <a:rPr lang="en-US" dirty="0" smtClean="0"/>
              <a:t>Reviews and testing </a:t>
            </a:r>
          </a:p>
          <a:p>
            <a:r>
              <a:rPr lang="en-US" dirty="0" smtClean="0"/>
              <a:t>Data restructuring</a:t>
            </a:r>
          </a:p>
          <a:p>
            <a:pPr lvl="1"/>
            <a:r>
              <a:rPr lang="en-US" dirty="0" smtClean="0"/>
              <a:t>Full-scale reengineering activity</a:t>
            </a:r>
          </a:p>
          <a:p>
            <a:pPr lvl="1"/>
            <a:r>
              <a:rPr lang="en-US" dirty="0" smtClean="0"/>
              <a:t>Existing data architecture is analyzed</a:t>
            </a:r>
          </a:p>
          <a:p>
            <a:pPr lvl="1"/>
            <a:r>
              <a:rPr lang="en-US" dirty="0" smtClean="0"/>
              <a:t>Causes program architecture and code-level changes</a:t>
            </a:r>
          </a:p>
          <a:p>
            <a:r>
              <a:rPr lang="en-US" dirty="0" smtClean="0"/>
              <a:t>Forward engineering</a:t>
            </a:r>
          </a:p>
          <a:p>
            <a:pPr lvl="1"/>
            <a:r>
              <a:rPr lang="en-US" dirty="0" smtClean="0"/>
              <a:t>Automated generation of new application</a:t>
            </a:r>
          </a:p>
          <a:p>
            <a:pPr lvl="1"/>
            <a:r>
              <a:rPr lang="en-US" dirty="0" smtClean="0"/>
              <a:t>Recover the design information from existing software and use it to alter the existing system</a:t>
            </a:r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51181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Software Reengineering </a:t>
            </a:r>
            <a:r>
              <a:rPr lang="en-US" dirty="0"/>
              <a:t>Process </a:t>
            </a:r>
            <a:r>
              <a:rPr lang="en-US" dirty="0" smtClean="0"/>
              <a:t>Model [4/4</a:t>
            </a:r>
            <a:r>
              <a:rPr lang="en-US" dirty="0"/>
              <a:t>]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14</a:t>
            </a:fld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76400" y="2438400"/>
            <a:ext cx="5800725" cy="431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52400" y="6611560"/>
            <a:ext cx="4191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/>
              <a:t>Figure source: Software </a:t>
            </a:r>
            <a:r>
              <a:rPr lang="en-US" sz="800" dirty="0"/>
              <a:t>Engineering: A Practitioner’s Approach, R. S. Pressman, </a:t>
            </a:r>
            <a:r>
              <a:rPr lang="en-US" sz="800" dirty="0" smtClean="0"/>
              <a:t>7</a:t>
            </a:r>
            <a:r>
              <a:rPr lang="en-US" sz="800" baseline="30000" dirty="0" smtClean="0"/>
              <a:t>th</a:t>
            </a:r>
            <a:r>
              <a:rPr lang="en-US" sz="800" dirty="0" smtClean="0"/>
              <a:t> ed., p. 769</a:t>
            </a:r>
          </a:p>
        </p:txBody>
      </p:sp>
    </p:spTree>
    <p:extLst>
      <p:ext uri="{BB962C8B-B14F-4D97-AF65-F5344CB8AC3E}">
        <p14:creationId xmlns:p14="http://schemas.microsoft.com/office/powerpoint/2010/main" xmlns="" val="1428971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Reverse Engineering [1/2]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There is no “magic slot”</a:t>
            </a:r>
          </a:p>
          <a:p>
            <a:r>
              <a:rPr lang="en-US" dirty="0" smtClean="0"/>
              <a:t>Abstraction level, documentation completeness, tools, human analysts, process direction are highly variable</a:t>
            </a:r>
          </a:p>
          <a:p>
            <a:r>
              <a:rPr lang="en-US" dirty="0" smtClean="0"/>
              <a:t>Abstraction level should be high</a:t>
            </a:r>
          </a:p>
          <a:p>
            <a:r>
              <a:rPr lang="en-US" dirty="0" smtClean="0"/>
              <a:t>Completeness is the level of detail provided at an abstraction level</a:t>
            </a:r>
          </a:p>
          <a:p>
            <a:r>
              <a:rPr lang="en-US" dirty="0" smtClean="0"/>
              <a:t>Completeness is directly proportional to the amount of analysis performed</a:t>
            </a:r>
          </a:p>
          <a:p>
            <a:r>
              <a:rPr lang="en-US" dirty="0" smtClean="0"/>
              <a:t>Interactivity refers to integration of automated tools and analysts</a:t>
            </a:r>
          </a:p>
          <a:p>
            <a:r>
              <a:rPr lang="en-US" dirty="0" smtClean="0"/>
              <a:t>One-way directionality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58622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Reverse </a:t>
            </a:r>
            <a:r>
              <a:rPr lang="en-US" dirty="0" smtClean="0"/>
              <a:t>Engineering [2/2]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16</a:t>
            </a:fld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86125" y="2324100"/>
            <a:ext cx="2571750" cy="430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52400" y="6611560"/>
            <a:ext cx="4191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/>
              <a:t>Figure source: Software </a:t>
            </a:r>
            <a:r>
              <a:rPr lang="en-US" sz="800" dirty="0"/>
              <a:t>Engineering: A Practitioner’s Approach, R. S. Pressman, </a:t>
            </a:r>
            <a:r>
              <a:rPr lang="en-US" sz="800" dirty="0" smtClean="0"/>
              <a:t>7</a:t>
            </a:r>
            <a:r>
              <a:rPr lang="en-US" sz="800" baseline="30000" dirty="0" smtClean="0"/>
              <a:t>th</a:t>
            </a:r>
            <a:r>
              <a:rPr lang="en-US" sz="800" dirty="0" smtClean="0"/>
              <a:t> ed., p. 773</a:t>
            </a:r>
          </a:p>
        </p:txBody>
      </p:sp>
    </p:spTree>
    <p:extLst>
      <p:ext uri="{BB962C8B-B14F-4D97-AF65-F5344CB8AC3E}">
        <p14:creationId xmlns:p14="http://schemas.microsoft.com/office/powerpoint/2010/main" xmlns="" val="2787846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Reverse Engineering to Understand Data </a:t>
            </a:r>
            <a:r>
              <a:rPr lang="en-US" dirty="0"/>
              <a:t>[</a:t>
            </a:r>
            <a:r>
              <a:rPr lang="en-US" dirty="0" smtClean="0"/>
              <a:t>1/2]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First reengineering task</a:t>
            </a:r>
          </a:p>
          <a:p>
            <a:r>
              <a:rPr lang="en-US" dirty="0" smtClean="0"/>
              <a:t>Different levels of abstraction</a:t>
            </a:r>
          </a:p>
          <a:p>
            <a:r>
              <a:rPr lang="en-US" dirty="0" smtClean="0"/>
              <a:t>At the program level, internal program data structures</a:t>
            </a:r>
          </a:p>
          <a:p>
            <a:r>
              <a:rPr lang="en-US" dirty="0" smtClean="0"/>
              <a:t>At system level, global data structures</a:t>
            </a:r>
          </a:p>
          <a:p>
            <a:r>
              <a:rPr lang="en-US" dirty="0" smtClean="0"/>
              <a:t>Internal data structures</a:t>
            </a:r>
          </a:p>
          <a:p>
            <a:pPr lvl="1"/>
            <a:r>
              <a:rPr lang="en-US" dirty="0" smtClean="0"/>
              <a:t>Definition of classes</a:t>
            </a:r>
          </a:p>
          <a:p>
            <a:pPr lvl="1"/>
            <a:r>
              <a:rPr lang="en-US" dirty="0" smtClean="0"/>
              <a:t>Grouping related program variables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54503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Reverse Engineering to Understand Data [2/2]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Database structure</a:t>
            </a:r>
          </a:p>
          <a:p>
            <a:pPr lvl="1"/>
            <a:r>
              <a:rPr lang="en-US" dirty="0" smtClean="0"/>
              <a:t>Definition of data objects and their relationships</a:t>
            </a:r>
          </a:p>
          <a:p>
            <a:pPr lvl="1"/>
            <a:r>
              <a:rPr lang="en-US" dirty="0" smtClean="0"/>
              <a:t>Build an initial object model</a:t>
            </a:r>
          </a:p>
          <a:p>
            <a:pPr lvl="1"/>
            <a:r>
              <a:rPr lang="en-US" dirty="0" smtClean="0"/>
              <a:t>Determine candidate keys</a:t>
            </a:r>
          </a:p>
          <a:p>
            <a:pPr lvl="1"/>
            <a:r>
              <a:rPr lang="en-US" dirty="0" smtClean="0"/>
              <a:t>Refine the tentative classes</a:t>
            </a:r>
          </a:p>
          <a:p>
            <a:pPr lvl="1"/>
            <a:r>
              <a:rPr lang="en-US" dirty="0" smtClean="0"/>
              <a:t>Define generalizations</a:t>
            </a:r>
          </a:p>
          <a:p>
            <a:pPr lvl="1"/>
            <a:r>
              <a:rPr lang="en-US" dirty="0" smtClean="0"/>
              <a:t>Discover associations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36312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Reverse Engineering to Understand Processing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Understand and extract procedural abstractions</a:t>
            </a:r>
          </a:p>
          <a:p>
            <a:r>
              <a:rPr lang="en-US" dirty="0" smtClean="0"/>
              <a:t>Different level of abstractions</a:t>
            </a:r>
          </a:p>
          <a:p>
            <a:pPr lvl="1"/>
            <a:r>
              <a:rPr lang="en-US" dirty="0" smtClean="0"/>
              <a:t>System, program, component, pattern, and statement</a:t>
            </a:r>
          </a:p>
          <a:p>
            <a:r>
              <a:rPr lang="en-US" dirty="0" smtClean="0"/>
              <a:t>Overall functionality must be understood</a:t>
            </a:r>
          </a:p>
          <a:p>
            <a:r>
              <a:rPr lang="en-US" dirty="0" smtClean="0"/>
              <a:t>Block diagram of system interaction</a:t>
            </a:r>
          </a:p>
          <a:p>
            <a:r>
              <a:rPr lang="en-US" dirty="0" smtClean="0"/>
              <a:t>Component specifications (if available) are reviewed for conformance to existing code</a:t>
            </a:r>
          </a:p>
          <a:p>
            <a:r>
              <a:rPr lang="en-US" dirty="0" smtClean="0"/>
              <a:t>For large systems, automated tools may be used</a:t>
            </a:r>
          </a:p>
          <a:p>
            <a:r>
              <a:rPr lang="en-US" dirty="0" smtClean="0"/>
              <a:t>Output of this process is passed to restructuring and forward engineering tools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31890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Reverse Engineering User Interfaces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Most common reengineering activity</a:t>
            </a:r>
          </a:p>
          <a:p>
            <a:r>
              <a:rPr lang="en-US" dirty="0" smtClean="0"/>
              <a:t>What </a:t>
            </a:r>
            <a:r>
              <a:rPr lang="en-US" dirty="0"/>
              <a:t>are the basic actions (e.g., keystrokes and mouse clicks) that </a:t>
            </a:r>
            <a:r>
              <a:rPr lang="en-US" dirty="0" smtClean="0"/>
              <a:t>the interface </a:t>
            </a:r>
            <a:r>
              <a:rPr lang="en-US" dirty="0"/>
              <a:t>must process?</a:t>
            </a:r>
          </a:p>
          <a:p>
            <a:r>
              <a:rPr lang="en-US" dirty="0" smtClean="0"/>
              <a:t>What </a:t>
            </a:r>
            <a:r>
              <a:rPr lang="en-US" dirty="0"/>
              <a:t>is a compact description of the behavioral response of the </a:t>
            </a:r>
            <a:r>
              <a:rPr lang="en-US" dirty="0" smtClean="0"/>
              <a:t>system to these </a:t>
            </a:r>
            <a:r>
              <a:rPr lang="en-US" dirty="0"/>
              <a:t>actions?</a:t>
            </a:r>
          </a:p>
          <a:p>
            <a:r>
              <a:rPr lang="en-US" dirty="0" smtClean="0"/>
              <a:t>What </a:t>
            </a:r>
            <a:r>
              <a:rPr lang="en-US" dirty="0"/>
              <a:t>is meant by a "</a:t>
            </a:r>
            <a:r>
              <a:rPr lang="en-US" dirty="0" smtClean="0"/>
              <a:t>replacement," </a:t>
            </a:r>
            <a:r>
              <a:rPr lang="en-US" dirty="0"/>
              <a:t>or more precisely, what concept of </a:t>
            </a:r>
            <a:r>
              <a:rPr lang="en-US" dirty="0" smtClean="0"/>
              <a:t>equivalence of interfaces </a:t>
            </a:r>
            <a:r>
              <a:rPr lang="en-US" dirty="0"/>
              <a:t>is relevant here</a:t>
            </a:r>
            <a:r>
              <a:rPr lang="en-US" dirty="0" smtClean="0"/>
              <a:t>?</a:t>
            </a:r>
          </a:p>
          <a:p>
            <a:r>
              <a:rPr lang="en-US" dirty="0" smtClean="0"/>
              <a:t>New interface may not mirror the old one</a:t>
            </a:r>
          </a:p>
          <a:p>
            <a:r>
              <a:rPr lang="en-US" dirty="0" smtClean="0"/>
              <a:t>It is good to develop new metaphor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27222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Unified </a:t>
            </a:r>
            <a:r>
              <a:rPr lang="en-US" dirty="0" smtClean="0"/>
              <a:t>theory </a:t>
            </a:r>
            <a:r>
              <a:rPr lang="en-US" dirty="0"/>
              <a:t>of </a:t>
            </a:r>
            <a:r>
              <a:rPr lang="en-US" dirty="0" smtClean="0"/>
              <a:t>software evolution</a:t>
            </a:r>
          </a:p>
          <a:p>
            <a:r>
              <a:rPr lang="en-US" dirty="0" smtClean="0"/>
              <a:t>Reengineering</a:t>
            </a:r>
            <a:endParaRPr lang="en-US" dirty="0"/>
          </a:p>
          <a:p>
            <a:pPr lvl="1"/>
            <a:r>
              <a:rPr lang="en-US" dirty="0"/>
              <a:t>Business </a:t>
            </a:r>
            <a:r>
              <a:rPr lang="en-US" dirty="0" smtClean="0"/>
              <a:t>process reengineering and software reengineering</a:t>
            </a:r>
          </a:p>
          <a:p>
            <a:r>
              <a:rPr lang="en-US" dirty="0"/>
              <a:t>BPR </a:t>
            </a:r>
            <a:r>
              <a:rPr lang="en-US" dirty="0" smtClean="0"/>
              <a:t>model</a:t>
            </a:r>
          </a:p>
          <a:p>
            <a:pPr lvl="1"/>
            <a:r>
              <a:rPr lang="en-US" dirty="0"/>
              <a:t>Business </a:t>
            </a:r>
            <a:r>
              <a:rPr lang="en-US" dirty="0" smtClean="0"/>
              <a:t>definition, process identification, </a:t>
            </a:r>
            <a:r>
              <a:rPr lang="en-US" dirty="0"/>
              <a:t>Process </a:t>
            </a:r>
            <a:r>
              <a:rPr lang="en-US" dirty="0" smtClean="0"/>
              <a:t>evaluation, process </a:t>
            </a:r>
            <a:r>
              <a:rPr lang="en-US" dirty="0"/>
              <a:t>specification and </a:t>
            </a:r>
            <a:r>
              <a:rPr lang="en-US" dirty="0" smtClean="0"/>
              <a:t>design, prototyping, refinement </a:t>
            </a:r>
            <a:r>
              <a:rPr lang="en-US" dirty="0"/>
              <a:t>and instantiation</a:t>
            </a:r>
          </a:p>
          <a:p>
            <a:r>
              <a:rPr lang="en-US" dirty="0" smtClean="0"/>
              <a:t>Software reengineering process model</a:t>
            </a:r>
          </a:p>
          <a:p>
            <a:pPr lvl="1"/>
            <a:r>
              <a:rPr lang="en-US" dirty="0" smtClean="0"/>
              <a:t>Inventory analysis, document restructuring, reverse engineering, code restructuring, data restructuring, forward </a:t>
            </a:r>
            <a:r>
              <a:rPr lang="en-US" dirty="0"/>
              <a:t>engineering</a:t>
            </a:r>
          </a:p>
          <a:p>
            <a:r>
              <a:rPr lang="en-US" dirty="0"/>
              <a:t>Reverse </a:t>
            </a:r>
            <a:r>
              <a:rPr lang="en-US" dirty="0" smtClean="0"/>
              <a:t>engineering</a:t>
            </a:r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26800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esentationPro_GlowingTechVide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6FAEC0E0-4ABC-4077-8922-293239654AB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PresentationPro_GlowingTechVideo</Template>
  <TotalTime>12866</TotalTime>
  <Words>1019</Words>
  <Application>Microsoft Office PowerPoint</Application>
  <PresentationFormat>On-screen Show (4:3)</PresentationFormat>
  <Paragraphs>180</Paragraphs>
  <Slides>21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PresentationPro_GlowingTechVideo</vt:lpstr>
      <vt:lpstr>Software Reengineering SEII-Lecture 26</vt:lpstr>
      <vt:lpstr>Recap</vt:lpstr>
      <vt:lpstr>Unified Theory of Software Evolution [1/2]</vt:lpstr>
      <vt:lpstr>Unified Theory of Software Evolution [2/2]</vt:lpstr>
      <vt:lpstr>Reengineering</vt:lpstr>
      <vt:lpstr>Business Process Reengineering</vt:lpstr>
      <vt:lpstr>Business Processes</vt:lpstr>
      <vt:lpstr>BPR Model [1/3]</vt:lpstr>
      <vt:lpstr>BPR Model [2/3]</vt:lpstr>
      <vt:lpstr>BPR Model [3/3]</vt:lpstr>
      <vt:lpstr>Software Reengineering Process Model [1/4]</vt:lpstr>
      <vt:lpstr>Software Reengineering Process Model [2/4]</vt:lpstr>
      <vt:lpstr>Software Reengineering Process Model [3/4]</vt:lpstr>
      <vt:lpstr>Software Reengineering Process Model [4/4]</vt:lpstr>
      <vt:lpstr>Reverse Engineering [1/2]</vt:lpstr>
      <vt:lpstr>Reverse Engineering [2/2]</vt:lpstr>
      <vt:lpstr>Reverse Engineering to Understand Data [1/2]</vt:lpstr>
      <vt:lpstr>Reverse Engineering to Understand Data [2/2]</vt:lpstr>
      <vt:lpstr>Reverse Engineering to Understand Processing</vt:lpstr>
      <vt:lpstr>Reverse Engineering User Interfaces</vt:lpstr>
      <vt:lpstr>Summary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Muzafar</dc:creator>
  <dc:description>2010 animated abstract template from Presentationpro.com</dc:description>
  <cp:lastModifiedBy>NTS</cp:lastModifiedBy>
  <cp:revision>620</cp:revision>
  <dcterms:created xsi:type="dcterms:W3CDTF">2013-04-27T08:10:27Z</dcterms:created>
  <dcterms:modified xsi:type="dcterms:W3CDTF">2013-06-24T14:07:50Z</dcterms:modified>
  <cp:category>2010 abstract</cp:category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TC018813529991</vt:lpwstr>
  </property>
</Properties>
</file>