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3"/>
  </p:notesMasterIdLst>
  <p:sldIdLst>
    <p:sldId id="256" r:id="rId3"/>
    <p:sldId id="444" r:id="rId4"/>
    <p:sldId id="445" r:id="rId5"/>
    <p:sldId id="426" r:id="rId6"/>
    <p:sldId id="446" r:id="rId7"/>
    <p:sldId id="447" r:id="rId8"/>
    <p:sldId id="448" r:id="rId9"/>
    <p:sldId id="449" r:id="rId10"/>
    <p:sldId id="450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02" y="11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Process Improvement</a:t>
            </a:r>
            <a:br>
              <a:rPr lang="en-US" dirty="0" smtClean="0"/>
            </a:br>
            <a:r>
              <a:rPr lang="en-US" dirty="0" smtClean="0"/>
              <a:t>SEII-Lecture 25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Software process improvement</a:t>
            </a:r>
          </a:p>
          <a:p>
            <a:r>
              <a:rPr lang="en-US" dirty="0" smtClean="0"/>
              <a:t>Framework for SPI</a:t>
            </a:r>
          </a:p>
          <a:p>
            <a:r>
              <a:rPr lang="en-US" dirty="0" smtClean="0"/>
              <a:t>SPI support groups, maturity and immaturity models</a:t>
            </a:r>
          </a:p>
          <a:p>
            <a:r>
              <a:rPr lang="en-US" dirty="0" smtClean="0"/>
              <a:t>Assessment and gap analysis</a:t>
            </a:r>
          </a:p>
          <a:p>
            <a:r>
              <a:rPr lang="en-US" dirty="0" smtClean="0"/>
              <a:t>Education and training</a:t>
            </a:r>
          </a:p>
          <a:p>
            <a:r>
              <a:rPr lang="en-US" dirty="0" smtClean="0"/>
              <a:t>Selection and justification</a:t>
            </a:r>
          </a:p>
          <a:p>
            <a:r>
              <a:rPr lang="en-US" dirty="0" smtClean="0"/>
              <a:t>Installation / migration</a:t>
            </a:r>
          </a:p>
          <a:p>
            <a:r>
              <a:rPr lang="en-US" dirty="0" smtClean="0"/>
              <a:t>Evaluation</a:t>
            </a:r>
          </a:p>
          <a:p>
            <a:r>
              <a:rPr lang="en-US" dirty="0" smtClean="0"/>
              <a:t>Risk management</a:t>
            </a:r>
          </a:p>
          <a:p>
            <a:r>
              <a:rPr lang="en-US" dirty="0" smtClean="0"/>
              <a:t>Critical success factors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026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Upgraded CMM as a complete framework</a:t>
            </a:r>
          </a:p>
          <a:p>
            <a:r>
              <a:rPr lang="en-US" dirty="0" smtClean="0"/>
              <a:t>Comprehensive process meta-model</a:t>
            </a:r>
          </a:p>
          <a:p>
            <a:pPr lvl="1"/>
            <a:r>
              <a:rPr lang="en-US" dirty="0" smtClean="0"/>
              <a:t>“continuous” model</a:t>
            </a:r>
          </a:p>
          <a:p>
            <a:pPr lvl="1"/>
            <a:r>
              <a:rPr lang="en-US" dirty="0" smtClean="0"/>
              <a:t>“staged” model</a:t>
            </a:r>
          </a:p>
          <a:p>
            <a:r>
              <a:rPr lang="en-US" dirty="0" smtClean="0"/>
              <a:t>Different process areas</a:t>
            </a:r>
          </a:p>
          <a:p>
            <a:pPr lvl="1"/>
            <a:r>
              <a:rPr lang="en-US" dirty="0" smtClean="0"/>
              <a:t>Project planning, requirements management etc.</a:t>
            </a:r>
          </a:p>
          <a:p>
            <a:r>
              <a:rPr lang="en-US" dirty="0" smtClean="0"/>
              <a:t>Each process area is defined in terms of specific goals and 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874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CMMI Process Area Capability Profile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798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800225"/>
            <a:ext cx="69723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37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CMMI Capability Levels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Level-0, Incomplete</a:t>
            </a:r>
          </a:p>
          <a:p>
            <a:pPr lvl="1"/>
            <a:r>
              <a:rPr lang="en-US" dirty="0" smtClean="0"/>
              <a:t>The process area is either not performed or does not achieve all goals and objectives defined by level-1</a:t>
            </a:r>
          </a:p>
          <a:p>
            <a:r>
              <a:rPr lang="en-US" dirty="0" smtClean="0"/>
              <a:t>Level-1, Performed</a:t>
            </a:r>
            <a:endParaRPr lang="en-US" dirty="0"/>
          </a:p>
          <a:p>
            <a:pPr lvl="1"/>
            <a:r>
              <a:rPr lang="en-US" dirty="0" smtClean="0"/>
              <a:t>Specified goals of the process area are satisfied</a:t>
            </a:r>
          </a:p>
          <a:p>
            <a:pPr lvl="1"/>
            <a:r>
              <a:rPr lang="en-US" dirty="0" smtClean="0"/>
              <a:t>Work tasks required are conducted</a:t>
            </a:r>
          </a:p>
          <a:p>
            <a:r>
              <a:rPr lang="en-US" dirty="0" smtClean="0"/>
              <a:t>Level-2, Managed</a:t>
            </a:r>
            <a:endParaRPr lang="en-US" dirty="0"/>
          </a:p>
          <a:p>
            <a:pPr lvl="1"/>
            <a:r>
              <a:rPr lang="en-US" dirty="0" smtClean="0"/>
              <a:t>Level-1 criteria are satisfied</a:t>
            </a:r>
          </a:p>
          <a:p>
            <a:pPr lvl="1"/>
            <a:r>
              <a:rPr lang="en-US" dirty="0" smtClean="0"/>
              <a:t>Work conforms to organizationally defined policy</a:t>
            </a:r>
          </a:p>
          <a:p>
            <a:pPr lvl="1"/>
            <a:r>
              <a:rPr lang="en-US" dirty="0" smtClean="0"/>
              <a:t>People have adequate resources</a:t>
            </a:r>
          </a:p>
          <a:p>
            <a:pPr lvl="1"/>
            <a:r>
              <a:rPr lang="en-US" dirty="0" smtClean="0"/>
              <a:t>Stakeholders are actively involved</a:t>
            </a:r>
          </a:p>
          <a:p>
            <a:pPr lvl="1"/>
            <a:r>
              <a:rPr lang="en-US" dirty="0" smtClean="0"/>
              <a:t>Work tasks and products are monitored, controlled, and reviewed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726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CMMI Capability Levels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Level-3, Defined</a:t>
            </a:r>
          </a:p>
          <a:p>
            <a:pPr lvl="1"/>
            <a:r>
              <a:rPr lang="en-US" dirty="0" smtClean="0"/>
              <a:t>Level-2 criteria are achieved</a:t>
            </a:r>
          </a:p>
          <a:p>
            <a:pPr lvl="1"/>
            <a:r>
              <a:rPr lang="en-US" dirty="0" smtClean="0"/>
              <a:t>Tailored process based on organization’s standard</a:t>
            </a:r>
          </a:p>
          <a:p>
            <a:pPr lvl="1"/>
            <a:r>
              <a:rPr lang="en-US" dirty="0" smtClean="0"/>
              <a:t>Contribution to process assets</a:t>
            </a:r>
          </a:p>
          <a:p>
            <a:r>
              <a:rPr lang="en-US" dirty="0" smtClean="0"/>
              <a:t>Level-4, Quantitatively managed</a:t>
            </a:r>
            <a:endParaRPr lang="en-US" dirty="0"/>
          </a:p>
          <a:p>
            <a:pPr lvl="1"/>
            <a:r>
              <a:rPr lang="en-US" dirty="0" smtClean="0"/>
              <a:t>Level-3 criteria are satisfied</a:t>
            </a:r>
          </a:p>
          <a:p>
            <a:pPr lvl="1"/>
            <a:r>
              <a:rPr lang="en-US" dirty="0" smtClean="0"/>
              <a:t>Quantitative assessment to control and improve the process area</a:t>
            </a:r>
          </a:p>
          <a:p>
            <a:r>
              <a:rPr lang="en-US" dirty="0" smtClean="0"/>
              <a:t>Level-5, Optimized</a:t>
            </a:r>
          </a:p>
          <a:p>
            <a:pPr lvl="1"/>
            <a:r>
              <a:rPr lang="en-US" dirty="0" smtClean="0"/>
              <a:t>Level-4 criteria are achieved</a:t>
            </a:r>
          </a:p>
          <a:p>
            <a:pPr lvl="1"/>
            <a:r>
              <a:rPr lang="en-US" dirty="0" smtClean="0"/>
              <a:t>Optimization using statistical means</a:t>
            </a:r>
          </a:p>
          <a:p>
            <a:pPr lvl="1"/>
            <a:r>
              <a:rPr lang="en-US" dirty="0" smtClean="0"/>
              <a:t>Continuous process improvement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048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Process Area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Project planning</a:t>
            </a:r>
          </a:p>
          <a:p>
            <a:r>
              <a:rPr lang="en-US" dirty="0" smtClean="0"/>
              <a:t>SG 1 Establish estimates</a:t>
            </a:r>
          </a:p>
          <a:p>
            <a:pPr lvl="1"/>
            <a:r>
              <a:rPr lang="en-US" dirty="0" smtClean="0"/>
              <a:t>SP 1.1 Estimate the scope of the project</a:t>
            </a:r>
          </a:p>
          <a:p>
            <a:pPr lvl="1"/>
            <a:r>
              <a:rPr lang="en-US" dirty="0" smtClean="0"/>
              <a:t>SP 1.2 Establish estimate of work product and task attributes</a:t>
            </a:r>
          </a:p>
          <a:p>
            <a:pPr lvl="1"/>
            <a:r>
              <a:rPr lang="en-US" dirty="0" smtClean="0"/>
              <a:t>SP 1.3 Define project life cycle</a:t>
            </a:r>
          </a:p>
          <a:p>
            <a:pPr lvl="1"/>
            <a:r>
              <a:rPr lang="en-US" dirty="0" smtClean="0"/>
              <a:t>SP 1.4 Determine estimates for effort and cost</a:t>
            </a:r>
          </a:p>
          <a:p>
            <a:r>
              <a:rPr lang="en-US" dirty="0"/>
              <a:t>SG 2 Develop a </a:t>
            </a:r>
            <a:r>
              <a:rPr lang="en-US" dirty="0" smtClean="0"/>
              <a:t>project </a:t>
            </a:r>
            <a:r>
              <a:rPr lang="en-US" dirty="0"/>
              <a:t>p</a:t>
            </a:r>
            <a:r>
              <a:rPr lang="en-US" dirty="0" smtClean="0"/>
              <a:t>lan</a:t>
            </a:r>
            <a:endParaRPr lang="en-US" dirty="0"/>
          </a:p>
          <a:p>
            <a:pPr lvl="1"/>
            <a:r>
              <a:rPr lang="en-US" dirty="0" smtClean="0"/>
              <a:t>SP </a:t>
            </a:r>
            <a:r>
              <a:rPr lang="en-US" dirty="0"/>
              <a:t>2. 1 </a:t>
            </a:r>
            <a:r>
              <a:rPr lang="en-US" dirty="0" smtClean="0"/>
              <a:t>Establish </a:t>
            </a:r>
            <a:r>
              <a:rPr lang="en-US" dirty="0"/>
              <a:t>the </a:t>
            </a:r>
            <a:r>
              <a:rPr lang="en-US" dirty="0" smtClean="0"/>
              <a:t>budget </a:t>
            </a:r>
            <a:r>
              <a:rPr lang="en-US" dirty="0"/>
              <a:t>and </a:t>
            </a:r>
            <a:r>
              <a:rPr lang="en-US" dirty="0" smtClean="0"/>
              <a:t>schedule</a:t>
            </a:r>
            <a:endParaRPr lang="en-US" dirty="0"/>
          </a:p>
          <a:p>
            <a:pPr lvl="1"/>
            <a:r>
              <a:rPr lang="en-US" dirty="0"/>
              <a:t>SP </a:t>
            </a:r>
            <a:r>
              <a:rPr lang="en-US" dirty="0" smtClean="0"/>
              <a:t>2.2 </a:t>
            </a:r>
            <a:r>
              <a:rPr lang="en-US" dirty="0"/>
              <a:t>Identify project </a:t>
            </a:r>
            <a:r>
              <a:rPr lang="en-US" dirty="0" smtClean="0"/>
              <a:t>risks</a:t>
            </a:r>
            <a:endParaRPr lang="en-US" dirty="0"/>
          </a:p>
          <a:p>
            <a:pPr lvl="1"/>
            <a:r>
              <a:rPr lang="en-US" dirty="0"/>
              <a:t>SP </a:t>
            </a:r>
            <a:r>
              <a:rPr lang="en-US" dirty="0" smtClean="0"/>
              <a:t>2.3 Plan  for </a:t>
            </a:r>
            <a:r>
              <a:rPr lang="en-US" dirty="0"/>
              <a:t>d</a:t>
            </a:r>
            <a:r>
              <a:rPr lang="en-US" dirty="0" smtClean="0"/>
              <a:t>ata management</a:t>
            </a:r>
            <a:endParaRPr lang="en-US" dirty="0"/>
          </a:p>
          <a:p>
            <a:pPr lvl="1"/>
            <a:r>
              <a:rPr lang="en-US" dirty="0"/>
              <a:t>SP </a:t>
            </a:r>
            <a:r>
              <a:rPr lang="en-US" dirty="0" smtClean="0"/>
              <a:t>2.4 Plan </a:t>
            </a:r>
            <a:r>
              <a:rPr lang="en-US" dirty="0"/>
              <a:t>for </a:t>
            </a:r>
            <a:r>
              <a:rPr lang="en-US" dirty="0" smtClean="0"/>
              <a:t>project resources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991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Process Area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SP 2.5 Plan for </a:t>
            </a:r>
            <a:r>
              <a:rPr lang="en-US" dirty="0"/>
              <a:t>n</a:t>
            </a:r>
            <a:r>
              <a:rPr lang="en-US" dirty="0" smtClean="0"/>
              <a:t>eeded </a:t>
            </a:r>
            <a:r>
              <a:rPr lang="en-US" dirty="0"/>
              <a:t>k</a:t>
            </a:r>
            <a:r>
              <a:rPr lang="en-US" dirty="0" smtClean="0"/>
              <a:t>nowledge </a:t>
            </a:r>
            <a:r>
              <a:rPr lang="en-US" dirty="0"/>
              <a:t>and </a:t>
            </a:r>
            <a:r>
              <a:rPr lang="en-US" dirty="0" smtClean="0"/>
              <a:t>skills</a:t>
            </a:r>
            <a:endParaRPr lang="en-US" dirty="0"/>
          </a:p>
          <a:p>
            <a:pPr lvl="1"/>
            <a:r>
              <a:rPr lang="en-US" dirty="0"/>
              <a:t>SP </a:t>
            </a:r>
            <a:r>
              <a:rPr lang="en-US" dirty="0" smtClean="0"/>
              <a:t>2.6 Plan </a:t>
            </a:r>
            <a:r>
              <a:rPr lang="en-US" dirty="0"/>
              <a:t>s</a:t>
            </a:r>
            <a:r>
              <a:rPr lang="en-US" dirty="0" smtClean="0"/>
              <a:t>takeholder </a:t>
            </a:r>
            <a:r>
              <a:rPr lang="en-US" dirty="0"/>
              <a:t>Involvement</a:t>
            </a:r>
          </a:p>
          <a:p>
            <a:pPr lvl="1"/>
            <a:r>
              <a:rPr lang="en-US" dirty="0"/>
              <a:t>SP </a:t>
            </a:r>
            <a:r>
              <a:rPr lang="en-US" dirty="0" smtClean="0"/>
              <a:t>2.7 </a:t>
            </a:r>
            <a:r>
              <a:rPr lang="en-US" dirty="0"/>
              <a:t>Establish the project plan</a:t>
            </a:r>
          </a:p>
          <a:p>
            <a:r>
              <a:rPr lang="en-US" dirty="0"/>
              <a:t>SG 3 Obtain </a:t>
            </a:r>
            <a:r>
              <a:rPr lang="en-US" dirty="0" smtClean="0"/>
              <a:t>commitment </a:t>
            </a:r>
            <a:r>
              <a:rPr lang="en-US" dirty="0"/>
              <a:t>to the plan</a:t>
            </a:r>
          </a:p>
          <a:p>
            <a:pPr lvl="1"/>
            <a:r>
              <a:rPr lang="en-US" dirty="0"/>
              <a:t>SP </a:t>
            </a:r>
            <a:r>
              <a:rPr lang="en-US" dirty="0" smtClean="0"/>
              <a:t>3.1 </a:t>
            </a:r>
            <a:r>
              <a:rPr lang="en-US" dirty="0"/>
              <a:t>Review plans </a:t>
            </a:r>
            <a:r>
              <a:rPr lang="en-US" dirty="0" smtClean="0"/>
              <a:t>that affect </a:t>
            </a:r>
            <a:r>
              <a:rPr lang="en-US" dirty="0"/>
              <a:t>the project</a:t>
            </a:r>
          </a:p>
          <a:p>
            <a:pPr lvl="1"/>
            <a:r>
              <a:rPr lang="en-US" dirty="0"/>
              <a:t>SP </a:t>
            </a:r>
            <a:r>
              <a:rPr lang="en-US" dirty="0" smtClean="0"/>
              <a:t>3.2 Reconcile work </a:t>
            </a:r>
            <a:r>
              <a:rPr lang="en-US" dirty="0"/>
              <a:t>and </a:t>
            </a:r>
            <a:r>
              <a:rPr lang="en-US" dirty="0" smtClean="0"/>
              <a:t>resource </a:t>
            </a:r>
            <a:r>
              <a:rPr lang="en-US" dirty="0"/>
              <a:t>l</a:t>
            </a:r>
            <a:r>
              <a:rPr lang="en-US" dirty="0" smtClean="0"/>
              <a:t>evels</a:t>
            </a:r>
            <a:endParaRPr lang="en-US" dirty="0"/>
          </a:p>
          <a:p>
            <a:pPr lvl="1"/>
            <a:r>
              <a:rPr lang="en-US" dirty="0"/>
              <a:t>SP </a:t>
            </a:r>
            <a:r>
              <a:rPr lang="en-US" dirty="0" smtClean="0"/>
              <a:t>3.3 </a:t>
            </a:r>
            <a:r>
              <a:rPr lang="en-US" dirty="0"/>
              <a:t>Obtain </a:t>
            </a:r>
            <a:r>
              <a:rPr lang="en-US" dirty="0" smtClean="0"/>
              <a:t>plan </a:t>
            </a:r>
            <a:r>
              <a:rPr lang="en-US" dirty="0"/>
              <a:t>Commitment</a:t>
            </a:r>
          </a:p>
          <a:p>
            <a:r>
              <a:rPr lang="en-US" dirty="0"/>
              <a:t>GG I Achieve </a:t>
            </a:r>
            <a:r>
              <a:rPr lang="en-US" dirty="0" smtClean="0"/>
              <a:t>specific </a:t>
            </a:r>
            <a:r>
              <a:rPr lang="en-US" dirty="0"/>
              <a:t>g</a:t>
            </a:r>
            <a:r>
              <a:rPr lang="en-US" dirty="0" smtClean="0"/>
              <a:t>oals</a:t>
            </a:r>
            <a:endParaRPr lang="en-US" dirty="0"/>
          </a:p>
          <a:p>
            <a:pPr lvl="1"/>
            <a:r>
              <a:rPr lang="en-US" dirty="0"/>
              <a:t>GP 1.1 perform b</a:t>
            </a:r>
            <a:r>
              <a:rPr lang="en-US" dirty="0" smtClean="0"/>
              <a:t>ase 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846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Process Area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GG </a:t>
            </a:r>
            <a:r>
              <a:rPr lang="en-US" dirty="0"/>
              <a:t>2 </a:t>
            </a:r>
            <a:r>
              <a:rPr lang="en-US" dirty="0" smtClean="0"/>
              <a:t>Institutionalize </a:t>
            </a:r>
            <a:r>
              <a:rPr lang="en-US" dirty="0"/>
              <a:t>a </a:t>
            </a:r>
            <a:r>
              <a:rPr lang="en-US" dirty="0" smtClean="0"/>
              <a:t>managed </a:t>
            </a:r>
            <a:r>
              <a:rPr lang="en-US" dirty="0"/>
              <a:t>process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P </a:t>
            </a:r>
            <a:r>
              <a:rPr lang="en-US" dirty="0"/>
              <a:t>2.1 Establish an </a:t>
            </a:r>
            <a:r>
              <a:rPr lang="en-US" dirty="0" smtClean="0"/>
              <a:t>organizational </a:t>
            </a:r>
            <a:r>
              <a:rPr lang="en-US" dirty="0"/>
              <a:t>policy</a:t>
            </a:r>
          </a:p>
          <a:p>
            <a:pPr lvl="1"/>
            <a:r>
              <a:rPr lang="en-US" dirty="0"/>
              <a:t>GP </a:t>
            </a:r>
            <a:r>
              <a:rPr lang="en-US" dirty="0" smtClean="0"/>
              <a:t>2.2 Plan </a:t>
            </a:r>
            <a:r>
              <a:rPr lang="en-US" dirty="0"/>
              <a:t>the process</a:t>
            </a:r>
          </a:p>
          <a:p>
            <a:pPr lvl="1"/>
            <a:r>
              <a:rPr lang="en-US" dirty="0" smtClean="0"/>
              <a:t>GP </a:t>
            </a:r>
            <a:r>
              <a:rPr lang="en-US" dirty="0"/>
              <a:t>2.3 </a:t>
            </a:r>
            <a:r>
              <a:rPr lang="en-US" dirty="0" smtClean="0"/>
              <a:t>Provide resources</a:t>
            </a:r>
            <a:endParaRPr lang="en-US" dirty="0"/>
          </a:p>
          <a:p>
            <a:pPr lvl="1"/>
            <a:r>
              <a:rPr lang="en-US" dirty="0" smtClean="0"/>
              <a:t>GP </a:t>
            </a:r>
            <a:r>
              <a:rPr lang="en-US" dirty="0"/>
              <a:t>2.4 Assign </a:t>
            </a:r>
            <a:r>
              <a:rPr lang="en-US" dirty="0" smtClean="0"/>
              <a:t>responsibility</a:t>
            </a:r>
            <a:endParaRPr lang="en-US" dirty="0"/>
          </a:p>
          <a:p>
            <a:pPr lvl="1"/>
            <a:r>
              <a:rPr lang="en-US" dirty="0" smtClean="0"/>
              <a:t>GP </a:t>
            </a:r>
            <a:r>
              <a:rPr lang="en-US" dirty="0"/>
              <a:t>2.5 Train </a:t>
            </a:r>
            <a:r>
              <a:rPr lang="en-US" dirty="0" smtClean="0"/>
              <a:t>people</a:t>
            </a:r>
          </a:p>
          <a:p>
            <a:pPr lvl="1"/>
            <a:r>
              <a:rPr lang="en-US" dirty="0"/>
              <a:t>GP 2.6 Manage </a:t>
            </a:r>
            <a:r>
              <a:rPr lang="en-US" dirty="0" smtClean="0"/>
              <a:t>configurations</a:t>
            </a:r>
            <a:endParaRPr lang="en-US" dirty="0"/>
          </a:p>
          <a:p>
            <a:pPr lvl="1"/>
            <a:r>
              <a:rPr lang="en-US" dirty="0"/>
              <a:t>GP 2.7 Identify and </a:t>
            </a:r>
            <a:r>
              <a:rPr lang="en-US" dirty="0" smtClean="0"/>
              <a:t>involve </a:t>
            </a:r>
            <a:r>
              <a:rPr lang="en-US" dirty="0"/>
              <a:t>r</a:t>
            </a:r>
            <a:r>
              <a:rPr lang="en-US" dirty="0" smtClean="0"/>
              <a:t>elevant stakeholders</a:t>
            </a:r>
            <a:endParaRPr lang="en-US" dirty="0"/>
          </a:p>
          <a:p>
            <a:pPr lvl="1"/>
            <a:r>
              <a:rPr lang="en-US" dirty="0"/>
              <a:t>GP 2.8 Monitor and </a:t>
            </a:r>
            <a:r>
              <a:rPr lang="en-US" dirty="0" smtClean="0"/>
              <a:t>control </a:t>
            </a:r>
            <a:r>
              <a:rPr lang="en-US" dirty="0"/>
              <a:t>the </a:t>
            </a:r>
            <a:r>
              <a:rPr lang="en-US" dirty="0" smtClean="0"/>
              <a:t>process</a:t>
            </a:r>
            <a:endParaRPr lang="en-US" dirty="0"/>
          </a:p>
          <a:p>
            <a:pPr lvl="1"/>
            <a:r>
              <a:rPr lang="en-US" dirty="0"/>
              <a:t>GP 2.9 </a:t>
            </a:r>
            <a:r>
              <a:rPr lang="en-US" dirty="0" smtClean="0"/>
              <a:t>Objectively evaluate adherence</a:t>
            </a:r>
            <a:endParaRPr lang="en-US" dirty="0"/>
          </a:p>
          <a:p>
            <a:pPr lvl="1"/>
            <a:r>
              <a:rPr lang="en-US" dirty="0"/>
              <a:t>GP 2.10 Review </a:t>
            </a:r>
            <a:r>
              <a:rPr lang="en-US" dirty="0" smtClean="0"/>
              <a:t>status </a:t>
            </a:r>
            <a:r>
              <a:rPr lang="en-US" dirty="0"/>
              <a:t>with </a:t>
            </a:r>
            <a:r>
              <a:rPr lang="en-US" dirty="0" smtClean="0"/>
              <a:t>higher-level management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384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Process Area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GG 3 Institutionalize a </a:t>
            </a:r>
            <a:r>
              <a:rPr lang="en-US" dirty="0" smtClean="0"/>
              <a:t>defined process</a:t>
            </a:r>
            <a:endParaRPr lang="en-US" dirty="0"/>
          </a:p>
          <a:p>
            <a:pPr lvl="1"/>
            <a:r>
              <a:rPr lang="en-US" dirty="0"/>
              <a:t>GP 3.1 Establish a </a:t>
            </a:r>
            <a:r>
              <a:rPr lang="en-US" dirty="0" smtClean="0"/>
              <a:t>defined </a:t>
            </a:r>
            <a:r>
              <a:rPr lang="en-US" dirty="0"/>
              <a:t>p</a:t>
            </a:r>
            <a:r>
              <a:rPr lang="en-US" dirty="0" smtClean="0"/>
              <a:t>rocess</a:t>
            </a:r>
            <a:endParaRPr lang="en-US" dirty="0"/>
          </a:p>
          <a:p>
            <a:pPr lvl="1"/>
            <a:r>
              <a:rPr lang="en-US" dirty="0"/>
              <a:t>GP 3.2 </a:t>
            </a:r>
            <a:r>
              <a:rPr lang="en-US" dirty="0" smtClean="0"/>
              <a:t>Collect improvement information</a:t>
            </a:r>
            <a:endParaRPr lang="en-US" dirty="0"/>
          </a:p>
          <a:p>
            <a:r>
              <a:rPr lang="en-US" dirty="0" smtClean="0"/>
              <a:t>GG </a:t>
            </a:r>
            <a:r>
              <a:rPr lang="en-US" dirty="0"/>
              <a:t>4 Institutionalize </a:t>
            </a:r>
            <a:r>
              <a:rPr lang="en-US" dirty="0" smtClean="0"/>
              <a:t>a </a:t>
            </a:r>
            <a:r>
              <a:rPr lang="en-US" dirty="0"/>
              <a:t>q</a:t>
            </a:r>
            <a:r>
              <a:rPr lang="en-US" dirty="0" smtClean="0"/>
              <a:t>uantitatively managed </a:t>
            </a:r>
            <a:r>
              <a:rPr lang="en-US" dirty="0"/>
              <a:t>p</a:t>
            </a:r>
            <a:r>
              <a:rPr lang="en-US" dirty="0" smtClean="0"/>
              <a:t>rocess</a:t>
            </a:r>
            <a:endParaRPr lang="en-US" dirty="0"/>
          </a:p>
          <a:p>
            <a:pPr lvl="1"/>
            <a:r>
              <a:rPr lang="en-US" dirty="0"/>
              <a:t>GP </a:t>
            </a:r>
            <a:r>
              <a:rPr lang="en-US" dirty="0" smtClean="0"/>
              <a:t>4.1 </a:t>
            </a:r>
            <a:r>
              <a:rPr lang="en-US" dirty="0"/>
              <a:t>Establish Quantitative Objectives </a:t>
            </a:r>
          </a:p>
          <a:p>
            <a:pPr lvl="1"/>
            <a:r>
              <a:rPr lang="en-US" dirty="0"/>
              <a:t>GP 4.2 Stabilize </a:t>
            </a:r>
            <a:r>
              <a:rPr lang="en-US" dirty="0" smtClean="0"/>
              <a:t>sub process performance</a:t>
            </a:r>
            <a:endParaRPr lang="en-US" dirty="0"/>
          </a:p>
          <a:p>
            <a:r>
              <a:rPr lang="en-US" dirty="0"/>
              <a:t>GG 5 Institutionalize an </a:t>
            </a:r>
            <a:r>
              <a:rPr lang="en-US" dirty="0" smtClean="0"/>
              <a:t>optimizing process</a:t>
            </a:r>
            <a:endParaRPr lang="en-US" dirty="0"/>
          </a:p>
          <a:p>
            <a:pPr lvl="1"/>
            <a:r>
              <a:rPr lang="en-US" dirty="0"/>
              <a:t>GP 5.1 Ensure </a:t>
            </a:r>
            <a:r>
              <a:rPr lang="en-US" dirty="0" smtClean="0"/>
              <a:t>continuous process </a:t>
            </a:r>
            <a:r>
              <a:rPr lang="en-US" dirty="0"/>
              <a:t>i</a:t>
            </a:r>
            <a:r>
              <a:rPr lang="en-US" dirty="0" smtClean="0"/>
              <a:t>mprovement</a:t>
            </a:r>
            <a:endParaRPr lang="en-US" dirty="0"/>
          </a:p>
          <a:p>
            <a:pPr lvl="1"/>
            <a:r>
              <a:rPr lang="en-US" dirty="0"/>
              <a:t>GP 5.2 </a:t>
            </a:r>
            <a:r>
              <a:rPr lang="en-US" dirty="0" smtClean="0"/>
              <a:t>Collect </a:t>
            </a:r>
            <a:r>
              <a:rPr lang="en-US" dirty="0"/>
              <a:t>r</a:t>
            </a:r>
            <a:r>
              <a:rPr lang="en-US" dirty="0" smtClean="0"/>
              <a:t>oot causes </a:t>
            </a:r>
            <a:r>
              <a:rPr lang="en-US" dirty="0"/>
              <a:t>of </a:t>
            </a:r>
            <a:r>
              <a:rPr lang="en-US" dirty="0" smtClean="0"/>
              <a:t>problems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432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People CMM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Process without people</a:t>
            </a:r>
          </a:p>
          <a:p>
            <a:r>
              <a:rPr lang="en-US" dirty="0" smtClean="0"/>
              <a:t>Roadmap for implementing workforce practices</a:t>
            </a:r>
          </a:p>
          <a:p>
            <a:r>
              <a:rPr lang="en-US" dirty="0" smtClean="0"/>
              <a:t>Continuous improvement </a:t>
            </a:r>
          </a:p>
          <a:p>
            <a:pPr lvl="1"/>
            <a:r>
              <a:rPr lang="en-US" dirty="0" smtClean="0"/>
              <a:t>generic workforce knowledge (core competencies) </a:t>
            </a:r>
          </a:p>
          <a:p>
            <a:pPr lvl="1"/>
            <a:r>
              <a:rPr lang="en-US" dirty="0" smtClean="0"/>
              <a:t>Specific SE and project management skills (workforce competencies)</a:t>
            </a:r>
          </a:p>
          <a:p>
            <a:pPr lvl="1"/>
            <a:r>
              <a:rPr lang="en-US" dirty="0" smtClean="0"/>
              <a:t>Process-related abilities</a:t>
            </a:r>
          </a:p>
          <a:p>
            <a:r>
              <a:rPr lang="en-US" dirty="0" smtClean="0"/>
              <a:t>Five organizational maturity levels</a:t>
            </a:r>
          </a:p>
          <a:p>
            <a:r>
              <a:rPr lang="en-US" dirty="0" smtClean="0"/>
              <a:t>It complements any SPI framework</a:t>
            </a:r>
          </a:p>
          <a:p>
            <a:r>
              <a:rPr lang="en-US" dirty="0" smtClean="0"/>
              <a:t>Workforce atmosphere to attract, develop, and retain outstanding talent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53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People CMM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6024" y="1981200"/>
            <a:ext cx="4905375" cy="4670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802</a:t>
            </a:r>
          </a:p>
        </p:txBody>
      </p:sp>
    </p:spTree>
    <p:extLst>
      <p:ext uri="{BB962C8B-B14F-4D97-AF65-F5344CB8AC3E}">
        <p14:creationId xmlns:p14="http://schemas.microsoft.com/office/powerpoint/2010/main" xmlns="" val="205500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SPICE and Bootstrap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Software Process Improvement and Capability </a:t>
            </a:r>
            <a:r>
              <a:rPr lang="en-US" dirty="0" err="1" smtClean="0"/>
              <a:t>dEtermination</a:t>
            </a:r>
            <a:endParaRPr lang="en-US" dirty="0" smtClean="0"/>
          </a:p>
          <a:p>
            <a:pPr lvl="1"/>
            <a:r>
              <a:rPr lang="en-US" dirty="0" smtClean="0"/>
              <a:t>Support ISO’s process assessment</a:t>
            </a:r>
          </a:p>
          <a:p>
            <a:pPr lvl="1"/>
            <a:r>
              <a:rPr lang="en-US" dirty="0" smtClean="0"/>
              <a:t>Model for process management</a:t>
            </a:r>
          </a:p>
          <a:p>
            <a:pPr lvl="1"/>
            <a:r>
              <a:rPr lang="en-US" dirty="0" smtClean="0"/>
              <a:t>Guidelines for conducting an assessment and rating the process under consideration</a:t>
            </a:r>
          </a:p>
          <a:p>
            <a:pPr lvl="1"/>
            <a:r>
              <a:rPr lang="en-US" dirty="0" smtClean="0"/>
              <a:t>Construction, selection, and use of assessment instruments and tools</a:t>
            </a:r>
          </a:p>
          <a:p>
            <a:pPr lvl="1"/>
            <a:r>
              <a:rPr lang="en-US" dirty="0" smtClean="0"/>
              <a:t>Training for assessors</a:t>
            </a:r>
          </a:p>
          <a:p>
            <a:r>
              <a:rPr lang="en-US" dirty="0" smtClean="0"/>
              <a:t>Bootstrap</a:t>
            </a:r>
          </a:p>
          <a:p>
            <a:pPr lvl="1"/>
            <a:r>
              <a:rPr lang="en-US" dirty="0" smtClean="0"/>
              <a:t>Conformance </a:t>
            </a:r>
            <a:r>
              <a:rPr lang="en-US" dirty="0"/>
              <a:t>with SPICE</a:t>
            </a:r>
          </a:p>
          <a:p>
            <a:pPr lvl="1"/>
            <a:r>
              <a:rPr lang="en-US" dirty="0"/>
              <a:t>Evaluation of software process using SE best practices</a:t>
            </a:r>
          </a:p>
          <a:p>
            <a:pPr lvl="1"/>
            <a:r>
              <a:rPr lang="en-US" dirty="0"/>
              <a:t>Process maturity level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3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TickIT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Auditing method for ISO 9000:2001</a:t>
            </a:r>
          </a:p>
          <a:p>
            <a:r>
              <a:rPr lang="en-US" dirty="0" smtClean="0"/>
              <a:t>“Plan-do-check-act” cycle</a:t>
            </a:r>
          </a:p>
          <a:p>
            <a:r>
              <a:rPr lang="en-US" dirty="0" smtClean="0"/>
              <a:t>Plan</a:t>
            </a:r>
          </a:p>
          <a:p>
            <a:pPr lvl="1"/>
            <a:r>
              <a:rPr lang="en-US" dirty="0" smtClean="0"/>
              <a:t>Process objectives, activities, and tasks</a:t>
            </a:r>
          </a:p>
          <a:p>
            <a:r>
              <a:rPr lang="en-US" dirty="0" smtClean="0"/>
              <a:t>Do</a:t>
            </a:r>
          </a:p>
          <a:p>
            <a:pPr lvl="1"/>
            <a:r>
              <a:rPr lang="en-US" dirty="0" smtClean="0"/>
              <a:t>Implementation of software process</a:t>
            </a:r>
          </a:p>
          <a:p>
            <a:r>
              <a:rPr lang="en-US" dirty="0" smtClean="0"/>
              <a:t>Check</a:t>
            </a:r>
          </a:p>
          <a:p>
            <a:pPr lvl="1"/>
            <a:r>
              <a:rPr lang="en-US" dirty="0" smtClean="0"/>
              <a:t>Monitor and measure the process</a:t>
            </a:r>
          </a:p>
          <a:p>
            <a:r>
              <a:rPr lang="en-US" dirty="0" smtClean="0"/>
              <a:t>Act</a:t>
            </a:r>
          </a:p>
          <a:p>
            <a:pPr lvl="1"/>
            <a:r>
              <a:rPr lang="en-US" dirty="0" smtClean="0"/>
              <a:t>Software process improvement activities</a:t>
            </a:r>
          </a:p>
          <a:p>
            <a:r>
              <a:rPr lang="en-US" dirty="0" err="1" smtClean="0"/>
              <a:t>TickIT</a:t>
            </a:r>
            <a:r>
              <a:rPr lang="en-US" dirty="0" smtClean="0"/>
              <a:t> is used throughout the cycle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939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Personal Software Process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Every developer uses some process</a:t>
            </a:r>
          </a:p>
          <a:p>
            <a:r>
              <a:rPr lang="en-US" dirty="0" smtClean="0"/>
              <a:t>Planning</a:t>
            </a:r>
          </a:p>
          <a:p>
            <a:pPr lvl="1"/>
            <a:r>
              <a:rPr lang="en-US" dirty="0" smtClean="0"/>
              <a:t>Estimates for resources, size, and defects</a:t>
            </a:r>
          </a:p>
          <a:p>
            <a:pPr lvl="1"/>
            <a:r>
              <a:rPr lang="en-US" dirty="0" smtClean="0"/>
              <a:t>Metrics are recorded</a:t>
            </a:r>
          </a:p>
          <a:p>
            <a:pPr lvl="1"/>
            <a:r>
              <a:rPr lang="en-US" dirty="0" smtClean="0"/>
              <a:t>Development tasks are identified </a:t>
            </a:r>
          </a:p>
          <a:p>
            <a:pPr lvl="1"/>
            <a:r>
              <a:rPr lang="en-US" dirty="0" smtClean="0"/>
              <a:t>Project schedule is created</a:t>
            </a:r>
          </a:p>
          <a:p>
            <a:r>
              <a:rPr lang="en-US" dirty="0" smtClean="0"/>
              <a:t>High-level design</a:t>
            </a:r>
          </a:p>
          <a:p>
            <a:pPr lvl="1"/>
            <a:r>
              <a:rPr lang="en-US" dirty="0" smtClean="0"/>
              <a:t>Component design</a:t>
            </a:r>
          </a:p>
          <a:p>
            <a:pPr lvl="1"/>
            <a:r>
              <a:rPr lang="en-US" dirty="0" smtClean="0"/>
              <a:t>Prototype development in case of uncertainty</a:t>
            </a:r>
          </a:p>
          <a:p>
            <a:pPr lvl="1"/>
            <a:r>
              <a:rPr lang="en-US" dirty="0" smtClean="0"/>
              <a:t>Issues are recorded and tracked</a:t>
            </a:r>
          </a:p>
          <a:p>
            <a:r>
              <a:rPr lang="en-US" dirty="0" smtClean="0"/>
              <a:t>High-level design review</a:t>
            </a:r>
          </a:p>
          <a:p>
            <a:pPr lvl="1"/>
            <a:r>
              <a:rPr lang="en-US" dirty="0" smtClean="0"/>
              <a:t>Formal verification methods are applied</a:t>
            </a:r>
          </a:p>
          <a:p>
            <a:pPr lvl="1"/>
            <a:r>
              <a:rPr lang="en-US" dirty="0" smtClean="0"/>
              <a:t>Metrics are maintained for all important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11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Personal Software Process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Development</a:t>
            </a:r>
          </a:p>
          <a:p>
            <a:pPr lvl="1"/>
            <a:r>
              <a:rPr lang="en-US" dirty="0" smtClean="0"/>
              <a:t>Component-level deign is refined and reviewed</a:t>
            </a:r>
          </a:p>
          <a:p>
            <a:pPr lvl="1"/>
            <a:r>
              <a:rPr lang="en-US" dirty="0" smtClean="0"/>
              <a:t>Code generation and testing</a:t>
            </a:r>
          </a:p>
          <a:p>
            <a:pPr lvl="1"/>
            <a:r>
              <a:rPr lang="en-US" dirty="0" smtClean="0"/>
              <a:t>Metrics are maintained</a:t>
            </a:r>
          </a:p>
          <a:p>
            <a:r>
              <a:rPr lang="en-US" dirty="0" smtClean="0"/>
              <a:t>Postmortem</a:t>
            </a:r>
          </a:p>
          <a:p>
            <a:pPr lvl="1"/>
            <a:r>
              <a:rPr lang="en-US" dirty="0" smtClean="0"/>
              <a:t>Analysis of metrics collected</a:t>
            </a:r>
          </a:p>
          <a:p>
            <a:pPr lvl="1"/>
            <a:r>
              <a:rPr lang="en-US" dirty="0" smtClean="0"/>
              <a:t>Process effectiveness is determined</a:t>
            </a:r>
          </a:p>
          <a:p>
            <a:pPr lvl="1"/>
            <a:r>
              <a:rPr lang="en-US" dirty="0" smtClean="0"/>
              <a:t>Measure and metrics guide for process modification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943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Software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Objectives are </a:t>
            </a:r>
          </a:p>
          <a:p>
            <a:pPr lvl="1"/>
            <a:r>
              <a:rPr lang="en-US" dirty="0" smtClean="0"/>
              <a:t>Self-directed project team</a:t>
            </a:r>
          </a:p>
          <a:p>
            <a:pPr lvl="1"/>
            <a:r>
              <a:rPr lang="en-US" dirty="0" smtClean="0"/>
              <a:t>Manager should coach and motivate their teams</a:t>
            </a:r>
          </a:p>
          <a:p>
            <a:pPr lvl="1"/>
            <a:r>
              <a:rPr lang="en-US" dirty="0" smtClean="0"/>
              <a:t>Process improvement by making CMM level-5 behavior normal and expected</a:t>
            </a:r>
          </a:p>
          <a:p>
            <a:pPr lvl="1"/>
            <a:r>
              <a:rPr lang="en-US" dirty="0" smtClean="0"/>
              <a:t>Improvement guidance for organizations</a:t>
            </a:r>
          </a:p>
          <a:p>
            <a:pPr lvl="1"/>
            <a:r>
              <a:rPr lang="en-US" dirty="0" smtClean="0"/>
              <a:t>Facilitate university teaching</a:t>
            </a:r>
          </a:p>
          <a:p>
            <a:r>
              <a:rPr lang="en-US" dirty="0" smtClean="0"/>
              <a:t>Main activities</a:t>
            </a:r>
          </a:p>
          <a:p>
            <a:pPr lvl="1"/>
            <a:r>
              <a:rPr lang="en-US" dirty="0" smtClean="0"/>
              <a:t>Project launch</a:t>
            </a:r>
          </a:p>
          <a:p>
            <a:pPr lvl="1"/>
            <a:r>
              <a:rPr lang="en-US" dirty="0" smtClean="0"/>
              <a:t>High-level design</a:t>
            </a:r>
          </a:p>
          <a:p>
            <a:pPr lvl="1"/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Integration and testing</a:t>
            </a:r>
          </a:p>
          <a:p>
            <a:pPr lvl="1"/>
            <a:r>
              <a:rPr lang="en-US" dirty="0" smtClean="0"/>
              <a:t>Postmortem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4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 Return on 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Substantial investment in SPI</a:t>
            </a:r>
          </a:p>
          <a:p>
            <a:r>
              <a:rPr lang="en-US" dirty="0" smtClean="0"/>
              <a:t>Qualitative level</a:t>
            </a:r>
          </a:p>
          <a:p>
            <a:pPr lvl="1"/>
            <a:r>
              <a:rPr lang="en-US" dirty="0" smtClean="0"/>
              <a:t>Better quality filters</a:t>
            </a:r>
          </a:p>
          <a:p>
            <a:pPr lvl="1"/>
            <a:r>
              <a:rPr lang="en-US" dirty="0" smtClean="0"/>
              <a:t>Better change management</a:t>
            </a:r>
          </a:p>
          <a:p>
            <a:pPr lvl="1"/>
            <a:r>
              <a:rPr lang="en-US" dirty="0" smtClean="0"/>
              <a:t>Less technical rework</a:t>
            </a:r>
          </a:p>
          <a:p>
            <a:r>
              <a:rPr lang="en-US" dirty="0" smtClean="0"/>
              <a:t>Classic ROI equation </a:t>
            </a:r>
          </a:p>
          <a:p>
            <a:pPr marL="457200" lvl="1" indent="0">
              <a:buNone/>
            </a:pPr>
            <a:r>
              <a:rPr lang="en-US" dirty="0" smtClean="0"/>
              <a:t>ROI = [</a:t>
            </a:r>
            <a:r>
              <a:rPr lang="el-GR" dirty="0" smtClean="0"/>
              <a:t>Σ</a:t>
            </a:r>
            <a:r>
              <a:rPr lang="en-US" dirty="0" smtClean="0"/>
              <a:t>(benefits) – </a:t>
            </a:r>
            <a:r>
              <a:rPr lang="el-GR" dirty="0" smtClean="0"/>
              <a:t>Σ</a:t>
            </a:r>
            <a:r>
              <a:rPr lang="en-US" dirty="0" smtClean="0"/>
              <a:t>(costs)]/</a:t>
            </a:r>
            <a:r>
              <a:rPr lang="el-GR" dirty="0"/>
              <a:t> Σ</a:t>
            </a:r>
            <a:r>
              <a:rPr lang="en-US" dirty="0" smtClean="0"/>
              <a:t>(costs) * 100%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170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SPI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More failure than success</a:t>
            </a:r>
          </a:p>
          <a:p>
            <a:r>
              <a:rPr lang="en-US" dirty="0" smtClean="0"/>
              <a:t>$25,000 - $70,000 cost per person</a:t>
            </a:r>
          </a:p>
          <a:p>
            <a:r>
              <a:rPr lang="en-US" dirty="0" smtClean="0"/>
              <a:t>Focus should be on agile approach</a:t>
            </a:r>
          </a:p>
          <a:p>
            <a:r>
              <a:rPr lang="en-US" dirty="0" smtClean="0"/>
              <a:t>Focus on the project level rather than organizational level</a:t>
            </a:r>
          </a:p>
          <a:p>
            <a:r>
              <a:rPr lang="en-US" dirty="0" smtClean="0"/>
              <a:t>Few key practices rather than hundreds</a:t>
            </a:r>
          </a:p>
          <a:p>
            <a:r>
              <a:rPr lang="en-US" dirty="0" smtClean="0"/>
              <a:t>Web-based training rather than traditional classroom </a:t>
            </a:r>
          </a:p>
          <a:p>
            <a:r>
              <a:rPr lang="en-US" dirty="0" smtClean="0"/>
              <a:t>Cultural change at small level rather than organizational level</a:t>
            </a:r>
          </a:p>
          <a:p>
            <a:r>
              <a:rPr lang="en-US" dirty="0" smtClean="0"/>
              <a:t>Current SPI frameworks are basis for better, simpler, and more agile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59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CMMI</a:t>
            </a:r>
          </a:p>
          <a:p>
            <a:pPr lvl="1"/>
            <a:r>
              <a:rPr lang="en-US" dirty="0" smtClean="0"/>
              <a:t>Continuous as well as staged model</a:t>
            </a:r>
          </a:p>
          <a:p>
            <a:r>
              <a:rPr lang="en-US" dirty="0" smtClean="0"/>
              <a:t>CMMI capability levels</a:t>
            </a:r>
            <a:endParaRPr lang="en-US" dirty="0"/>
          </a:p>
          <a:p>
            <a:pPr lvl="1"/>
            <a:r>
              <a:rPr lang="en-US" dirty="0" smtClean="0"/>
              <a:t>Incomplete, performed, managed, defined, quantitatively managed, </a:t>
            </a:r>
            <a:r>
              <a:rPr lang="en-US" dirty="0"/>
              <a:t>o</a:t>
            </a:r>
            <a:r>
              <a:rPr lang="en-US" dirty="0" smtClean="0"/>
              <a:t>ptimized</a:t>
            </a:r>
            <a:endParaRPr lang="en-US" dirty="0"/>
          </a:p>
          <a:p>
            <a:r>
              <a:rPr lang="en-US" dirty="0" smtClean="0"/>
              <a:t>Example – process area</a:t>
            </a:r>
            <a:endParaRPr lang="en-US" dirty="0"/>
          </a:p>
          <a:p>
            <a:pPr lvl="1"/>
            <a:r>
              <a:rPr lang="en-US" dirty="0" smtClean="0"/>
              <a:t>Specific goals and practices, general goals and practices</a:t>
            </a:r>
          </a:p>
          <a:p>
            <a:r>
              <a:rPr lang="en-US" dirty="0" smtClean="0"/>
              <a:t>Other SPI frameworks</a:t>
            </a:r>
          </a:p>
          <a:p>
            <a:pPr lvl="1"/>
            <a:r>
              <a:rPr lang="en-US" dirty="0" smtClean="0"/>
              <a:t>SPICE, Bootstrap, </a:t>
            </a:r>
            <a:r>
              <a:rPr lang="en-US" dirty="0" err="1" smtClean="0"/>
              <a:t>TickIT</a:t>
            </a:r>
            <a:r>
              <a:rPr lang="en-US" dirty="0" smtClean="0"/>
              <a:t>, PSP, TSP</a:t>
            </a:r>
          </a:p>
          <a:p>
            <a:r>
              <a:rPr lang="en-US" dirty="0" smtClean="0"/>
              <a:t>SPI return on investment</a:t>
            </a:r>
          </a:p>
          <a:p>
            <a:r>
              <a:rPr lang="en-US" dirty="0" smtClean="0"/>
              <a:t>SPI trends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66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12695</TotalTime>
  <Words>1010</Words>
  <Application>Microsoft Office PowerPoint</Application>
  <PresentationFormat>On-screen Show (4:3)</PresentationFormat>
  <Paragraphs>213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PresentationPro_GlowingTechVideo</vt:lpstr>
      <vt:lpstr>Software Process Improvement SEII-Lecture 25</vt:lpstr>
      <vt:lpstr>Recap</vt:lpstr>
      <vt:lpstr>CMMI</vt:lpstr>
      <vt:lpstr>CMMI Process Area Capability Profile</vt:lpstr>
      <vt:lpstr>CMMI Capability Levels [1/2]</vt:lpstr>
      <vt:lpstr>CMMI Capability Levels [2/2]</vt:lpstr>
      <vt:lpstr>Example – Process Area [1/4]</vt:lpstr>
      <vt:lpstr>Example – Process Area [2/4]</vt:lpstr>
      <vt:lpstr>Example – Process Area [3/4]</vt:lpstr>
      <vt:lpstr>Example – Process Area [4/4]</vt:lpstr>
      <vt:lpstr>The People CMM [1/2]</vt:lpstr>
      <vt:lpstr>The People CMM [2/2]</vt:lpstr>
      <vt:lpstr>SPICE and Bootstrap</vt:lpstr>
      <vt:lpstr>TickIT</vt:lpstr>
      <vt:lpstr>Personal Software Process [1/2]</vt:lpstr>
      <vt:lpstr>Personal Software Process [2/2]</vt:lpstr>
      <vt:lpstr>Team Software Process</vt:lpstr>
      <vt:lpstr>SPI Return on Investment</vt:lpstr>
      <vt:lpstr>SPI Trends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603</cp:revision>
  <dcterms:created xsi:type="dcterms:W3CDTF">2013-04-27T08:10:27Z</dcterms:created>
  <dcterms:modified xsi:type="dcterms:W3CDTF">2013-06-24T12:52:59Z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