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4"/>
  </p:notesMasterIdLst>
  <p:sldIdLst>
    <p:sldId id="256" r:id="rId3"/>
    <p:sldId id="424" r:id="rId4"/>
    <p:sldId id="425" r:id="rId5"/>
    <p:sldId id="426" r:id="rId6"/>
    <p:sldId id="427" r:id="rId7"/>
    <p:sldId id="428" r:id="rId8"/>
    <p:sldId id="429" r:id="rId9"/>
    <p:sldId id="431" r:id="rId10"/>
    <p:sldId id="432" r:id="rId11"/>
    <p:sldId id="433" r:id="rId12"/>
    <p:sldId id="434" r:id="rId13"/>
    <p:sldId id="435" r:id="rId14"/>
    <p:sldId id="436" r:id="rId15"/>
    <p:sldId id="437" r:id="rId16"/>
    <p:sldId id="438" r:id="rId17"/>
    <p:sldId id="439" r:id="rId18"/>
    <p:sldId id="440" r:id="rId19"/>
    <p:sldId id="441" r:id="rId20"/>
    <p:sldId id="442" r:id="rId21"/>
    <p:sldId id="443" r:id="rId22"/>
    <p:sldId id="44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74" y="-30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22-Jun-13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22-Jun-13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Process Improvement</a:t>
            </a:r>
            <a:br>
              <a:rPr lang="en-US" dirty="0" smtClean="0"/>
            </a:br>
            <a:r>
              <a:rPr lang="en-US" dirty="0" smtClean="0"/>
              <a:t>SEII-Lecture 24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Class-oriented metrics</a:t>
            </a:r>
          </a:p>
          <a:p>
            <a:pPr lvl="1"/>
            <a:r>
              <a:rPr lang="en-US" dirty="0"/>
              <a:t>Weighted methods per </a:t>
            </a:r>
            <a:r>
              <a:rPr lang="en-US" dirty="0" smtClean="0"/>
              <a:t>class, depth </a:t>
            </a:r>
            <a:r>
              <a:rPr lang="en-US" dirty="0"/>
              <a:t>of the inheritance </a:t>
            </a:r>
            <a:r>
              <a:rPr lang="en-US" dirty="0" smtClean="0"/>
              <a:t>tree, number </a:t>
            </a:r>
            <a:r>
              <a:rPr lang="en-US" dirty="0"/>
              <a:t>of </a:t>
            </a:r>
            <a:r>
              <a:rPr lang="en-US" dirty="0" smtClean="0"/>
              <a:t>children, coupling, response for class, lack of cohesion</a:t>
            </a:r>
          </a:p>
          <a:p>
            <a:r>
              <a:rPr lang="en-US" dirty="0" smtClean="0"/>
              <a:t>Component-level design metrics</a:t>
            </a:r>
          </a:p>
          <a:p>
            <a:pPr lvl="1"/>
            <a:r>
              <a:rPr lang="en-US" dirty="0" smtClean="0"/>
              <a:t>Cohesion, coupling, and complexity</a:t>
            </a:r>
          </a:p>
          <a:p>
            <a:r>
              <a:rPr lang="en-US" dirty="0" smtClean="0"/>
              <a:t>Operation-oriented metrics</a:t>
            </a:r>
          </a:p>
          <a:p>
            <a:pPr lvl="1"/>
            <a:r>
              <a:rPr lang="en-US" dirty="0"/>
              <a:t>Average operation </a:t>
            </a:r>
            <a:r>
              <a:rPr lang="en-US" dirty="0" smtClean="0"/>
              <a:t>size, operation </a:t>
            </a:r>
            <a:r>
              <a:rPr lang="en-US" dirty="0"/>
              <a:t>complexity </a:t>
            </a:r>
            <a:r>
              <a:rPr lang="en-US" dirty="0" smtClean="0"/>
              <a:t>average </a:t>
            </a:r>
            <a:r>
              <a:rPr lang="en-US" dirty="0"/>
              <a:t>number of parameters per </a:t>
            </a:r>
            <a:r>
              <a:rPr lang="en-US" dirty="0" smtClean="0"/>
              <a:t>operation</a:t>
            </a:r>
            <a:endParaRPr lang="en-US" dirty="0"/>
          </a:p>
          <a:p>
            <a:r>
              <a:rPr lang="en-US" dirty="0"/>
              <a:t>Design </a:t>
            </a:r>
            <a:r>
              <a:rPr lang="en-US" dirty="0" smtClean="0"/>
              <a:t>metrics </a:t>
            </a:r>
            <a:r>
              <a:rPr lang="en-US" dirty="0"/>
              <a:t>for </a:t>
            </a:r>
            <a:r>
              <a:rPr lang="en-US" dirty="0" err="1" smtClean="0"/>
              <a:t>WebApps</a:t>
            </a:r>
            <a:endParaRPr lang="en-US" dirty="0" smtClean="0"/>
          </a:p>
          <a:p>
            <a:r>
              <a:rPr lang="en-US" dirty="0" smtClean="0"/>
              <a:t>Metrics for source code</a:t>
            </a:r>
          </a:p>
          <a:p>
            <a:r>
              <a:rPr lang="en-US" dirty="0"/>
              <a:t>Metrics for object-oriented testing</a:t>
            </a:r>
          </a:p>
          <a:p>
            <a:r>
              <a:rPr lang="en-US" dirty="0" smtClean="0"/>
              <a:t>Metrics for maintenance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121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Process Improvement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Triple constraint</a:t>
            </a:r>
          </a:p>
          <a:p>
            <a:r>
              <a:rPr lang="en-US" dirty="0" smtClean="0"/>
              <a:t>Effective software process can be defined in effective manner</a:t>
            </a:r>
          </a:p>
          <a:p>
            <a:r>
              <a:rPr lang="en-US" dirty="0" smtClean="0"/>
              <a:t>Assessment of existing process based on the defined effective process</a:t>
            </a:r>
          </a:p>
          <a:p>
            <a:r>
              <a:rPr lang="en-US" dirty="0" smtClean="0"/>
              <a:t>Meaningful strategy to transform the process</a:t>
            </a:r>
          </a:p>
          <a:p>
            <a:r>
              <a:rPr lang="en-US" dirty="0" smtClean="0"/>
              <a:t>It is not free</a:t>
            </a:r>
          </a:p>
          <a:p>
            <a:r>
              <a:rPr lang="en-US" dirty="0" smtClean="0"/>
              <a:t>Reduced costs after the process improvement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379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462213"/>
            <a:ext cx="5783836" cy="401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788</a:t>
            </a:r>
          </a:p>
        </p:txBody>
      </p:sp>
    </p:spTree>
    <p:extLst>
      <p:ext uri="{BB962C8B-B14F-4D97-AF65-F5344CB8AC3E}">
        <p14:creationId xmlns:p14="http://schemas.microsoft.com/office/powerpoint/2010/main" xmlns="" val="25837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 Support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Quality certifiers</a:t>
            </a:r>
          </a:p>
          <a:p>
            <a:pPr lvl="1"/>
            <a:r>
              <a:rPr lang="en-US" dirty="0" smtClean="0"/>
              <a:t>Process quality leads to product quality</a:t>
            </a:r>
          </a:p>
          <a:p>
            <a:r>
              <a:rPr lang="en-US" dirty="0" smtClean="0"/>
              <a:t>Formalists</a:t>
            </a:r>
          </a:p>
          <a:p>
            <a:pPr lvl="1"/>
            <a:r>
              <a:rPr lang="en-US" dirty="0" smtClean="0"/>
              <a:t>Process workflow, modeling languages</a:t>
            </a:r>
          </a:p>
          <a:p>
            <a:r>
              <a:rPr lang="en-US" dirty="0" smtClean="0"/>
              <a:t>Tool advocates</a:t>
            </a:r>
          </a:p>
          <a:p>
            <a:pPr lvl="1"/>
            <a:r>
              <a:rPr lang="en-US" dirty="0" smtClean="0"/>
              <a:t>Tool-oriented</a:t>
            </a:r>
          </a:p>
          <a:p>
            <a:r>
              <a:rPr lang="en-US" dirty="0" smtClean="0"/>
              <a:t>Practitioners</a:t>
            </a:r>
          </a:p>
          <a:p>
            <a:pPr lvl="1"/>
            <a:r>
              <a:rPr lang="en-US" dirty="0" smtClean="0"/>
              <a:t>Project-level planning and metrics</a:t>
            </a:r>
          </a:p>
          <a:p>
            <a:r>
              <a:rPr lang="en-US" dirty="0" smtClean="0"/>
              <a:t>Reformers</a:t>
            </a:r>
          </a:p>
          <a:p>
            <a:pPr lvl="1"/>
            <a:r>
              <a:rPr lang="en-US" dirty="0" smtClean="0"/>
              <a:t>Organizational change, human issues</a:t>
            </a:r>
          </a:p>
          <a:p>
            <a:r>
              <a:rPr lang="en-US" dirty="0" smtClean="0"/>
              <a:t>Ideologists</a:t>
            </a:r>
          </a:p>
          <a:p>
            <a:pPr lvl="1"/>
            <a:r>
              <a:rPr lang="en-US" dirty="0" smtClean="0"/>
              <a:t>Suitability for particular domain or organization structure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12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Maturity Model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Overall indication of process maturity</a:t>
            </a:r>
          </a:p>
          <a:p>
            <a:r>
              <a:rPr lang="en-US" dirty="0" smtClean="0"/>
              <a:t>Capability maturity model</a:t>
            </a:r>
          </a:p>
          <a:p>
            <a:r>
              <a:rPr lang="en-US" dirty="0" smtClean="0"/>
              <a:t>Level-5, </a:t>
            </a:r>
            <a:r>
              <a:rPr lang="en-US" dirty="0"/>
              <a:t>O</a:t>
            </a:r>
            <a:r>
              <a:rPr lang="en-US" dirty="0" smtClean="0"/>
              <a:t>ptimized</a:t>
            </a:r>
          </a:p>
          <a:p>
            <a:pPr lvl="1"/>
            <a:r>
              <a:rPr lang="en-US" dirty="0" smtClean="0"/>
              <a:t>Quantitative feedback to identify process weaknesses</a:t>
            </a:r>
          </a:p>
          <a:p>
            <a:pPr lvl="1"/>
            <a:r>
              <a:rPr lang="en-US" dirty="0" smtClean="0"/>
              <a:t>Pro-active approach to strengthen it</a:t>
            </a:r>
          </a:p>
          <a:p>
            <a:pPr lvl="1"/>
            <a:r>
              <a:rPr lang="en-US" dirty="0" smtClean="0"/>
              <a:t>Software processes are evaluated and updated to prevent known types of defects from recurring</a:t>
            </a:r>
          </a:p>
          <a:p>
            <a:r>
              <a:rPr lang="en-US" dirty="0" smtClean="0"/>
              <a:t>Level-4, Managed</a:t>
            </a:r>
            <a:endParaRPr lang="en-US" dirty="0"/>
          </a:p>
          <a:p>
            <a:pPr lvl="1"/>
            <a:r>
              <a:rPr lang="en-US" dirty="0" smtClean="0"/>
              <a:t>Detailed process and product metrics</a:t>
            </a:r>
          </a:p>
          <a:p>
            <a:pPr lvl="1"/>
            <a:r>
              <a:rPr lang="en-US" dirty="0" smtClean="0"/>
              <a:t>Meaningful variations in process performance can be distinguished from noise</a:t>
            </a:r>
          </a:p>
          <a:p>
            <a:pPr lvl="1"/>
            <a:r>
              <a:rPr lang="en-US" dirty="0" smtClean="0"/>
              <a:t>Trends can be predicted in process and product quality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047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Maturity Model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Level-3, Defined</a:t>
            </a:r>
          </a:p>
          <a:p>
            <a:pPr lvl="1"/>
            <a:r>
              <a:rPr lang="en-US" dirty="0" smtClean="0"/>
              <a:t>Processes are documented, standardized, and integrated into a standard software process</a:t>
            </a:r>
          </a:p>
          <a:p>
            <a:pPr lvl="1"/>
            <a:r>
              <a:rPr lang="en-US" dirty="0" smtClean="0"/>
              <a:t>All projects follow an approved, customized version of process</a:t>
            </a:r>
          </a:p>
          <a:p>
            <a:r>
              <a:rPr lang="en-US" dirty="0" smtClean="0"/>
              <a:t>Level-2, Repeatable</a:t>
            </a:r>
            <a:endParaRPr lang="en-US" dirty="0"/>
          </a:p>
          <a:p>
            <a:pPr lvl="1"/>
            <a:r>
              <a:rPr lang="en-US" dirty="0" smtClean="0"/>
              <a:t>Basic processes are established to track cost, schedule, and functionality</a:t>
            </a:r>
          </a:p>
          <a:p>
            <a:pPr lvl="1"/>
            <a:r>
              <a:rPr lang="en-US" dirty="0" smtClean="0"/>
              <a:t>Planning and managing new products is based on experience</a:t>
            </a:r>
          </a:p>
          <a:p>
            <a:r>
              <a:rPr lang="en-US" dirty="0"/>
              <a:t>Level-1, Initial</a:t>
            </a:r>
          </a:p>
          <a:p>
            <a:pPr lvl="1"/>
            <a:r>
              <a:rPr lang="en-US" dirty="0"/>
              <a:t>Few processes are defined</a:t>
            </a:r>
          </a:p>
          <a:p>
            <a:pPr lvl="1"/>
            <a:r>
              <a:rPr lang="en-US" dirty="0"/>
              <a:t>Success depends on individual </a:t>
            </a:r>
            <a:r>
              <a:rPr lang="en-US" dirty="0" smtClean="0"/>
              <a:t>efforts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69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 Levels of Immaturity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Level-0, Negligent</a:t>
            </a:r>
          </a:p>
          <a:p>
            <a:pPr lvl="1"/>
            <a:r>
              <a:rPr lang="en-US" dirty="0" smtClean="0"/>
              <a:t>Failure to allow successful development process</a:t>
            </a:r>
          </a:p>
          <a:p>
            <a:pPr lvl="1"/>
            <a:r>
              <a:rPr lang="en-US" dirty="0" smtClean="0"/>
              <a:t>All problems are perceived to be technical</a:t>
            </a:r>
          </a:p>
          <a:p>
            <a:pPr lvl="1"/>
            <a:r>
              <a:rPr lang="en-US" dirty="0" smtClean="0"/>
              <a:t>Managerial and quality assurance activities are considered as overhead</a:t>
            </a:r>
          </a:p>
          <a:p>
            <a:r>
              <a:rPr lang="en-US" dirty="0" smtClean="0"/>
              <a:t>Level-1, Obstructive</a:t>
            </a:r>
            <a:endParaRPr lang="en-US" dirty="0"/>
          </a:p>
          <a:p>
            <a:pPr lvl="1"/>
            <a:r>
              <a:rPr lang="en-US" dirty="0" smtClean="0"/>
              <a:t>Counterproductive processes are imposed</a:t>
            </a:r>
          </a:p>
          <a:p>
            <a:pPr lvl="1"/>
            <a:r>
              <a:rPr lang="en-US" dirty="0" smtClean="0"/>
              <a:t>Processes are rigidly defined</a:t>
            </a:r>
          </a:p>
          <a:p>
            <a:pPr lvl="1"/>
            <a:r>
              <a:rPr lang="en-US" dirty="0" smtClean="0"/>
              <a:t>Adherence to the form is stressed</a:t>
            </a:r>
          </a:p>
          <a:p>
            <a:pPr lvl="1"/>
            <a:r>
              <a:rPr lang="en-US" dirty="0" smtClean="0"/>
              <a:t>Status quo, no power delegation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677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Four Levels of Immaturity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Level-2, Contemptuous</a:t>
            </a:r>
          </a:p>
          <a:p>
            <a:pPr lvl="1"/>
            <a:r>
              <a:rPr lang="en-US" dirty="0" smtClean="0"/>
              <a:t>Disregard for good software engineering</a:t>
            </a:r>
          </a:p>
          <a:p>
            <a:pPr lvl="1"/>
            <a:r>
              <a:rPr lang="en-US" dirty="0" smtClean="0"/>
              <a:t>Complete schism between software development activities and process improvement activities</a:t>
            </a:r>
          </a:p>
          <a:p>
            <a:pPr lvl="1"/>
            <a:r>
              <a:rPr lang="en-US" dirty="0" smtClean="0"/>
              <a:t>No training program</a:t>
            </a:r>
          </a:p>
          <a:p>
            <a:r>
              <a:rPr lang="en-US" dirty="0" smtClean="0"/>
              <a:t>Level-3, Undermining</a:t>
            </a:r>
            <a:endParaRPr lang="en-US" dirty="0"/>
          </a:p>
          <a:p>
            <a:pPr lvl="1"/>
            <a:r>
              <a:rPr lang="en-US" dirty="0" smtClean="0"/>
              <a:t>Total neglect of own charter</a:t>
            </a:r>
          </a:p>
          <a:p>
            <a:pPr lvl="1"/>
            <a:r>
              <a:rPr lang="en-US" dirty="0" smtClean="0"/>
              <a:t>Conscious discrediting of peer organization’s process improvement efforts</a:t>
            </a:r>
          </a:p>
          <a:p>
            <a:pPr lvl="1"/>
            <a:r>
              <a:rPr lang="en-US" dirty="0" smtClean="0"/>
              <a:t>Rewarding failure and poor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92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Who need SPI</a:t>
            </a:r>
          </a:p>
          <a:p>
            <a:pPr lvl="1"/>
            <a:r>
              <a:rPr lang="en-US" dirty="0" smtClean="0"/>
              <a:t>Large organizations?</a:t>
            </a:r>
          </a:p>
          <a:p>
            <a:r>
              <a:rPr lang="en-US" dirty="0" smtClean="0"/>
              <a:t>How to initiate the process</a:t>
            </a:r>
          </a:p>
          <a:p>
            <a:r>
              <a:rPr lang="en-US" dirty="0" smtClean="0"/>
              <a:t>SEI proposed IDEAL</a:t>
            </a:r>
          </a:p>
          <a:p>
            <a:pPr lvl="1"/>
            <a:r>
              <a:rPr lang="en-US" dirty="0" smtClean="0"/>
              <a:t>Initiating, Diagnosing, Establishing, Acting, and Learning</a:t>
            </a:r>
          </a:p>
          <a:p>
            <a:r>
              <a:rPr lang="en-US" dirty="0" smtClean="0"/>
              <a:t>Another approach</a:t>
            </a:r>
          </a:p>
          <a:p>
            <a:pPr lvl="1"/>
            <a:r>
              <a:rPr lang="en-US" dirty="0" smtClean="0"/>
              <a:t>Look in the mirror, then get smarter, select the process model, instantiate the model, evaluate what has been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463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and Gap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Before starting the journey, know precisely where you are</a:t>
            </a:r>
          </a:p>
          <a:p>
            <a:r>
              <a:rPr lang="en-US" dirty="0" smtClean="0"/>
              <a:t>First road-map activity – assessment</a:t>
            </a:r>
          </a:p>
          <a:p>
            <a:pPr lvl="1"/>
            <a:r>
              <a:rPr lang="en-US" dirty="0" smtClean="0"/>
              <a:t>Uncover strengths and weaknesses</a:t>
            </a:r>
          </a:p>
          <a:p>
            <a:pPr lvl="1"/>
            <a:r>
              <a:rPr lang="en-US" dirty="0" smtClean="0"/>
              <a:t>Examine existing generic mechanisms / process activities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the objective of the action </a:t>
            </a:r>
            <a:r>
              <a:rPr lang="en-US" dirty="0" smtClean="0"/>
              <a:t>clearly </a:t>
            </a:r>
            <a:r>
              <a:rPr lang="en-US" dirty="0"/>
              <a:t>defined?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work products required as input and produced as output identified </a:t>
            </a:r>
            <a:r>
              <a:rPr lang="en-US" dirty="0" smtClean="0"/>
              <a:t>and described</a:t>
            </a:r>
            <a:r>
              <a:rPr lang="en-US" dirty="0"/>
              <a:t>?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the work tasks to be performed clearly described?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the people who must perform the action identified by role?</a:t>
            </a:r>
          </a:p>
          <a:p>
            <a:pPr lvl="1"/>
            <a:r>
              <a:rPr lang="en-US" dirty="0" smtClean="0"/>
              <a:t>Have </a:t>
            </a:r>
            <a:r>
              <a:rPr lang="en-US" dirty="0"/>
              <a:t>metrics for the action been </a:t>
            </a:r>
            <a:r>
              <a:rPr lang="en-US" dirty="0" smtClean="0"/>
              <a:t>established</a:t>
            </a:r>
            <a:r>
              <a:rPr lang="en-US" dirty="0"/>
              <a:t>?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tools available to support the action?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390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and Gap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Focus on the following attributes</a:t>
            </a:r>
          </a:p>
          <a:p>
            <a:r>
              <a:rPr lang="en-US" dirty="0" smtClean="0"/>
              <a:t>Consistency</a:t>
            </a:r>
          </a:p>
          <a:p>
            <a:pPr lvl="1"/>
            <a:r>
              <a:rPr lang="en-US" dirty="0" smtClean="0"/>
              <a:t>Important activities, actions, and tasks applied</a:t>
            </a:r>
          </a:p>
          <a:p>
            <a:r>
              <a:rPr lang="en-US" dirty="0" smtClean="0"/>
              <a:t>Sophistication</a:t>
            </a:r>
          </a:p>
          <a:p>
            <a:pPr lvl="1"/>
            <a:r>
              <a:rPr lang="en-US" dirty="0" smtClean="0"/>
              <a:t>Level of sophistication for management and technical actions performed</a:t>
            </a:r>
          </a:p>
          <a:p>
            <a:r>
              <a:rPr lang="en-US" dirty="0" smtClean="0"/>
              <a:t>Acceptance</a:t>
            </a:r>
          </a:p>
          <a:p>
            <a:pPr lvl="1"/>
            <a:r>
              <a:rPr lang="en-US" dirty="0" smtClean="0"/>
              <a:t>Software process and SE practice acceptance by management and technical staff</a:t>
            </a:r>
          </a:p>
          <a:p>
            <a:r>
              <a:rPr lang="en-US" dirty="0" smtClean="0"/>
              <a:t>Commitment</a:t>
            </a:r>
          </a:p>
          <a:p>
            <a:pPr lvl="1"/>
            <a:r>
              <a:rPr lang="en-US" dirty="0" smtClean="0"/>
              <a:t>Management commitment to provide resources to achieve above attributes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651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and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Generic concepts and methods</a:t>
            </a:r>
          </a:p>
          <a:p>
            <a:pPr lvl="1"/>
            <a:r>
              <a:rPr lang="en-US" dirty="0" smtClean="0"/>
              <a:t>Focus on managers and practitioners</a:t>
            </a:r>
          </a:p>
          <a:p>
            <a:pPr lvl="1"/>
            <a:r>
              <a:rPr lang="en-US" dirty="0" smtClean="0"/>
              <a:t>Process and practice</a:t>
            </a:r>
          </a:p>
          <a:p>
            <a:pPr lvl="1"/>
            <a:r>
              <a:rPr lang="en-US" dirty="0" smtClean="0"/>
              <a:t>Intellectual tools to apply process effectively and to make rational decisions about improvements</a:t>
            </a:r>
          </a:p>
          <a:p>
            <a:r>
              <a:rPr lang="en-US" dirty="0" smtClean="0"/>
              <a:t>Specific technology and tools</a:t>
            </a:r>
          </a:p>
          <a:p>
            <a:pPr lvl="1"/>
            <a:r>
              <a:rPr lang="en-US" dirty="0" smtClean="0"/>
              <a:t>Focus on practitioners</a:t>
            </a:r>
          </a:p>
          <a:p>
            <a:pPr lvl="1"/>
            <a:r>
              <a:rPr lang="en-US" dirty="0" smtClean="0"/>
              <a:t>Training for tools used in process</a:t>
            </a:r>
          </a:p>
          <a:p>
            <a:r>
              <a:rPr lang="en-US" dirty="0" smtClean="0"/>
              <a:t>Business communication and quality-related topics</a:t>
            </a:r>
          </a:p>
          <a:p>
            <a:pPr lvl="1"/>
            <a:r>
              <a:rPr lang="en-US" dirty="0" smtClean="0"/>
              <a:t>Focus on all stakeholders</a:t>
            </a:r>
          </a:p>
          <a:p>
            <a:pPr lvl="1"/>
            <a:r>
              <a:rPr lang="en-US" dirty="0" smtClean="0"/>
              <a:t>“soft” topics</a:t>
            </a:r>
          </a:p>
          <a:p>
            <a:pPr lvl="1"/>
            <a:r>
              <a:rPr lang="en-US" dirty="0" smtClean="0"/>
              <a:t>Better communication and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8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Selection and 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Suitable process model</a:t>
            </a:r>
          </a:p>
          <a:p>
            <a:r>
              <a:rPr lang="en-US" dirty="0" smtClean="0"/>
              <a:t>Set of framework activities to be applied</a:t>
            </a:r>
          </a:p>
          <a:p>
            <a:r>
              <a:rPr lang="en-US" dirty="0" smtClean="0"/>
              <a:t>Major work products to be produced</a:t>
            </a:r>
          </a:p>
          <a:p>
            <a:r>
              <a:rPr lang="en-US" dirty="0" smtClean="0"/>
              <a:t>Quality assurance checkpoints to assess progress</a:t>
            </a:r>
          </a:p>
          <a:p>
            <a:r>
              <a:rPr lang="en-US" dirty="0" smtClean="0"/>
              <a:t>Focus on weaknesses</a:t>
            </a:r>
          </a:p>
          <a:p>
            <a:r>
              <a:rPr lang="en-US" dirty="0" smtClean="0"/>
              <a:t>Consensus is difficult</a:t>
            </a:r>
          </a:p>
          <a:p>
            <a:r>
              <a:rPr lang="en-US" dirty="0" smtClean="0"/>
              <a:t>Bad choice can do more harm than good</a:t>
            </a:r>
          </a:p>
          <a:p>
            <a:r>
              <a:rPr lang="en-US" dirty="0" smtClean="0"/>
              <a:t>Once a choice is made, efforts should be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672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Installation / 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Software process redesign</a:t>
            </a:r>
          </a:p>
          <a:p>
            <a:r>
              <a:rPr lang="en-US" dirty="0" smtClean="0"/>
              <a:t>Feel of change</a:t>
            </a:r>
          </a:p>
          <a:p>
            <a:r>
              <a:rPr lang="en-US" dirty="0" smtClean="0"/>
              <a:t>Sometimes entirely new process is recommended</a:t>
            </a:r>
          </a:p>
          <a:p>
            <a:r>
              <a:rPr lang="en-US" dirty="0" smtClean="0"/>
              <a:t>Substantial organizational and technological transition is involved</a:t>
            </a:r>
          </a:p>
          <a:p>
            <a:r>
              <a:rPr lang="en-US" dirty="0" smtClean="0"/>
              <a:t>If changes are minor, process migration</a:t>
            </a:r>
          </a:p>
          <a:p>
            <a:r>
              <a:rPr lang="en-US" dirty="0" smtClean="0"/>
              <a:t>Incremental migration is more effective strategy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248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Evaluation occurs throughout SPI</a:t>
            </a:r>
          </a:p>
          <a:p>
            <a:r>
              <a:rPr lang="en-US" dirty="0" smtClean="0"/>
              <a:t>Qualitative factors </a:t>
            </a:r>
          </a:p>
          <a:p>
            <a:pPr lvl="1"/>
            <a:r>
              <a:rPr lang="en-US" dirty="0" smtClean="0"/>
              <a:t>Management and practitioners’ attitudes</a:t>
            </a:r>
          </a:p>
          <a:p>
            <a:r>
              <a:rPr lang="en-US" dirty="0" smtClean="0"/>
              <a:t>Quantitative metrics</a:t>
            </a:r>
          </a:p>
          <a:p>
            <a:pPr lvl="1"/>
            <a:r>
              <a:rPr lang="en-US" dirty="0" smtClean="0"/>
              <a:t>Product related metrics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549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Management for SPI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SPI is a risky undertaking</a:t>
            </a:r>
          </a:p>
          <a:p>
            <a:r>
              <a:rPr lang="en-US" dirty="0" smtClean="0"/>
              <a:t>Lack of management support</a:t>
            </a:r>
          </a:p>
          <a:p>
            <a:r>
              <a:rPr lang="en-US" dirty="0" smtClean="0"/>
              <a:t>Cultural resistance by technical staff</a:t>
            </a:r>
          </a:p>
          <a:p>
            <a:r>
              <a:rPr lang="en-US" dirty="0" smtClean="0"/>
              <a:t>Poorly planned SPI strategy</a:t>
            </a:r>
          </a:p>
          <a:p>
            <a:r>
              <a:rPr lang="en-US" dirty="0" smtClean="0"/>
              <a:t>Overly formal approach to SPI</a:t>
            </a:r>
          </a:p>
          <a:p>
            <a:r>
              <a:rPr lang="en-US" dirty="0" smtClean="0"/>
              <a:t>Selection of inappropriate process</a:t>
            </a:r>
          </a:p>
          <a:p>
            <a:r>
              <a:rPr lang="en-US" dirty="0" smtClean="0"/>
              <a:t>Risk management at three points</a:t>
            </a:r>
          </a:p>
          <a:p>
            <a:pPr lvl="1"/>
            <a:r>
              <a:rPr lang="en-US" dirty="0" smtClean="0"/>
              <a:t>Prior to the initiation of SPI road map</a:t>
            </a:r>
          </a:p>
          <a:p>
            <a:pPr lvl="1"/>
            <a:r>
              <a:rPr lang="en-US" dirty="0" smtClean="0"/>
              <a:t>During the execution of SPI activities</a:t>
            </a:r>
          </a:p>
          <a:p>
            <a:pPr lvl="1"/>
            <a:r>
              <a:rPr lang="en-US" dirty="0" smtClean="0"/>
              <a:t>During the evaluation activity that follows the initiation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Management for SPI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Risk categories</a:t>
            </a:r>
          </a:p>
          <a:p>
            <a:pPr lvl="1"/>
            <a:r>
              <a:rPr lang="en-US" dirty="0" smtClean="0"/>
              <a:t>Budget and cost</a:t>
            </a:r>
          </a:p>
          <a:p>
            <a:pPr lvl="1"/>
            <a:r>
              <a:rPr lang="en-US" dirty="0" smtClean="0"/>
              <a:t>Content and deliverables</a:t>
            </a:r>
          </a:p>
          <a:p>
            <a:pPr lvl="1"/>
            <a:r>
              <a:rPr lang="en-US" dirty="0" smtClean="0"/>
              <a:t>Culture</a:t>
            </a:r>
          </a:p>
          <a:p>
            <a:pPr lvl="1"/>
            <a:r>
              <a:rPr lang="en-US" dirty="0" smtClean="0"/>
              <a:t>Maintenance of SPI deliverables</a:t>
            </a:r>
          </a:p>
          <a:p>
            <a:pPr lvl="1"/>
            <a:r>
              <a:rPr lang="en-US" dirty="0" smtClean="0"/>
              <a:t>Mission and goals</a:t>
            </a:r>
          </a:p>
          <a:p>
            <a:pPr lvl="1"/>
            <a:r>
              <a:rPr lang="en-US" dirty="0" smtClean="0"/>
              <a:t>Organizational management</a:t>
            </a:r>
          </a:p>
          <a:p>
            <a:pPr lvl="1"/>
            <a:r>
              <a:rPr lang="en-US" dirty="0" smtClean="0"/>
              <a:t>Organizational stability</a:t>
            </a:r>
          </a:p>
          <a:p>
            <a:pPr lvl="1"/>
            <a:r>
              <a:rPr lang="en-US" dirty="0" smtClean="0"/>
              <a:t>Process stakeholders</a:t>
            </a:r>
          </a:p>
          <a:p>
            <a:pPr lvl="1"/>
            <a:r>
              <a:rPr lang="en-US" dirty="0" smtClean="0"/>
              <a:t>Schedule for SPI developments</a:t>
            </a:r>
          </a:p>
          <a:p>
            <a:pPr lvl="1"/>
            <a:r>
              <a:rPr lang="en-US" dirty="0" smtClean="0"/>
              <a:t>SPI development environment and process</a:t>
            </a:r>
          </a:p>
          <a:p>
            <a:pPr lvl="1"/>
            <a:r>
              <a:rPr lang="en-US" dirty="0" smtClean="0"/>
              <a:t>SPI project management and staff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211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Success Factors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Management commitment and support</a:t>
            </a:r>
          </a:p>
          <a:p>
            <a:pPr lvl="1"/>
            <a:r>
              <a:rPr lang="en-US" dirty="0" smtClean="0"/>
              <a:t>Organizational and culture changes</a:t>
            </a:r>
          </a:p>
          <a:p>
            <a:pPr lvl="1"/>
            <a:r>
              <a:rPr lang="en-US" dirty="0" smtClean="0"/>
              <a:t>Senior business managers should recognize the importance of software</a:t>
            </a:r>
          </a:p>
          <a:p>
            <a:pPr lvl="1"/>
            <a:r>
              <a:rPr lang="en-US" dirty="0" smtClean="0"/>
              <a:t>Technical managers should be involved in the development of local SPI strategy</a:t>
            </a:r>
          </a:p>
          <a:p>
            <a:r>
              <a:rPr lang="en-US" dirty="0" smtClean="0"/>
              <a:t>Staff involvement</a:t>
            </a:r>
            <a:endParaRPr lang="en-US" dirty="0"/>
          </a:p>
          <a:p>
            <a:pPr lvl="1"/>
            <a:r>
              <a:rPr lang="en-US" dirty="0" smtClean="0"/>
              <a:t>SPI cannot imposed top down or from outside</a:t>
            </a:r>
          </a:p>
          <a:p>
            <a:r>
              <a:rPr lang="en-US" dirty="0" smtClean="0"/>
              <a:t>Process integration and understanding</a:t>
            </a:r>
            <a:endParaRPr lang="en-US" dirty="0"/>
          </a:p>
          <a:p>
            <a:pPr lvl="1"/>
            <a:r>
              <a:rPr lang="en-US" dirty="0" smtClean="0"/>
              <a:t>Process should be integrated with other business processes and requirements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82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Success Factors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customized SPI strategy</a:t>
            </a:r>
          </a:p>
          <a:p>
            <a:pPr lvl="1"/>
            <a:r>
              <a:rPr lang="en-US" dirty="0" smtClean="0"/>
              <a:t>Consider the local environment</a:t>
            </a:r>
          </a:p>
          <a:p>
            <a:r>
              <a:rPr lang="en-US" dirty="0" smtClean="0"/>
              <a:t>Solid management of the SPI project</a:t>
            </a:r>
          </a:p>
          <a:p>
            <a:pPr lvl="1"/>
            <a:r>
              <a:rPr lang="en-US" dirty="0" smtClean="0"/>
              <a:t>SPI is a project like any other</a:t>
            </a:r>
          </a:p>
          <a:p>
            <a:pPr lvl="1"/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993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Software process improvement</a:t>
            </a:r>
          </a:p>
          <a:p>
            <a:r>
              <a:rPr lang="en-US" dirty="0" smtClean="0"/>
              <a:t>Framework for SPI</a:t>
            </a:r>
          </a:p>
          <a:p>
            <a:r>
              <a:rPr lang="en-US" dirty="0" smtClean="0"/>
              <a:t>SPI support groups, maturity and immaturity models</a:t>
            </a:r>
          </a:p>
          <a:p>
            <a:r>
              <a:rPr lang="en-US" dirty="0" smtClean="0"/>
              <a:t>Assessment and gap analysis</a:t>
            </a:r>
          </a:p>
          <a:p>
            <a:r>
              <a:rPr lang="en-US" dirty="0" smtClean="0"/>
              <a:t>Education and training</a:t>
            </a:r>
          </a:p>
          <a:p>
            <a:r>
              <a:rPr lang="en-US" dirty="0" smtClean="0"/>
              <a:t>Selection and justification</a:t>
            </a:r>
          </a:p>
          <a:p>
            <a:r>
              <a:rPr lang="en-US" dirty="0" smtClean="0"/>
              <a:t>Installation / migration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Risk management</a:t>
            </a:r>
          </a:p>
          <a:p>
            <a:r>
              <a:rPr lang="en-US" dirty="0" smtClean="0"/>
              <a:t>Critical success factors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026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12213</TotalTime>
  <Words>1022</Words>
  <Application>Microsoft Office PowerPoint</Application>
  <PresentationFormat>On-screen Show (4:3)</PresentationFormat>
  <Paragraphs>212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PresentationPro_GlowingTechVideo</vt:lpstr>
      <vt:lpstr>Software Process Improvement SEII-Lecture 24</vt:lpstr>
      <vt:lpstr>Recap</vt:lpstr>
      <vt:lpstr>Software Process Improvement</vt:lpstr>
      <vt:lpstr>SPI Framework</vt:lpstr>
      <vt:lpstr>SPI Support Groups</vt:lpstr>
      <vt:lpstr>Maturity Model [1/2]</vt:lpstr>
      <vt:lpstr>Maturity Model [2/2]</vt:lpstr>
      <vt:lpstr>Four Levels of Immaturity [1/2]</vt:lpstr>
      <vt:lpstr>Four Levels of Immaturity [2/2]</vt:lpstr>
      <vt:lpstr>SPI Process</vt:lpstr>
      <vt:lpstr>Assessment and Gap Analysis</vt:lpstr>
      <vt:lpstr>Assessment and Gap Analysis</vt:lpstr>
      <vt:lpstr>Education and Training</vt:lpstr>
      <vt:lpstr>Selection and Justification</vt:lpstr>
      <vt:lpstr>Installation / Migration</vt:lpstr>
      <vt:lpstr>Evaluation</vt:lpstr>
      <vt:lpstr>Risk Management for SPI [1/2]</vt:lpstr>
      <vt:lpstr>Risk Management for SPI [2/2]</vt:lpstr>
      <vt:lpstr>Critical Success Factors [1/2]</vt:lpstr>
      <vt:lpstr>Critical Success Factors [2/2]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vcomsats</cp:lastModifiedBy>
  <cp:revision>571</cp:revision>
  <dcterms:created xsi:type="dcterms:W3CDTF">2013-04-27T08:10:27Z</dcterms:created>
  <dcterms:modified xsi:type="dcterms:W3CDTF">2013-06-22T13:35:47Z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