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3"/>
  </p:notesMasterIdLst>
  <p:sldIdLst>
    <p:sldId id="256" r:id="rId3"/>
    <p:sldId id="406" r:id="rId4"/>
    <p:sldId id="408" r:id="rId5"/>
    <p:sldId id="407" r:id="rId6"/>
    <p:sldId id="409" r:id="rId7"/>
    <p:sldId id="410" r:id="rId8"/>
    <p:sldId id="411" r:id="rId9"/>
    <p:sldId id="412" r:id="rId10"/>
    <p:sldId id="413" r:id="rId11"/>
    <p:sldId id="414" r:id="rId12"/>
    <p:sldId id="415" r:id="rId13"/>
    <p:sldId id="416" r:id="rId14"/>
    <p:sldId id="417" r:id="rId15"/>
    <p:sldId id="418" r:id="rId16"/>
    <p:sldId id="419" r:id="rId17"/>
    <p:sldId id="420" r:id="rId18"/>
    <p:sldId id="421" r:id="rId19"/>
    <p:sldId id="422" r:id="rId20"/>
    <p:sldId id="423" r:id="rId21"/>
    <p:sldId id="42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1374" y="-30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22-Jun-13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5496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Product Metrics</a:t>
            </a:r>
            <a:br>
              <a:rPr lang="en-US" dirty="0" smtClean="0"/>
            </a:br>
            <a:r>
              <a:rPr lang="en-US" dirty="0" smtClean="0"/>
              <a:t>SEII-Lecture 23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Measurement </a:t>
            </a:r>
            <a:r>
              <a:rPr lang="en-US" dirty="0" smtClean="0"/>
              <a:t>and quality assessment</a:t>
            </a:r>
          </a:p>
          <a:p>
            <a:r>
              <a:rPr lang="en-US" dirty="0"/>
              <a:t>Framework for </a:t>
            </a:r>
            <a:r>
              <a:rPr lang="en-US" dirty="0" smtClean="0"/>
              <a:t>product metrics</a:t>
            </a:r>
          </a:p>
          <a:p>
            <a:pPr lvl="1"/>
            <a:r>
              <a:rPr lang="en-US" dirty="0"/>
              <a:t>Measure, measurement, and </a:t>
            </a:r>
            <a:r>
              <a:rPr lang="en-US" dirty="0" smtClean="0"/>
              <a:t>metrics</a:t>
            </a:r>
          </a:p>
          <a:p>
            <a:pPr lvl="1"/>
            <a:r>
              <a:rPr lang="en-US" dirty="0" smtClean="0"/>
              <a:t>Formulation, collection, analysis, interpretation, feedback</a:t>
            </a:r>
          </a:p>
          <a:p>
            <a:pPr lvl="1"/>
            <a:r>
              <a:rPr lang="en-US" dirty="0"/>
              <a:t>Principles for metrics characterization and validation</a:t>
            </a:r>
            <a:endParaRPr lang="en-US" dirty="0" smtClean="0"/>
          </a:p>
          <a:p>
            <a:r>
              <a:rPr lang="en-US" dirty="0"/>
              <a:t>Metrics for </a:t>
            </a:r>
            <a:r>
              <a:rPr lang="en-US" dirty="0" smtClean="0"/>
              <a:t>requirements model</a:t>
            </a:r>
            <a:endParaRPr lang="en-US" dirty="0"/>
          </a:p>
          <a:p>
            <a:pPr lvl="1"/>
            <a:r>
              <a:rPr lang="en-US" dirty="0"/>
              <a:t>Function-based </a:t>
            </a:r>
            <a:r>
              <a:rPr lang="en-US" dirty="0" smtClean="0"/>
              <a:t>metrics</a:t>
            </a:r>
          </a:p>
          <a:p>
            <a:pPr lvl="1"/>
            <a:r>
              <a:rPr lang="en-US" dirty="0"/>
              <a:t>Metrics for </a:t>
            </a:r>
            <a:r>
              <a:rPr lang="en-US" dirty="0" smtClean="0"/>
              <a:t>specification quality</a:t>
            </a:r>
          </a:p>
          <a:p>
            <a:r>
              <a:rPr lang="en-US" dirty="0"/>
              <a:t>Metric for </a:t>
            </a:r>
            <a:r>
              <a:rPr lang="en-US" dirty="0" smtClean="0"/>
              <a:t>design model</a:t>
            </a:r>
          </a:p>
          <a:p>
            <a:pPr lvl="1"/>
            <a:r>
              <a:rPr lang="en-US" dirty="0"/>
              <a:t>Architectural </a:t>
            </a:r>
            <a:r>
              <a:rPr lang="en-US" dirty="0" smtClean="0"/>
              <a:t>design metrics</a:t>
            </a:r>
          </a:p>
          <a:p>
            <a:pPr lvl="1"/>
            <a:r>
              <a:rPr lang="en-US" dirty="0"/>
              <a:t>Metric for o</a:t>
            </a:r>
            <a:r>
              <a:rPr lang="en-US" dirty="0" smtClean="0"/>
              <a:t>bject-oriented design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75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Class-Oriented Metrics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Weighted methods per class (WMC)</a:t>
            </a:r>
          </a:p>
          <a:p>
            <a:pPr lvl="1"/>
            <a:r>
              <a:rPr lang="en-US" dirty="0" smtClean="0"/>
              <a:t>n methods of complexity c</a:t>
            </a:r>
            <a:r>
              <a:rPr lang="en-US" baseline="-25000" dirty="0" smtClean="0"/>
              <a:t>1</a:t>
            </a:r>
            <a:r>
              <a:rPr lang="en-US" dirty="0" smtClean="0"/>
              <a:t>, c</a:t>
            </a:r>
            <a:r>
              <a:rPr lang="en-US" baseline="-25000" dirty="0" smtClean="0"/>
              <a:t>2</a:t>
            </a:r>
            <a:r>
              <a:rPr lang="en-US" dirty="0" smtClean="0"/>
              <a:t>, … </a:t>
            </a:r>
            <a:r>
              <a:rPr lang="en-US" dirty="0" err="1" smtClean="0"/>
              <a:t>cn</a:t>
            </a:r>
            <a:r>
              <a:rPr lang="en-US" dirty="0" smtClean="0"/>
              <a:t> for a class C</a:t>
            </a:r>
          </a:p>
          <a:p>
            <a:pPr lvl="1"/>
            <a:r>
              <a:rPr lang="en-US" dirty="0" smtClean="0"/>
              <a:t>WMC = ∑c</a:t>
            </a:r>
            <a:r>
              <a:rPr lang="en-US" baseline="-25000" dirty="0" smtClean="0"/>
              <a:t>i </a:t>
            </a:r>
            <a:r>
              <a:rPr lang="en-US" dirty="0" smtClean="0"/>
              <a:t>for </a:t>
            </a:r>
            <a:r>
              <a:rPr lang="en-US" dirty="0" err="1" smtClean="0"/>
              <a:t>i</a:t>
            </a:r>
            <a:r>
              <a:rPr lang="en-US" dirty="0" smtClean="0"/>
              <a:t> = 1 to n</a:t>
            </a:r>
          </a:p>
          <a:p>
            <a:pPr lvl="1"/>
            <a:r>
              <a:rPr lang="en-US" dirty="0" smtClean="0"/>
              <a:t>If complexity increases, more efforts are required</a:t>
            </a:r>
          </a:p>
          <a:p>
            <a:pPr lvl="1"/>
            <a:r>
              <a:rPr lang="en-US" dirty="0" smtClean="0"/>
              <a:t>Limited reuse</a:t>
            </a:r>
          </a:p>
          <a:p>
            <a:pPr lvl="1"/>
            <a:r>
              <a:rPr lang="en-US" dirty="0" smtClean="0"/>
              <a:t>Counting methods apparently seems straightforward</a:t>
            </a:r>
          </a:p>
          <a:p>
            <a:pPr lvl="1"/>
            <a:r>
              <a:rPr lang="en-US" dirty="0" smtClean="0"/>
              <a:t>Consistent counting approach is required</a:t>
            </a:r>
          </a:p>
          <a:p>
            <a:r>
              <a:rPr lang="en-US" dirty="0" smtClean="0"/>
              <a:t>Depth of the inheritance tree (DIT)</a:t>
            </a:r>
            <a:endParaRPr lang="en-US" dirty="0"/>
          </a:p>
          <a:p>
            <a:pPr lvl="1"/>
            <a:r>
              <a:rPr lang="en-US" dirty="0" smtClean="0"/>
              <a:t>Maximum length from the node to the root</a:t>
            </a:r>
          </a:p>
          <a:p>
            <a:pPr lvl="1"/>
            <a:r>
              <a:rPr lang="en-US" dirty="0" smtClean="0"/>
              <a:t>If DIT grows, lower-level classes inherit many methods</a:t>
            </a:r>
            <a:endParaRPr lang="en-US" dirty="0"/>
          </a:p>
          <a:p>
            <a:pPr lvl="1"/>
            <a:r>
              <a:rPr lang="en-US" dirty="0"/>
              <a:t>Many methods may be reused</a:t>
            </a:r>
          </a:p>
          <a:p>
            <a:pPr lvl="1"/>
            <a:r>
              <a:rPr lang="en-US" dirty="0" smtClean="0"/>
              <a:t>Leads to design complexity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967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Class-Oriented Metrics [2/3]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Number of Children (NOC)</a:t>
            </a:r>
          </a:p>
          <a:p>
            <a:pPr lvl="1"/>
            <a:r>
              <a:rPr lang="en-US" dirty="0" smtClean="0"/>
              <a:t>Immediate subordinate classes</a:t>
            </a:r>
          </a:p>
          <a:p>
            <a:pPr lvl="1"/>
            <a:r>
              <a:rPr lang="en-US" dirty="0" smtClean="0"/>
              <a:t>NOC grows</a:t>
            </a:r>
          </a:p>
          <a:p>
            <a:pPr lvl="2"/>
            <a:r>
              <a:rPr lang="en-US" dirty="0" smtClean="0"/>
              <a:t>Reuse increases </a:t>
            </a:r>
          </a:p>
          <a:p>
            <a:pPr lvl="2"/>
            <a:r>
              <a:rPr lang="en-US" dirty="0" smtClean="0"/>
              <a:t>Abstraction of parent class may be diluted</a:t>
            </a:r>
          </a:p>
          <a:p>
            <a:pPr lvl="2"/>
            <a:r>
              <a:rPr lang="en-US" dirty="0" smtClean="0"/>
              <a:t>Testing effort increases</a:t>
            </a:r>
          </a:p>
          <a:p>
            <a:r>
              <a:rPr lang="en-US" dirty="0" smtClean="0"/>
              <a:t>Coupling between class objects (CBO)</a:t>
            </a:r>
            <a:endParaRPr lang="en-US" dirty="0"/>
          </a:p>
          <a:p>
            <a:pPr lvl="1"/>
            <a:r>
              <a:rPr lang="en-US" dirty="0" smtClean="0"/>
              <a:t>If coupling increases</a:t>
            </a:r>
          </a:p>
          <a:p>
            <a:pPr lvl="2"/>
            <a:r>
              <a:rPr lang="en-US" dirty="0" smtClean="0"/>
              <a:t>Reusability decreases</a:t>
            </a:r>
          </a:p>
          <a:p>
            <a:pPr lvl="2"/>
            <a:r>
              <a:rPr lang="en-US" dirty="0" smtClean="0"/>
              <a:t>Testing and modification complicated</a:t>
            </a:r>
          </a:p>
          <a:p>
            <a:pPr lvl="1"/>
            <a:r>
              <a:rPr lang="en-US" dirty="0" smtClean="0"/>
              <a:t>CBO as low as reasonable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18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Class-Oriented Metrics [3/3]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Response for a class (RFC)</a:t>
            </a:r>
          </a:p>
          <a:p>
            <a:pPr lvl="1"/>
            <a:r>
              <a:rPr lang="en-US" dirty="0" smtClean="0"/>
              <a:t>Methods potentially executed in response to message received by a class object</a:t>
            </a:r>
          </a:p>
          <a:p>
            <a:pPr lvl="1"/>
            <a:r>
              <a:rPr lang="en-US" dirty="0" smtClean="0"/>
              <a:t>RFC increases, design complexity and testing increases</a:t>
            </a:r>
          </a:p>
          <a:p>
            <a:r>
              <a:rPr lang="en-US" dirty="0" smtClean="0"/>
              <a:t>Lack of cohesion in methods (LCOM)</a:t>
            </a:r>
            <a:endParaRPr lang="en-US" dirty="0"/>
          </a:p>
          <a:p>
            <a:pPr lvl="1"/>
            <a:r>
              <a:rPr lang="en-US" dirty="0" smtClean="0"/>
              <a:t>Number of methods that access one or more of the same attributes</a:t>
            </a:r>
          </a:p>
          <a:p>
            <a:pPr lvl="1"/>
            <a:r>
              <a:rPr lang="en-US" dirty="0" smtClean="0"/>
              <a:t>If no methods access same attribute, LCOM is zero</a:t>
            </a:r>
          </a:p>
          <a:p>
            <a:pPr lvl="1"/>
            <a:r>
              <a:rPr lang="en-US" dirty="0" smtClean="0"/>
              <a:t>If LCOM high, complexity of design increases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440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Component-Level Design Metrics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Metrics for conventional components focus on internal characteristics of a component</a:t>
            </a:r>
          </a:p>
          <a:p>
            <a:r>
              <a:rPr lang="en-US" dirty="0" smtClean="0"/>
              <a:t>Cohesion metrics</a:t>
            </a:r>
          </a:p>
          <a:p>
            <a:pPr lvl="1"/>
            <a:r>
              <a:rPr lang="en-US" dirty="0" smtClean="0"/>
              <a:t>Data slice</a:t>
            </a:r>
          </a:p>
          <a:p>
            <a:pPr lvl="2"/>
            <a:r>
              <a:rPr lang="en-US" dirty="0" smtClean="0"/>
              <a:t>Backward walk through a module to look data values</a:t>
            </a:r>
          </a:p>
          <a:p>
            <a:pPr lvl="1"/>
            <a:r>
              <a:rPr lang="en-US" dirty="0" smtClean="0"/>
              <a:t>Data tokens</a:t>
            </a:r>
            <a:endParaRPr lang="en-US" dirty="0"/>
          </a:p>
          <a:p>
            <a:pPr lvl="2"/>
            <a:r>
              <a:rPr lang="en-US" dirty="0" smtClean="0"/>
              <a:t>Variables defined</a:t>
            </a:r>
          </a:p>
          <a:p>
            <a:pPr lvl="1"/>
            <a:r>
              <a:rPr lang="en-US" dirty="0" smtClean="0"/>
              <a:t>Glue tokens</a:t>
            </a:r>
          </a:p>
          <a:p>
            <a:pPr lvl="2"/>
            <a:r>
              <a:rPr lang="en-US" dirty="0" smtClean="0"/>
              <a:t>Data tokens lies on data slice</a:t>
            </a:r>
          </a:p>
          <a:p>
            <a:pPr lvl="1"/>
            <a:r>
              <a:rPr lang="en-US" dirty="0" smtClean="0"/>
              <a:t>Superglue tokens</a:t>
            </a:r>
          </a:p>
          <a:p>
            <a:pPr lvl="2"/>
            <a:r>
              <a:rPr lang="en-US" dirty="0" smtClean="0"/>
              <a:t>Data tokens common to every data slice</a:t>
            </a:r>
          </a:p>
          <a:p>
            <a:pPr lvl="1"/>
            <a:r>
              <a:rPr lang="en-US" dirty="0" smtClean="0"/>
              <a:t>Stickiness</a:t>
            </a:r>
            <a:endParaRPr lang="en-US" dirty="0"/>
          </a:p>
          <a:p>
            <a:pPr lvl="2"/>
            <a:r>
              <a:rPr lang="en-US" dirty="0" smtClean="0"/>
              <a:t>The relative stickiness of glue token directly proportional to the number of data slices that it binds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327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Component-Level Design Metrics [2/3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Coupling metrics</a:t>
            </a:r>
          </a:p>
          <a:p>
            <a:pPr lvl="1"/>
            <a:r>
              <a:rPr lang="en-US" dirty="0" smtClean="0"/>
              <a:t>Data and control flow coupling</a:t>
            </a:r>
          </a:p>
          <a:p>
            <a:pPr lvl="2"/>
            <a:r>
              <a:rPr lang="en-US" dirty="0" smtClean="0"/>
              <a:t>d</a:t>
            </a:r>
            <a:r>
              <a:rPr lang="en-US" baseline="-25000" dirty="0" smtClean="0"/>
              <a:t>i</a:t>
            </a:r>
            <a:r>
              <a:rPr lang="en-US" dirty="0" smtClean="0"/>
              <a:t> = number of input data parameters</a:t>
            </a:r>
          </a:p>
          <a:p>
            <a:pPr lvl="2"/>
            <a:r>
              <a:rPr lang="en-US" dirty="0" smtClean="0"/>
              <a:t>c</a:t>
            </a:r>
            <a:r>
              <a:rPr lang="en-US" baseline="-25000" dirty="0" smtClean="0"/>
              <a:t>i</a:t>
            </a:r>
            <a:r>
              <a:rPr lang="en-US" dirty="0" smtClean="0"/>
              <a:t> </a:t>
            </a:r>
            <a:r>
              <a:rPr lang="en-US" dirty="0"/>
              <a:t>= number of input </a:t>
            </a:r>
            <a:r>
              <a:rPr lang="en-US" dirty="0" smtClean="0"/>
              <a:t>control parameters</a:t>
            </a:r>
          </a:p>
          <a:p>
            <a:pPr lvl="2"/>
            <a:r>
              <a:rPr lang="en-US" dirty="0" smtClean="0"/>
              <a:t>d</a:t>
            </a:r>
            <a:r>
              <a:rPr lang="en-US" baseline="-25000" dirty="0" smtClean="0"/>
              <a:t>o</a:t>
            </a:r>
            <a:r>
              <a:rPr lang="en-US" dirty="0" smtClean="0"/>
              <a:t> </a:t>
            </a:r>
            <a:r>
              <a:rPr lang="en-US" dirty="0"/>
              <a:t>= number of </a:t>
            </a:r>
            <a:r>
              <a:rPr lang="en-US" dirty="0" smtClean="0"/>
              <a:t>output </a:t>
            </a:r>
            <a:r>
              <a:rPr lang="en-US" dirty="0"/>
              <a:t>data </a:t>
            </a:r>
            <a:r>
              <a:rPr lang="en-US" dirty="0" smtClean="0"/>
              <a:t>parameters</a:t>
            </a:r>
          </a:p>
          <a:p>
            <a:pPr lvl="2"/>
            <a:r>
              <a:rPr lang="en-US" dirty="0" smtClean="0"/>
              <a:t>c</a:t>
            </a:r>
            <a:r>
              <a:rPr lang="en-US" baseline="-25000" dirty="0" smtClean="0"/>
              <a:t>o</a:t>
            </a:r>
            <a:r>
              <a:rPr lang="en-US" dirty="0" smtClean="0"/>
              <a:t> </a:t>
            </a:r>
            <a:r>
              <a:rPr lang="en-US" dirty="0"/>
              <a:t>= number of </a:t>
            </a:r>
            <a:r>
              <a:rPr lang="en-US" dirty="0" smtClean="0"/>
              <a:t>output control </a:t>
            </a:r>
            <a:r>
              <a:rPr lang="en-US" dirty="0"/>
              <a:t>data parameters</a:t>
            </a:r>
            <a:endParaRPr lang="en-US" dirty="0" smtClean="0"/>
          </a:p>
          <a:p>
            <a:pPr lvl="1"/>
            <a:r>
              <a:rPr lang="en-US" dirty="0" smtClean="0"/>
              <a:t>Global coupling</a:t>
            </a:r>
            <a:endParaRPr lang="en-US" dirty="0"/>
          </a:p>
          <a:p>
            <a:pPr lvl="2"/>
            <a:r>
              <a:rPr lang="en-US" dirty="0" err="1" smtClean="0"/>
              <a:t>g</a:t>
            </a:r>
            <a:r>
              <a:rPr lang="en-US" baseline="-25000" dirty="0" err="1" smtClean="0"/>
              <a:t>d</a:t>
            </a:r>
            <a:r>
              <a:rPr lang="en-US" dirty="0" smtClean="0"/>
              <a:t> </a:t>
            </a:r>
            <a:r>
              <a:rPr lang="en-US" dirty="0"/>
              <a:t>= number of </a:t>
            </a:r>
            <a:r>
              <a:rPr lang="en-US" dirty="0" smtClean="0"/>
              <a:t>global variable used as data</a:t>
            </a:r>
          </a:p>
          <a:p>
            <a:pPr lvl="2"/>
            <a:r>
              <a:rPr lang="en-US" dirty="0" err="1" smtClean="0"/>
              <a:t>g</a:t>
            </a:r>
            <a:r>
              <a:rPr lang="en-US" baseline="-25000" dirty="0" err="1" smtClean="0"/>
              <a:t>c</a:t>
            </a:r>
            <a:r>
              <a:rPr lang="en-US" dirty="0" smtClean="0"/>
              <a:t> </a:t>
            </a:r>
            <a:r>
              <a:rPr lang="en-US" dirty="0"/>
              <a:t>= number of </a:t>
            </a:r>
            <a:r>
              <a:rPr lang="en-US" dirty="0" smtClean="0"/>
              <a:t>global variable used as control</a:t>
            </a:r>
          </a:p>
          <a:p>
            <a:pPr lvl="1"/>
            <a:r>
              <a:rPr lang="en-US" dirty="0" smtClean="0"/>
              <a:t>Environmental coupling</a:t>
            </a:r>
          </a:p>
          <a:p>
            <a:pPr lvl="2"/>
            <a:r>
              <a:rPr lang="en-US" dirty="0" smtClean="0"/>
              <a:t>w </a:t>
            </a:r>
            <a:r>
              <a:rPr lang="en-US" dirty="0"/>
              <a:t>= number of </a:t>
            </a:r>
            <a:r>
              <a:rPr lang="en-US" dirty="0" smtClean="0"/>
              <a:t>modules called</a:t>
            </a:r>
          </a:p>
          <a:p>
            <a:pPr lvl="2"/>
            <a:r>
              <a:rPr lang="en-US" dirty="0" smtClean="0"/>
              <a:t>r = number of modules calling the module</a:t>
            </a:r>
          </a:p>
          <a:p>
            <a:pPr lvl="1"/>
            <a:r>
              <a:rPr lang="en-US" dirty="0" smtClean="0"/>
              <a:t>m</a:t>
            </a:r>
            <a:r>
              <a:rPr lang="en-US" baseline="-25000" dirty="0" smtClean="0"/>
              <a:t>c</a:t>
            </a:r>
            <a:r>
              <a:rPr lang="en-US" dirty="0" smtClean="0"/>
              <a:t> = k/M where M = </a:t>
            </a:r>
            <a:r>
              <a:rPr lang="en-US" dirty="0"/>
              <a:t>d</a:t>
            </a:r>
            <a:r>
              <a:rPr lang="en-US" baseline="-25000" dirty="0"/>
              <a:t>i</a:t>
            </a:r>
            <a:r>
              <a:rPr lang="en-US" dirty="0"/>
              <a:t> </a:t>
            </a:r>
            <a:r>
              <a:rPr lang="en-US" dirty="0" smtClean="0"/>
              <a:t>+ (a * c</a:t>
            </a:r>
            <a:r>
              <a:rPr lang="en-US" baseline="-25000" dirty="0" smtClean="0"/>
              <a:t>i</a:t>
            </a:r>
            <a:r>
              <a:rPr lang="en-US" dirty="0" smtClean="0"/>
              <a:t>) + </a:t>
            </a:r>
            <a:r>
              <a:rPr lang="en-US" dirty="0"/>
              <a:t>d</a:t>
            </a:r>
            <a:r>
              <a:rPr lang="en-US" baseline="-25000" dirty="0"/>
              <a:t>o</a:t>
            </a:r>
            <a:r>
              <a:rPr lang="en-US" dirty="0"/>
              <a:t> </a:t>
            </a:r>
            <a:r>
              <a:rPr lang="en-US" dirty="0" smtClean="0"/>
              <a:t>+ (b * c</a:t>
            </a:r>
            <a:r>
              <a:rPr lang="en-US" baseline="-25000" dirty="0" smtClean="0"/>
              <a:t>o</a:t>
            </a:r>
            <a:r>
              <a:rPr lang="en-US" dirty="0" smtClean="0"/>
              <a:t>) + </a:t>
            </a:r>
            <a:r>
              <a:rPr lang="en-US" dirty="0" err="1"/>
              <a:t>g</a:t>
            </a:r>
            <a:r>
              <a:rPr lang="en-US" baseline="-25000" dirty="0" err="1"/>
              <a:t>d</a:t>
            </a:r>
            <a:r>
              <a:rPr lang="en-US" dirty="0"/>
              <a:t> </a:t>
            </a:r>
            <a:r>
              <a:rPr lang="en-US" dirty="0" smtClean="0"/>
              <a:t>+ (c *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c</a:t>
            </a:r>
            <a:r>
              <a:rPr lang="en-US" dirty="0" smtClean="0"/>
              <a:t>) + w + 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639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Component-Level Design Metrics [3/3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Complexity metrics</a:t>
            </a:r>
          </a:p>
          <a:p>
            <a:pPr lvl="1"/>
            <a:r>
              <a:rPr lang="en-US" dirty="0" err="1" smtClean="0"/>
              <a:t>Cyclomatic</a:t>
            </a:r>
            <a:r>
              <a:rPr lang="en-US" dirty="0" smtClean="0"/>
              <a:t> complexity</a:t>
            </a:r>
          </a:p>
          <a:p>
            <a:pPr lvl="2"/>
            <a:r>
              <a:rPr lang="en-US" dirty="0" smtClean="0"/>
              <a:t>Number of independent logical paths</a:t>
            </a:r>
          </a:p>
          <a:p>
            <a:pPr lvl="1"/>
            <a:r>
              <a:rPr lang="en-US" dirty="0" smtClean="0"/>
              <a:t>Variations of </a:t>
            </a:r>
            <a:r>
              <a:rPr lang="en-US" dirty="0" err="1" smtClean="0"/>
              <a:t>cyclomatic</a:t>
            </a:r>
            <a:r>
              <a:rPr lang="en-US" dirty="0" smtClean="0"/>
              <a:t> complexity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309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Operation-Oriented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Average operation size (</a:t>
            </a:r>
            <a:r>
              <a:rPr lang="en-US" dirty="0" err="1" smtClean="0"/>
              <a:t>OS</a:t>
            </a:r>
            <a:r>
              <a:rPr lang="en-US" baseline="-25000" dirty="0" err="1" smtClean="0"/>
              <a:t>avg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Number of lines of code or number of messages sent by the operation</a:t>
            </a:r>
          </a:p>
          <a:p>
            <a:pPr lvl="1"/>
            <a:r>
              <a:rPr lang="en-US" dirty="0" smtClean="0"/>
              <a:t>If number of messages sent increases, most probably responsibilities are not well allocated within a class</a:t>
            </a:r>
          </a:p>
          <a:p>
            <a:r>
              <a:rPr lang="en-US" dirty="0" smtClean="0"/>
              <a:t>Operation complexity (OC)</a:t>
            </a:r>
          </a:p>
          <a:p>
            <a:pPr lvl="1"/>
            <a:r>
              <a:rPr lang="en-US" dirty="0" smtClean="0"/>
              <a:t>Complexity metrics for conventional software</a:t>
            </a:r>
          </a:p>
          <a:p>
            <a:pPr lvl="1"/>
            <a:r>
              <a:rPr lang="en-US" dirty="0" smtClean="0"/>
              <a:t>OC should be kept as low as possible</a:t>
            </a:r>
          </a:p>
          <a:p>
            <a:r>
              <a:rPr lang="en-US" dirty="0" smtClean="0"/>
              <a:t>Average number of parameters per operation (</a:t>
            </a:r>
            <a:r>
              <a:rPr lang="en-US" dirty="0" err="1" smtClean="0"/>
              <a:t>NP</a:t>
            </a:r>
            <a:r>
              <a:rPr lang="en-US" baseline="-25000" dirty="0" err="1" smtClean="0"/>
              <a:t>avg</a:t>
            </a:r>
            <a:r>
              <a:rPr lang="en-US" dirty="0"/>
              <a:t>)</a:t>
            </a:r>
          </a:p>
          <a:p>
            <a:pPr lvl="1"/>
            <a:r>
              <a:rPr lang="en-US" dirty="0" smtClean="0"/>
              <a:t>Larger number of parameters, complex collaboration</a:t>
            </a:r>
          </a:p>
          <a:p>
            <a:pPr lvl="1"/>
            <a:r>
              <a:rPr lang="en-US" dirty="0" err="1" smtClean="0"/>
              <a:t>NP</a:t>
            </a:r>
            <a:r>
              <a:rPr lang="en-US" baseline="-25000" dirty="0" err="1" smtClean="0"/>
              <a:t>avg</a:t>
            </a:r>
            <a:r>
              <a:rPr lang="en-US" dirty="0" smtClean="0"/>
              <a:t> should be kept as low as possible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079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Design Metrics for </a:t>
            </a:r>
            <a:r>
              <a:rPr lang="en-US" dirty="0" err="1" smtClean="0"/>
              <a:t>WebApps</a:t>
            </a:r>
            <a:r>
              <a:rPr lang="en-US" dirty="0" smtClean="0"/>
              <a:t> – Interface Metrics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Layout complexity</a:t>
            </a:r>
          </a:p>
          <a:p>
            <a:pPr lvl="1"/>
            <a:r>
              <a:rPr lang="en-US" dirty="0" smtClean="0"/>
              <a:t>Number of distinct regions defined for an interface</a:t>
            </a:r>
          </a:p>
          <a:p>
            <a:r>
              <a:rPr lang="en-US" dirty="0" smtClean="0"/>
              <a:t>Layout region complexity</a:t>
            </a:r>
            <a:endParaRPr lang="en-US" dirty="0"/>
          </a:p>
          <a:p>
            <a:pPr lvl="1"/>
            <a:r>
              <a:rPr lang="en-US" dirty="0" smtClean="0"/>
              <a:t>Average number of distinct links per region</a:t>
            </a:r>
          </a:p>
          <a:p>
            <a:r>
              <a:rPr lang="en-US" dirty="0" smtClean="0"/>
              <a:t>Recognition complexity</a:t>
            </a:r>
          </a:p>
          <a:p>
            <a:pPr lvl="1"/>
            <a:r>
              <a:rPr lang="en-US" dirty="0"/>
              <a:t>Average number of distinct items the user must look at before making navigation or data input </a:t>
            </a:r>
            <a:r>
              <a:rPr lang="en-US" dirty="0" smtClean="0"/>
              <a:t>decision</a:t>
            </a:r>
            <a:endParaRPr lang="en-US" dirty="0"/>
          </a:p>
          <a:p>
            <a:r>
              <a:rPr lang="en-US" dirty="0" smtClean="0"/>
              <a:t>Recognition time</a:t>
            </a:r>
          </a:p>
          <a:p>
            <a:pPr lvl="1"/>
            <a:r>
              <a:rPr lang="en-US" dirty="0" smtClean="0"/>
              <a:t>Average </a:t>
            </a:r>
            <a:r>
              <a:rPr lang="en-US" dirty="0"/>
              <a:t>time </a:t>
            </a:r>
            <a:r>
              <a:rPr lang="en-US" dirty="0" smtClean="0"/>
              <a:t>(</a:t>
            </a:r>
            <a:r>
              <a:rPr lang="en-US" dirty="0"/>
              <a:t>in seconds) </a:t>
            </a:r>
            <a:r>
              <a:rPr lang="en-US" dirty="0" smtClean="0"/>
              <a:t>that </a:t>
            </a:r>
            <a:r>
              <a:rPr lang="en-US" dirty="0"/>
              <a:t>it </a:t>
            </a:r>
            <a:r>
              <a:rPr lang="en-US" dirty="0" smtClean="0"/>
              <a:t> takes a </a:t>
            </a:r>
            <a:r>
              <a:rPr lang="en-US" dirty="0"/>
              <a:t>user to select the </a:t>
            </a:r>
            <a:r>
              <a:rPr lang="en-US" dirty="0" smtClean="0"/>
              <a:t>appropriate  action </a:t>
            </a:r>
            <a:r>
              <a:rPr lang="en-US" dirty="0"/>
              <a:t>for </a:t>
            </a:r>
            <a:r>
              <a:rPr lang="en-US" dirty="0" smtClean="0"/>
              <a:t>a </a:t>
            </a:r>
            <a:r>
              <a:rPr lang="en-US" dirty="0"/>
              <a:t>given </a:t>
            </a:r>
            <a:r>
              <a:rPr lang="en-US" dirty="0" smtClean="0"/>
              <a:t>task</a:t>
            </a:r>
          </a:p>
          <a:p>
            <a:r>
              <a:rPr lang="en-US" dirty="0" smtClean="0"/>
              <a:t>Typing effort</a:t>
            </a:r>
          </a:p>
          <a:p>
            <a:pPr lvl="1"/>
            <a:r>
              <a:rPr lang="en-US" dirty="0"/>
              <a:t>Average number </a:t>
            </a:r>
            <a:r>
              <a:rPr lang="en-US" dirty="0" smtClean="0"/>
              <a:t>o</a:t>
            </a:r>
            <a:r>
              <a:rPr lang="en-US" dirty="0" smtClean="0"/>
              <a:t>f </a:t>
            </a:r>
            <a:r>
              <a:rPr lang="en-US" dirty="0"/>
              <a:t>key strokes required for a specific </a:t>
            </a:r>
            <a:r>
              <a:rPr lang="en-US" dirty="0" smtClean="0"/>
              <a:t>function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806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 Metrics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Mouse </a:t>
            </a:r>
            <a:r>
              <a:rPr lang="en-US" dirty="0"/>
              <a:t>pick </a:t>
            </a:r>
            <a:r>
              <a:rPr lang="en-US" dirty="0" smtClean="0"/>
              <a:t>effort</a:t>
            </a:r>
          </a:p>
          <a:p>
            <a:pPr lvl="1"/>
            <a:r>
              <a:rPr lang="en-US" dirty="0"/>
              <a:t>Average number of mouse picks per function</a:t>
            </a:r>
          </a:p>
          <a:p>
            <a:r>
              <a:rPr lang="en-US" dirty="0" smtClean="0"/>
              <a:t>Selection complexity</a:t>
            </a:r>
          </a:p>
          <a:p>
            <a:pPr lvl="1"/>
            <a:r>
              <a:rPr lang="en-US" dirty="0" smtClean="0"/>
              <a:t>Average </a:t>
            </a:r>
            <a:r>
              <a:rPr lang="en-US" dirty="0"/>
              <a:t>number of links </a:t>
            </a:r>
            <a:r>
              <a:rPr lang="en-US" dirty="0" smtClean="0"/>
              <a:t>that </a:t>
            </a:r>
            <a:r>
              <a:rPr lang="en-US" dirty="0" smtClean="0"/>
              <a:t>can </a:t>
            </a:r>
            <a:r>
              <a:rPr lang="en-US" dirty="0"/>
              <a:t>be selected per </a:t>
            </a:r>
            <a:r>
              <a:rPr lang="en-US" dirty="0" smtClean="0"/>
              <a:t>page</a:t>
            </a:r>
            <a:endParaRPr lang="en-US" dirty="0"/>
          </a:p>
          <a:p>
            <a:r>
              <a:rPr lang="en-US" dirty="0" smtClean="0"/>
              <a:t>Content acquisition time</a:t>
            </a:r>
            <a:endParaRPr lang="en-US" dirty="0"/>
          </a:p>
          <a:p>
            <a:pPr lvl="1"/>
            <a:r>
              <a:rPr lang="en-US" dirty="0" smtClean="0"/>
              <a:t>Average </a:t>
            </a:r>
            <a:r>
              <a:rPr lang="en-US" dirty="0"/>
              <a:t>number of words of text per </a:t>
            </a:r>
            <a:r>
              <a:rPr lang="en-US" dirty="0" smtClean="0"/>
              <a:t>web page</a:t>
            </a:r>
            <a:endParaRPr lang="en-US" dirty="0"/>
          </a:p>
          <a:p>
            <a:r>
              <a:rPr lang="en-US" dirty="0" smtClean="0"/>
              <a:t>Memory load</a:t>
            </a:r>
          </a:p>
          <a:p>
            <a:pPr lvl="1"/>
            <a:r>
              <a:rPr lang="en-US" dirty="0" smtClean="0"/>
              <a:t>Average </a:t>
            </a:r>
            <a:r>
              <a:rPr lang="en-US" dirty="0"/>
              <a:t>number of distinct </a:t>
            </a:r>
            <a:r>
              <a:rPr lang="en-US" dirty="0" smtClean="0"/>
              <a:t>data items that </a:t>
            </a:r>
            <a:r>
              <a:rPr lang="en-US" dirty="0"/>
              <a:t>the user </a:t>
            </a:r>
            <a:r>
              <a:rPr lang="en-US" dirty="0" smtClean="0"/>
              <a:t>must </a:t>
            </a:r>
            <a:r>
              <a:rPr lang="en-US" dirty="0"/>
              <a:t>remember </a:t>
            </a:r>
            <a:r>
              <a:rPr lang="en-US" dirty="0" smtClean="0"/>
              <a:t>to achieve specific objective</a:t>
            </a:r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822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Aesthetic Design Metrics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Word count </a:t>
            </a:r>
            <a:endParaRPr lang="en-US" dirty="0"/>
          </a:p>
          <a:p>
            <a:pPr lvl="1"/>
            <a:r>
              <a:rPr lang="en-US" dirty="0" smtClean="0"/>
              <a:t>Total </a:t>
            </a:r>
            <a:r>
              <a:rPr lang="en-US" dirty="0"/>
              <a:t>number of words </a:t>
            </a:r>
            <a:r>
              <a:rPr lang="en-US" dirty="0" smtClean="0"/>
              <a:t>that appear </a:t>
            </a:r>
            <a:r>
              <a:rPr lang="en-US" dirty="0"/>
              <a:t>on a </a:t>
            </a:r>
            <a:r>
              <a:rPr lang="en-US" dirty="0" smtClean="0"/>
              <a:t>page</a:t>
            </a:r>
            <a:endParaRPr lang="en-US" dirty="0"/>
          </a:p>
          <a:p>
            <a:r>
              <a:rPr lang="en-US" dirty="0"/>
              <a:t>Body text </a:t>
            </a:r>
            <a:r>
              <a:rPr lang="en-US" dirty="0" smtClean="0"/>
              <a:t>percentage </a:t>
            </a:r>
          </a:p>
          <a:p>
            <a:pPr lvl="1"/>
            <a:r>
              <a:rPr lang="en-US" dirty="0" smtClean="0"/>
              <a:t>Percentage </a:t>
            </a:r>
            <a:r>
              <a:rPr lang="en-US" dirty="0"/>
              <a:t>of words </a:t>
            </a:r>
            <a:r>
              <a:rPr lang="en-US" dirty="0" smtClean="0"/>
              <a:t>that </a:t>
            </a:r>
            <a:r>
              <a:rPr lang="en-US" dirty="0"/>
              <a:t>a</a:t>
            </a:r>
            <a:r>
              <a:rPr lang="en-US" dirty="0" smtClean="0"/>
              <a:t>re </a:t>
            </a:r>
            <a:r>
              <a:rPr lang="en-US" dirty="0"/>
              <a:t>body versus </a:t>
            </a:r>
            <a:r>
              <a:rPr lang="en-US" dirty="0" smtClean="0"/>
              <a:t>display </a:t>
            </a:r>
            <a:r>
              <a:rPr lang="en-US" dirty="0"/>
              <a:t>text (</a:t>
            </a:r>
            <a:r>
              <a:rPr lang="en-US" dirty="0" smtClean="0"/>
              <a:t>i.e. headers</a:t>
            </a:r>
            <a:r>
              <a:rPr lang="en-US" dirty="0"/>
              <a:t>)</a:t>
            </a:r>
          </a:p>
          <a:p>
            <a:r>
              <a:rPr lang="en-US" dirty="0" smtClean="0"/>
              <a:t>Emphasized </a:t>
            </a:r>
            <a:r>
              <a:rPr lang="en-US" dirty="0"/>
              <a:t>body text </a:t>
            </a:r>
            <a:r>
              <a:rPr lang="en-US" dirty="0" smtClean="0"/>
              <a:t>%</a:t>
            </a:r>
          </a:p>
          <a:p>
            <a:pPr lvl="1"/>
            <a:r>
              <a:rPr lang="en-US" dirty="0" smtClean="0"/>
              <a:t>Portion </a:t>
            </a:r>
            <a:r>
              <a:rPr lang="en-US" dirty="0"/>
              <a:t>of body </a:t>
            </a:r>
            <a:r>
              <a:rPr lang="en-US" dirty="0" smtClean="0"/>
              <a:t>text that </a:t>
            </a:r>
            <a:r>
              <a:rPr lang="en-US" dirty="0"/>
              <a:t>is </a:t>
            </a:r>
            <a:r>
              <a:rPr lang="en-US" dirty="0" smtClean="0"/>
              <a:t>emphasized (e.g</a:t>
            </a:r>
            <a:r>
              <a:rPr lang="en-US" dirty="0"/>
              <a:t>., bold, </a:t>
            </a:r>
            <a:r>
              <a:rPr lang="en-US" dirty="0" smtClean="0"/>
              <a:t>capitalized</a:t>
            </a:r>
            <a:r>
              <a:rPr lang="en-US" dirty="0"/>
              <a:t>)</a:t>
            </a:r>
          </a:p>
          <a:p>
            <a:r>
              <a:rPr lang="en-US" dirty="0" smtClean="0"/>
              <a:t>Text </a:t>
            </a:r>
            <a:r>
              <a:rPr lang="en-US" dirty="0"/>
              <a:t>cluster </a:t>
            </a:r>
            <a:r>
              <a:rPr lang="en-US" dirty="0" smtClean="0"/>
              <a:t>count </a:t>
            </a:r>
          </a:p>
          <a:p>
            <a:pPr lvl="1"/>
            <a:r>
              <a:rPr lang="en-US" dirty="0" smtClean="0"/>
              <a:t>Text areas </a:t>
            </a:r>
            <a:r>
              <a:rPr lang="en-US" dirty="0"/>
              <a:t>highlighted with color, bordered regions, rules, or </a:t>
            </a:r>
            <a:r>
              <a:rPr lang="en-US" dirty="0" smtClean="0"/>
              <a:t>lists</a:t>
            </a:r>
            <a:endParaRPr lang="en-US" dirty="0"/>
          </a:p>
          <a:p>
            <a:r>
              <a:rPr lang="en-US" dirty="0"/>
              <a:t>Link count </a:t>
            </a:r>
          </a:p>
          <a:p>
            <a:pPr lvl="1"/>
            <a:r>
              <a:rPr lang="en-US" dirty="0"/>
              <a:t>Total links on a </a:t>
            </a:r>
            <a:r>
              <a:rPr lang="en-US" dirty="0" smtClean="0"/>
              <a:t>page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324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Aesthetic Design Metrics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Page size</a:t>
            </a:r>
          </a:p>
          <a:p>
            <a:pPr lvl="1"/>
            <a:r>
              <a:rPr lang="en-US" dirty="0" smtClean="0"/>
              <a:t>Total </a:t>
            </a:r>
            <a:r>
              <a:rPr lang="en-US" dirty="0"/>
              <a:t>bytes for the </a:t>
            </a:r>
            <a:r>
              <a:rPr lang="en-US" dirty="0" smtClean="0"/>
              <a:t>page as </a:t>
            </a:r>
            <a:r>
              <a:rPr lang="en-US" dirty="0"/>
              <a:t>well </a:t>
            </a:r>
            <a:r>
              <a:rPr lang="en-US" dirty="0" smtClean="0"/>
              <a:t>as elements</a:t>
            </a:r>
            <a:r>
              <a:rPr lang="en-US" dirty="0"/>
              <a:t>, </a:t>
            </a:r>
            <a:r>
              <a:rPr lang="en-US" dirty="0" smtClean="0"/>
              <a:t>graphics</a:t>
            </a:r>
            <a:r>
              <a:rPr lang="en-US" dirty="0"/>
              <a:t>, </a:t>
            </a:r>
            <a:r>
              <a:rPr lang="en-US" dirty="0" smtClean="0"/>
              <a:t>and style </a:t>
            </a:r>
            <a:r>
              <a:rPr lang="en-US" dirty="0"/>
              <a:t>sheets</a:t>
            </a:r>
          </a:p>
          <a:p>
            <a:r>
              <a:rPr lang="en-US" dirty="0" smtClean="0"/>
              <a:t>Graphic percentage </a:t>
            </a:r>
          </a:p>
          <a:p>
            <a:pPr lvl="1"/>
            <a:r>
              <a:rPr lang="en-US" dirty="0" smtClean="0"/>
              <a:t>Percentage </a:t>
            </a:r>
            <a:r>
              <a:rPr lang="en-US" dirty="0"/>
              <a:t>of </a:t>
            </a:r>
            <a:r>
              <a:rPr lang="en-US" dirty="0" smtClean="0"/>
              <a:t>page </a:t>
            </a:r>
            <a:r>
              <a:rPr lang="en-US" dirty="0"/>
              <a:t>bytes </a:t>
            </a:r>
            <a:r>
              <a:rPr lang="en-US" dirty="0" smtClean="0"/>
              <a:t>that </a:t>
            </a:r>
            <a:r>
              <a:rPr lang="en-US" dirty="0"/>
              <a:t>a</a:t>
            </a:r>
            <a:r>
              <a:rPr lang="en-US" dirty="0" smtClean="0"/>
              <a:t>re </a:t>
            </a:r>
            <a:r>
              <a:rPr lang="en-US" dirty="0"/>
              <a:t>for </a:t>
            </a:r>
            <a:r>
              <a:rPr lang="en-US" dirty="0" smtClean="0"/>
              <a:t>graphics</a:t>
            </a:r>
            <a:endParaRPr lang="en-US" dirty="0"/>
          </a:p>
          <a:p>
            <a:r>
              <a:rPr lang="en-US" dirty="0" smtClean="0"/>
              <a:t>Graphics count </a:t>
            </a:r>
          </a:p>
          <a:p>
            <a:pPr lvl="1"/>
            <a:r>
              <a:rPr lang="en-US" dirty="0" smtClean="0"/>
              <a:t>Total graphics </a:t>
            </a:r>
            <a:r>
              <a:rPr lang="en-US" dirty="0"/>
              <a:t>on a </a:t>
            </a:r>
            <a:r>
              <a:rPr lang="en-US" dirty="0" smtClean="0"/>
              <a:t>page </a:t>
            </a:r>
            <a:r>
              <a:rPr lang="en-US" dirty="0"/>
              <a:t>(not including </a:t>
            </a:r>
            <a:r>
              <a:rPr lang="en-US" dirty="0" smtClean="0"/>
              <a:t>graphics </a:t>
            </a:r>
            <a:r>
              <a:rPr lang="en-US" dirty="0"/>
              <a:t>specified in </a:t>
            </a:r>
            <a:r>
              <a:rPr lang="en-US" dirty="0" smtClean="0"/>
              <a:t>scripts, applets</a:t>
            </a:r>
            <a:r>
              <a:rPr lang="en-US" dirty="0"/>
              <a:t>, </a:t>
            </a:r>
            <a:r>
              <a:rPr lang="en-US" dirty="0" smtClean="0"/>
              <a:t>and objects</a:t>
            </a:r>
            <a:r>
              <a:rPr lang="en-US" dirty="0"/>
              <a:t>)</a:t>
            </a:r>
          </a:p>
          <a:p>
            <a:r>
              <a:rPr lang="en-US" dirty="0"/>
              <a:t>Color count </a:t>
            </a:r>
            <a:endParaRPr lang="en-US" dirty="0" smtClean="0"/>
          </a:p>
          <a:p>
            <a:pPr lvl="1"/>
            <a:r>
              <a:rPr lang="en-US" dirty="0" smtClean="0"/>
              <a:t>Total </a:t>
            </a:r>
            <a:r>
              <a:rPr lang="en-US" dirty="0"/>
              <a:t>colors </a:t>
            </a:r>
            <a:r>
              <a:rPr lang="en-US" dirty="0" smtClean="0"/>
              <a:t>employed</a:t>
            </a:r>
            <a:endParaRPr lang="en-US" dirty="0"/>
          </a:p>
          <a:p>
            <a:r>
              <a:rPr lang="en-US" dirty="0"/>
              <a:t>Font count </a:t>
            </a:r>
            <a:endParaRPr lang="en-US" dirty="0" smtClean="0"/>
          </a:p>
          <a:p>
            <a:pPr lvl="1"/>
            <a:r>
              <a:rPr lang="en-US" dirty="0" smtClean="0"/>
              <a:t>Total </a:t>
            </a:r>
            <a:r>
              <a:rPr lang="en-US" dirty="0"/>
              <a:t>fonts employed (i.e</a:t>
            </a:r>
            <a:r>
              <a:rPr lang="en-US" dirty="0" smtClean="0"/>
              <a:t>. face + size + </a:t>
            </a:r>
            <a:r>
              <a:rPr lang="en-US" dirty="0"/>
              <a:t>bold + </a:t>
            </a:r>
            <a:r>
              <a:rPr lang="en-US" dirty="0" smtClean="0"/>
              <a:t>italic)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146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Content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03874"/>
            <a:ext cx="8686800" cy="5073126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Page wait </a:t>
            </a:r>
          </a:p>
          <a:p>
            <a:pPr lvl="1"/>
            <a:r>
              <a:rPr lang="en-US" dirty="0" smtClean="0"/>
              <a:t>Average </a:t>
            </a:r>
            <a:r>
              <a:rPr lang="en-US" dirty="0"/>
              <a:t>time required for </a:t>
            </a:r>
            <a:r>
              <a:rPr lang="en-US" dirty="0" smtClean="0"/>
              <a:t>a page </a:t>
            </a:r>
            <a:r>
              <a:rPr lang="en-US" dirty="0"/>
              <a:t>to </a:t>
            </a:r>
            <a:r>
              <a:rPr lang="en-US" dirty="0" smtClean="0"/>
              <a:t>download </a:t>
            </a:r>
            <a:r>
              <a:rPr lang="en-US" dirty="0"/>
              <a:t>a</a:t>
            </a:r>
            <a:r>
              <a:rPr lang="en-US" dirty="0" smtClean="0"/>
              <a:t>t </a:t>
            </a:r>
            <a:r>
              <a:rPr lang="en-US" dirty="0"/>
              <a:t>different </a:t>
            </a:r>
            <a:r>
              <a:rPr lang="en-US" dirty="0" smtClean="0"/>
              <a:t>connection speeds</a:t>
            </a:r>
            <a:endParaRPr lang="en-US" dirty="0"/>
          </a:p>
          <a:p>
            <a:r>
              <a:rPr lang="en-US" dirty="0" smtClean="0"/>
              <a:t>Page complexity </a:t>
            </a:r>
          </a:p>
          <a:p>
            <a:pPr lvl="1"/>
            <a:r>
              <a:rPr lang="en-US" dirty="0" smtClean="0"/>
              <a:t>Average </a:t>
            </a:r>
            <a:r>
              <a:rPr lang="en-US" dirty="0"/>
              <a:t>number of different types of </a:t>
            </a:r>
            <a:r>
              <a:rPr lang="en-US" dirty="0" smtClean="0"/>
              <a:t>media </a:t>
            </a:r>
            <a:r>
              <a:rPr lang="en-US" dirty="0"/>
              <a:t>used on </a:t>
            </a:r>
            <a:r>
              <a:rPr lang="en-US" dirty="0" smtClean="0"/>
              <a:t>page</a:t>
            </a:r>
            <a:r>
              <a:rPr lang="en-US" dirty="0"/>
              <a:t>, </a:t>
            </a:r>
            <a:r>
              <a:rPr lang="en-US" dirty="0" smtClean="0"/>
              <a:t>not including text</a:t>
            </a:r>
            <a:endParaRPr lang="en-US" dirty="0"/>
          </a:p>
          <a:p>
            <a:r>
              <a:rPr lang="en-US" dirty="0" smtClean="0"/>
              <a:t>Graphic complexity</a:t>
            </a:r>
          </a:p>
          <a:p>
            <a:pPr lvl="1"/>
            <a:r>
              <a:rPr lang="en-US" dirty="0" smtClean="0"/>
              <a:t>Average </a:t>
            </a:r>
            <a:r>
              <a:rPr lang="en-US" dirty="0"/>
              <a:t>number of </a:t>
            </a:r>
            <a:r>
              <a:rPr lang="en-US" dirty="0" smtClean="0"/>
              <a:t>graphics media </a:t>
            </a:r>
            <a:r>
              <a:rPr lang="en-US" dirty="0"/>
              <a:t>per </a:t>
            </a:r>
            <a:r>
              <a:rPr lang="en-US" dirty="0" smtClean="0"/>
              <a:t>page</a:t>
            </a:r>
            <a:endParaRPr lang="en-US" dirty="0"/>
          </a:p>
          <a:p>
            <a:r>
              <a:rPr lang="en-US" dirty="0"/>
              <a:t>Audio complexity </a:t>
            </a:r>
            <a:endParaRPr lang="en-US" dirty="0" smtClean="0"/>
          </a:p>
          <a:p>
            <a:pPr lvl="1"/>
            <a:r>
              <a:rPr lang="en-US" dirty="0" smtClean="0"/>
              <a:t>Average </a:t>
            </a:r>
            <a:r>
              <a:rPr lang="en-US" dirty="0"/>
              <a:t>number of a</a:t>
            </a:r>
            <a:r>
              <a:rPr lang="en-US" dirty="0" smtClean="0"/>
              <a:t>udio media </a:t>
            </a:r>
            <a:r>
              <a:rPr lang="en-US" dirty="0"/>
              <a:t>per </a:t>
            </a:r>
            <a:r>
              <a:rPr lang="en-US" dirty="0" smtClean="0"/>
              <a:t>page</a:t>
            </a:r>
            <a:endParaRPr lang="en-US" dirty="0"/>
          </a:p>
          <a:p>
            <a:r>
              <a:rPr lang="en-US" dirty="0"/>
              <a:t>Video complexity </a:t>
            </a:r>
            <a:endParaRPr lang="en-US" dirty="0" smtClean="0"/>
          </a:p>
          <a:p>
            <a:pPr lvl="1"/>
            <a:r>
              <a:rPr lang="en-US" dirty="0" smtClean="0"/>
              <a:t>Average </a:t>
            </a:r>
            <a:r>
              <a:rPr lang="en-US" dirty="0"/>
              <a:t>number of video </a:t>
            </a:r>
            <a:r>
              <a:rPr lang="en-US" dirty="0" smtClean="0"/>
              <a:t>media </a:t>
            </a:r>
            <a:r>
              <a:rPr lang="en-US" dirty="0"/>
              <a:t>per </a:t>
            </a:r>
            <a:r>
              <a:rPr lang="en-US" dirty="0" smtClean="0"/>
              <a:t>page</a:t>
            </a:r>
            <a:endParaRPr lang="en-US" dirty="0"/>
          </a:p>
          <a:p>
            <a:r>
              <a:rPr lang="en-US" dirty="0"/>
              <a:t>Animation complexity </a:t>
            </a:r>
          </a:p>
          <a:p>
            <a:pPr lvl="1"/>
            <a:r>
              <a:rPr lang="en-US" dirty="0"/>
              <a:t>Average number of animations per page</a:t>
            </a:r>
          </a:p>
          <a:p>
            <a:r>
              <a:rPr lang="en-US" dirty="0" smtClean="0"/>
              <a:t>Scanned image complexity </a:t>
            </a:r>
          </a:p>
          <a:p>
            <a:pPr lvl="1"/>
            <a:r>
              <a:rPr lang="en-US" dirty="0" smtClean="0"/>
              <a:t>Average </a:t>
            </a:r>
            <a:r>
              <a:rPr lang="en-US" dirty="0"/>
              <a:t>number of </a:t>
            </a:r>
            <a:r>
              <a:rPr lang="en-US" dirty="0" smtClean="0"/>
              <a:t>scanned images </a:t>
            </a:r>
            <a:r>
              <a:rPr lang="en-US" dirty="0"/>
              <a:t>per </a:t>
            </a:r>
            <a:r>
              <a:rPr lang="en-US" dirty="0" smtClean="0"/>
              <a:t>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40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Navigation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static pages</a:t>
            </a:r>
          </a:p>
          <a:p>
            <a:r>
              <a:rPr lang="en-US" dirty="0" smtClean="0"/>
              <a:t>Page-linking complexity </a:t>
            </a:r>
          </a:p>
          <a:p>
            <a:pPr lvl="1"/>
            <a:r>
              <a:rPr lang="en-US" dirty="0" smtClean="0"/>
              <a:t>Number </a:t>
            </a:r>
            <a:r>
              <a:rPr lang="en-US" dirty="0"/>
              <a:t>of links per </a:t>
            </a:r>
            <a:r>
              <a:rPr lang="en-US" dirty="0" smtClean="0"/>
              <a:t>page</a:t>
            </a:r>
            <a:endParaRPr lang="en-US" dirty="0"/>
          </a:p>
          <a:p>
            <a:r>
              <a:rPr lang="en-US" dirty="0" smtClean="0"/>
              <a:t>Connectivity </a:t>
            </a:r>
          </a:p>
          <a:p>
            <a:pPr lvl="1"/>
            <a:r>
              <a:rPr lang="en-US" dirty="0" smtClean="0"/>
              <a:t>Total </a:t>
            </a:r>
            <a:r>
              <a:rPr lang="en-US" dirty="0"/>
              <a:t>number of </a:t>
            </a:r>
            <a:r>
              <a:rPr lang="en-US" dirty="0" smtClean="0"/>
              <a:t>internal </a:t>
            </a:r>
            <a:r>
              <a:rPr lang="en-US" dirty="0"/>
              <a:t>links, not </a:t>
            </a:r>
            <a:r>
              <a:rPr lang="en-US" dirty="0" smtClean="0"/>
              <a:t>including dynamically generated </a:t>
            </a:r>
            <a:r>
              <a:rPr lang="en-US" dirty="0"/>
              <a:t>links</a:t>
            </a:r>
          </a:p>
          <a:p>
            <a:r>
              <a:rPr lang="en-US" dirty="0" smtClean="0"/>
              <a:t>Connectivity </a:t>
            </a:r>
            <a:r>
              <a:rPr lang="en-US" dirty="0"/>
              <a:t>density </a:t>
            </a:r>
            <a:endParaRPr lang="en-US" dirty="0" smtClean="0"/>
          </a:p>
          <a:p>
            <a:pPr lvl="1"/>
            <a:r>
              <a:rPr lang="en-US" dirty="0" smtClean="0"/>
              <a:t>Connectivity </a:t>
            </a:r>
            <a:r>
              <a:rPr lang="en-US" dirty="0"/>
              <a:t>divided by </a:t>
            </a:r>
            <a:r>
              <a:rPr lang="en-US" dirty="0" smtClean="0"/>
              <a:t>page </a:t>
            </a:r>
            <a:r>
              <a:rPr lang="en-US" dirty="0"/>
              <a:t>count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230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Metrics for Source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</a:t>
            </a:r>
            <a:r>
              <a:rPr lang="en-US" baseline="-25000" dirty="0" smtClean="0"/>
              <a:t>1</a:t>
            </a:r>
            <a:r>
              <a:rPr lang="en-US" dirty="0" smtClean="0"/>
              <a:t> = number of distinct </a:t>
            </a:r>
            <a:r>
              <a:rPr lang="en-US" dirty="0"/>
              <a:t>operators that appear in a program</a:t>
            </a:r>
          </a:p>
          <a:p>
            <a:r>
              <a:rPr lang="en-US" dirty="0" smtClean="0"/>
              <a:t>n</a:t>
            </a:r>
            <a:r>
              <a:rPr lang="en-US" baseline="-25000" dirty="0" smtClean="0"/>
              <a:t>2</a:t>
            </a:r>
            <a:r>
              <a:rPr lang="en-US" dirty="0" smtClean="0"/>
              <a:t> = number </a:t>
            </a:r>
            <a:r>
              <a:rPr lang="en-US" dirty="0"/>
              <a:t>of distinct operands that appear in a program</a:t>
            </a:r>
          </a:p>
          <a:p>
            <a:r>
              <a:rPr lang="en-US" dirty="0" smtClean="0"/>
              <a:t>N</a:t>
            </a:r>
            <a:r>
              <a:rPr lang="en-US" baseline="-25000" dirty="0" smtClean="0"/>
              <a:t>1</a:t>
            </a:r>
            <a:r>
              <a:rPr lang="en-US" dirty="0" smtClean="0"/>
              <a:t> = total </a:t>
            </a:r>
            <a:r>
              <a:rPr lang="en-US" dirty="0"/>
              <a:t>number of operator occurrences</a:t>
            </a:r>
          </a:p>
          <a:p>
            <a:r>
              <a:rPr lang="en-US" dirty="0" smtClean="0"/>
              <a:t>N</a:t>
            </a:r>
            <a:r>
              <a:rPr lang="en-US" baseline="-25000" dirty="0" smtClean="0"/>
              <a:t>2</a:t>
            </a:r>
            <a:r>
              <a:rPr lang="en-US" dirty="0" smtClean="0"/>
              <a:t> = total </a:t>
            </a:r>
            <a:r>
              <a:rPr lang="en-US" dirty="0"/>
              <a:t>number of operand </a:t>
            </a:r>
            <a:r>
              <a:rPr lang="en-US" dirty="0" smtClean="0"/>
              <a:t>occurrences</a:t>
            </a:r>
          </a:p>
          <a:p>
            <a:r>
              <a:rPr lang="en-US" dirty="0" smtClean="0"/>
              <a:t>Overall program length (N) and volume (V)</a:t>
            </a:r>
          </a:p>
          <a:p>
            <a:pPr marL="457200" lvl="1" indent="0">
              <a:buNone/>
            </a:pPr>
            <a:r>
              <a:rPr lang="en-US" dirty="0" smtClean="0"/>
              <a:t>N = </a:t>
            </a:r>
            <a:r>
              <a:rPr lang="en-US" dirty="0"/>
              <a:t>n</a:t>
            </a:r>
            <a:r>
              <a:rPr lang="en-US" baseline="-25000" dirty="0"/>
              <a:t>1</a:t>
            </a:r>
            <a:r>
              <a:rPr lang="en-US" dirty="0"/>
              <a:t> </a:t>
            </a:r>
            <a:r>
              <a:rPr lang="en-US" dirty="0" smtClean="0"/>
              <a:t>log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n</a:t>
            </a:r>
            <a:r>
              <a:rPr lang="en-US" baseline="-25000" dirty="0"/>
              <a:t>1 </a:t>
            </a:r>
            <a:r>
              <a:rPr lang="en-US" dirty="0" smtClean="0"/>
              <a:t> + </a:t>
            </a:r>
            <a:r>
              <a:rPr lang="en-US" dirty="0"/>
              <a:t>n</a:t>
            </a:r>
            <a:r>
              <a:rPr lang="en-US" baseline="-25000" dirty="0"/>
              <a:t>2 </a:t>
            </a:r>
            <a:r>
              <a:rPr lang="en-US" dirty="0" smtClean="0"/>
              <a:t> </a:t>
            </a:r>
            <a:r>
              <a:rPr lang="en-US" dirty="0"/>
              <a:t>log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dirty="0" smtClean="0"/>
              <a:t>n</a:t>
            </a:r>
            <a:r>
              <a:rPr lang="en-US" baseline="-25000" dirty="0" smtClean="0"/>
              <a:t>2</a:t>
            </a:r>
          </a:p>
          <a:p>
            <a:pPr marL="457200" lvl="1" indent="0">
              <a:buNone/>
            </a:pPr>
            <a:r>
              <a:rPr lang="nn-NO" dirty="0" smtClean="0"/>
              <a:t>V = N log</a:t>
            </a:r>
            <a:r>
              <a:rPr lang="nn-NO" baseline="-25000" dirty="0" smtClean="0"/>
              <a:t>2</a:t>
            </a:r>
            <a:r>
              <a:rPr lang="nn-NO" dirty="0" smtClean="0"/>
              <a:t> (</a:t>
            </a:r>
            <a:r>
              <a:rPr lang="en-US" dirty="0"/>
              <a:t>n</a:t>
            </a:r>
            <a:r>
              <a:rPr lang="en-US" baseline="-25000" dirty="0"/>
              <a:t>1</a:t>
            </a:r>
            <a:r>
              <a:rPr lang="nn-NO" dirty="0" smtClean="0"/>
              <a:t> </a:t>
            </a:r>
            <a:r>
              <a:rPr lang="nn-NO" dirty="0"/>
              <a:t>+ </a:t>
            </a:r>
            <a:r>
              <a:rPr lang="en-US" dirty="0" smtClean="0"/>
              <a:t>n</a:t>
            </a:r>
            <a:r>
              <a:rPr lang="en-US" baseline="-25000" dirty="0" smtClean="0"/>
              <a:t>2</a:t>
            </a:r>
            <a:r>
              <a:rPr lang="nn-NO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711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Metrics for Object-Oriented Testing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Lack of cohesion in methods (LCOM)</a:t>
            </a:r>
          </a:p>
          <a:p>
            <a:pPr lvl="1"/>
            <a:r>
              <a:rPr lang="en-US" dirty="0" smtClean="0"/>
              <a:t>If LCOM is high, more states must be tested</a:t>
            </a:r>
          </a:p>
          <a:p>
            <a:r>
              <a:rPr lang="en-US" dirty="0" smtClean="0"/>
              <a:t>Percent public and protected (PAP)</a:t>
            </a:r>
            <a:endParaRPr lang="en-US" dirty="0"/>
          </a:p>
          <a:p>
            <a:pPr lvl="1"/>
            <a:r>
              <a:rPr lang="en-US" dirty="0" smtClean="0"/>
              <a:t>Percentage of public and protected class attributes</a:t>
            </a:r>
          </a:p>
          <a:p>
            <a:pPr lvl="1"/>
            <a:r>
              <a:rPr lang="en-US" dirty="0" smtClean="0"/>
              <a:t>High value for PAP increases the side effects among classes</a:t>
            </a:r>
          </a:p>
          <a:p>
            <a:r>
              <a:rPr lang="en-US" dirty="0" smtClean="0"/>
              <a:t>Public access to data members (PAD)</a:t>
            </a:r>
            <a:endParaRPr lang="en-US" dirty="0"/>
          </a:p>
          <a:p>
            <a:pPr lvl="1"/>
            <a:r>
              <a:rPr lang="en-US" dirty="0" smtClean="0"/>
              <a:t>The number of classes (or methods) that access another class’s attributes</a:t>
            </a:r>
          </a:p>
          <a:p>
            <a:pPr lvl="1"/>
            <a:r>
              <a:rPr lang="en-US" dirty="0" smtClean="0"/>
              <a:t>Violation of encapsulation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423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Metrics for Object-Oriented Testing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Number of root classes (NOR)</a:t>
            </a:r>
            <a:endParaRPr lang="en-US" dirty="0"/>
          </a:p>
          <a:p>
            <a:pPr lvl="1"/>
            <a:r>
              <a:rPr lang="en-US" dirty="0" smtClean="0"/>
              <a:t>The number of distinct class hierarchies</a:t>
            </a:r>
          </a:p>
          <a:p>
            <a:pPr lvl="1"/>
            <a:r>
              <a:rPr lang="en-US" dirty="0" smtClean="0"/>
              <a:t>Test should be developed for each root class and corresponding hierarchy</a:t>
            </a:r>
          </a:p>
          <a:p>
            <a:pPr lvl="1"/>
            <a:r>
              <a:rPr lang="en-US" dirty="0" smtClean="0"/>
              <a:t>If NOR increases, testing effort also increases</a:t>
            </a:r>
          </a:p>
          <a:p>
            <a:r>
              <a:rPr lang="en-US" dirty="0" smtClean="0"/>
              <a:t>Fan-in (FIN)</a:t>
            </a:r>
            <a:endParaRPr lang="en-US" dirty="0"/>
          </a:p>
          <a:p>
            <a:pPr lvl="1"/>
            <a:r>
              <a:rPr lang="en-US" dirty="0" smtClean="0"/>
              <a:t>Indication of multiple inheritance</a:t>
            </a:r>
          </a:p>
          <a:p>
            <a:pPr lvl="1"/>
            <a:r>
              <a:rPr lang="en-US" dirty="0" smtClean="0"/>
              <a:t>FIN &gt; 1 should be avoided</a:t>
            </a:r>
          </a:p>
          <a:p>
            <a:r>
              <a:rPr lang="en-US" dirty="0" smtClean="0"/>
              <a:t>Number of children (NOC) and depth of inheritance tree (DIT)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878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Metrics for Maintenance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</a:t>
            </a:r>
            <a:r>
              <a:rPr lang="en-US" baseline="-25000" dirty="0" smtClean="0"/>
              <a:t>T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number </a:t>
            </a:r>
            <a:r>
              <a:rPr lang="en-US" dirty="0"/>
              <a:t>of modules in the current release</a:t>
            </a:r>
          </a:p>
          <a:p>
            <a:r>
              <a:rPr lang="en-US" dirty="0" smtClean="0"/>
              <a:t>F</a:t>
            </a:r>
            <a:r>
              <a:rPr lang="en-US" baseline="-25000" dirty="0" smtClean="0"/>
              <a:t>c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number </a:t>
            </a:r>
            <a:r>
              <a:rPr lang="en-US" dirty="0"/>
              <a:t>of modules in the current release that have been changed</a:t>
            </a:r>
          </a:p>
          <a:p>
            <a:r>
              <a:rPr lang="en-US" dirty="0" err="1" smtClean="0"/>
              <a:t>F</a:t>
            </a:r>
            <a:r>
              <a:rPr lang="en-US" baseline="-25000" dirty="0" err="1" smtClean="0"/>
              <a:t>a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number </a:t>
            </a:r>
            <a:r>
              <a:rPr lang="en-US" dirty="0"/>
              <a:t>of </a:t>
            </a:r>
            <a:r>
              <a:rPr lang="en-US" dirty="0" smtClean="0"/>
              <a:t>modules </a:t>
            </a:r>
            <a:r>
              <a:rPr lang="en-US" dirty="0"/>
              <a:t>in the current release that have been added</a:t>
            </a:r>
          </a:p>
          <a:p>
            <a:r>
              <a:rPr lang="en-US" dirty="0" err="1" smtClean="0"/>
              <a:t>F</a:t>
            </a:r>
            <a:r>
              <a:rPr lang="en-US" baseline="-25000" dirty="0" err="1" smtClean="0"/>
              <a:t>d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number </a:t>
            </a:r>
            <a:r>
              <a:rPr lang="en-US" dirty="0"/>
              <a:t>of modules from the preceding release that were deleted in </a:t>
            </a:r>
            <a:r>
              <a:rPr lang="en-US" dirty="0" smtClean="0"/>
              <a:t>the current </a:t>
            </a:r>
            <a:r>
              <a:rPr lang="en-US" dirty="0"/>
              <a:t>release</a:t>
            </a:r>
          </a:p>
          <a:p>
            <a:r>
              <a:rPr lang="en-US" dirty="0" smtClean="0"/>
              <a:t>Software maturity index</a:t>
            </a:r>
          </a:p>
          <a:p>
            <a:pPr marL="457200" lvl="1" indent="0">
              <a:buNone/>
            </a:pPr>
            <a:r>
              <a:rPr lang="en-US" dirty="0" smtClean="0"/>
              <a:t>SMI = </a:t>
            </a:r>
            <a:r>
              <a:rPr lang="en-US" dirty="0"/>
              <a:t>M</a:t>
            </a:r>
            <a:r>
              <a:rPr lang="en-US" baseline="-25000" dirty="0"/>
              <a:t>T</a:t>
            </a:r>
            <a:r>
              <a:rPr lang="en-US" dirty="0"/>
              <a:t> </a:t>
            </a:r>
            <a:r>
              <a:rPr lang="en-US" dirty="0" smtClean="0"/>
              <a:t>- (</a:t>
            </a:r>
            <a:r>
              <a:rPr lang="en-US" dirty="0" err="1"/>
              <a:t>F</a:t>
            </a:r>
            <a:r>
              <a:rPr lang="en-US" baseline="-25000" dirty="0" err="1"/>
              <a:t>a</a:t>
            </a:r>
            <a:r>
              <a:rPr lang="en-US" dirty="0"/>
              <a:t> </a:t>
            </a:r>
            <a:r>
              <a:rPr lang="en-US" dirty="0" smtClean="0"/>
              <a:t>+ F</a:t>
            </a:r>
            <a:r>
              <a:rPr lang="en-US" baseline="-25000" dirty="0" smtClean="0"/>
              <a:t>c</a:t>
            </a:r>
            <a:r>
              <a:rPr lang="en-US" dirty="0" smtClean="0"/>
              <a:t> +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d</a:t>
            </a:r>
            <a:r>
              <a:rPr lang="en-US" dirty="0" smtClean="0"/>
              <a:t>) / M</a:t>
            </a:r>
            <a:r>
              <a:rPr lang="en-US" baseline="-25000" dirty="0" smtClean="0"/>
              <a:t>T</a:t>
            </a:r>
          </a:p>
          <a:p>
            <a:r>
              <a:rPr lang="en-US" dirty="0" smtClean="0"/>
              <a:t>1 indicates the product stability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003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Class-oriented metrics</a:t>
            </a:r>
          </a:p>
          <a:p>
            <a:pPr lvl="1"/>
            <a:r>
              <a:rPr lang="en-US" dirty="0"/>
              <a:t>Weighted methods per </a:t>
            </a:r>
            <a:r>
              <a:rPr lang="en-US" dirty="0" smtClean="0"/>
              <a:t>class, depth </a:t>
            </a:r>
            <a:r>
              <a:rPr lang="en-US" dirty="0"/>
              <a:t>of the inheritance </a:t>
            </a:r>
            <a:r>
              <a:rPr lang="en-US" dirty="0" smtClean="0"/>
              <a:t>tree, number </a:t>
            </a:r>
            <a:r>
              <a:rPr lang="en-US" dirty="0"/>
              <a:t>of </a:t>
            </a:r>
            <a:r>
              <a:rPr lang="en-US" dirty="0" smtClean="0"/>
              <a:t>children, coupling, response for class, lack of cohesion</a:t>
            </a:r>
          </a:p>
          <a:p>
            <a:r>
              <a:rPr lang="en-US" dirty="0" smtClean="0"/>
              <a:t>Component-level design metrics</a:t>
            </a:r>
          </a:p>
          <a:p>
            <a:pPr lvl="1"/>
            <a:r>
              <a:rPr lang="en-US" dirty="0" smtClean="0"/>
              <a:t>Cohesion, coupling, and complexity</a:t>
            </a:r>
          </a:p>
          <a:p>
            <a:r>
              <a:rPr lang="en-US" dirty="0" smtClean="0"/>
              <a:t>Operation-oriented metrics</a:t>
            </a:r>
          </a:p>
          <a:p>
            <a:pPr lvl="1"/>
            <a:r>
              <a:rPr lang="en-US" dirty="0"/>
              <a:t>Average operation </a:t>
            </a:r>
            <a:r>
              <a:rPr lang="en-US" dirty="0" smtClean="0"/>
              <a:t>size, operation </a:t>
            </a:r>
            <a:r>
              <a:rPr lang="en-US" dirty="0"/>
              <a:t>complexity </a:t>
            </a:r>
            <a:r>
              <a:rPr lang="en-US" dirty="0" smtClean="0"/>
              <a:t>average </a:t>
            </a:r>
            <a:r>
              <a:rPr lang="en-US" dirty="0"/>
              <a:t>number of parameters per </a:t>
            </a:r>
            <a:r>
              <a:rPr lang="en-US" dirty="0" smtClean="0"/>
              <a:t>operation</a:t>
            </a:r>
            <a:endParaRPr lang="en-US" dirty="0"/>
          </a:p>
          <a:p>
            <a:r>
              <a:rPr lang="en-US" dirty="0"/>
              <a:t>Design </a:t>
            </a:r>
            <a:r>
              <a:rPr lang="en-US" dirty="0" smtClean="0"/>
              <a:t>metrics </a:t>
            </a:r>
            <a:r>
              <a:rPr lang="en-US" dirty="0"/>
              <a:t>for </a:t>
            </a:r>
            <a:r>
              <a:rPr lang="en-US" dirty="0" err="1" smtClean="0"/>
              <a:t>WebApps</a:t>
            </a:r>
            <a:endParaRPr lang="en-US" dirty="0" smtClean="0"/>
          </a:p>
          <a:p>
            <a:r>
              <a:rPr lang="en-US" dirty="0" smtClean="0"/>
              <a:t>Metrics for source code</a:t>
            </a:r>
          </a:p>
          <a:p>
            <a:r>
              <a:rPr lang="en-US" dirty="0"/>
              <a:t>Metrics for object-oriented testing</a:t>
            </a:r>
          </a:p>
          <a:p>
            <a:r>
              <a:rPr lang="en-US" dirty="0" smtClean="0"/>
              <a:t>Metrics for maintenance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121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12022</TotalTime>
  <Words>1321</Words>
  <Application>Microsoft Office PowerPoint</Application>
  <PresentationFormat>On-screen Show (4:3)</PresentationFormat>
  <Paragraphs>223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PresentationPro_GlowingTechVideo</vt:lpstr>
      <vt:lpstr>Product Metrics SEII-Lecture 23</vt:lpstr>
      <vt:lpstr>Recap</vt:lpstr>
      <vt:lpstr>Class-Oriented Metrics [1/3]</vt:lpstr>
      <vt:lpstr>Class-Oriented Metrics [2/3]</vt:lpstr>
      <vt:lpstr>Class-Oriented Metrics [3/3]</vt:lpstr>
      <vt:lpstr>Component-Level Design Metrics [1/3]</vt:lpstr>
      <vt:lpstr>Component-Level Design Metrics [2/3]</vt:lpstr>
      <vt:lpstr>Component-Level Design Metrics [3/3]</vt:lpstr>
      <vt:lpstr>Operation-Oriented Metrics</vt:lpstr>
      <vt:lpstr>Design Metrics for WebApps – Interface Metrics [1/2]</vt:lpstr>
      <vt:lpstr>Interface Metrics [2/2]</vt:lpstr>
      <vt:lpstr>Aesthetic Design Metrics [1/2]</vt:lpstr>
      <vt:lpstr>Aesthetic Design Metrics [2/2]</vt:lpstr>
      <vt:lpstr>Content Metrics</vt:lpstr>
      <vt:lpstr>Navigation Metrics</vt:lpstr>
      <vt:lpstr>Metrics for Source Code</vt:lpstr>
      <vt:lpstr>Metrics for Object-Oriented Testing [1/2]</vt:lpstr>
      <vt:lpstr>Metrics for Object-Oriented Testing [2/2]</vt:lpstr>
      <vt:lpstr>Metrics for Maintenance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vcomsats</cp:lastModifiedBy>
  <cp:revision>560</cp:revision>
  <dcterms:created xsi:type="dcterms:W3CDTF">2013-04-27T08:10:27Z</dcterms:created>
  <dcterms:modified xsi:type="dcterms:W3CDTF">2013-06-22T11:45:13Z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