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6"/>
  </p:notesMasterIdLst>
  <p:sldIdLst>
    <p:sldId id="256" r:id="rId3"/>
    <p:sldId id="386" r:id="rId4"/>
    <p:sldId id="387" r:id="rId5"/>
    <p:sldId id="388" r:id="rId6"/>
    <p:sldId id="389" r:id="rId7"/>
    <p:sldId id="391" r:id="rId8"/>
    <p:sldId id="392" r:id="rId9"/>
    <p:sldId id="393" r:id="rId10"/>
    <p:sldId id="394" r:id="rId11"/>
    <p:sldId id="395" r:id="rId12"/>
    <p:sldId id="383" r:id="rId13"/>
    <p:sldId id="396" r:id="rId14"/>
    <p:sldId id="397" r:id="rId15"/>
    <p:sldId id="398" r:id="rId16"/>
    <p:sldId id="399" r:id="rId17"/>
    <p:sldId id="390" r:id="rId18"/>
    <p:sldId id="400" r:id="rId19"/>
    <p:sldId id="401" r:id="rId20"/>
    <p:sldId id="402" r:id="rId21"/>
    <p:sldId id="403" r:id="rId22"/>
    <p:sldId id="404" r:id="rId23"/>
    <p:sldId id="405" r:id="rId24"/>
    <p:sldId id="40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86" y="-282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Product Metrics</a:t>
            </a:r>
            <a:br>
              <a:rPr lang="en-US" dirty="0" smtClean="0"/>
            </a:br>
            <a:r>
              <a:rPr lang="en-US" dirty="0" smtClean="0"/>
              <a:t>SEII-Lecture 22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Version control</a:t>
            </a:r>
          </a:p>
          <a:p>
            <a:pPr lvl="1"/>
            <a:r>
              <a:rPr lang="en-US" dirty="0"/>
              <a:t>Project </a:t>
            </a:r>
            <a:r>
              <a:rPr lang="en-US" dirty="0" smtClean="0"/>
              <a:t>repository, version </a:t>
            </a:r>
            <a:r>
              <a:rPr lang="en-US" dirty="0"/>
              <a:t>management </a:t>
            </a:r>
            <a:r>
              <a:rPr lang="en-US" dirty="0" smtClean="0"/>
              <a:t>capability, make facility, issue/bug </a:t>
            </a:r>
            <a:r>
              <a:rPr lang="en-US" dirty="0"/>
              <a:t>tracking</a:t>
            </a:r>
          </a:p>
          <a:p>
            <a:r>
              <a:rPr lang="en-US" dirty="0" smtClean="0"/>
              <a:t>Change control</a:t>
            </a:r>
          </a:p>
          <a:p>
            <a:r>
              <a:rPr lang="en-US" dirty="0" smtClean="0"/>
              <a:t>Configuration audit</a:t>
            </a:r>
          </a:p>
          <a:p>
            <a:pPr lvl="1"/>
            <a:r>
              <a:rPr lang="en-US" dirty="0" smtClean="0"/>
              <a:t>compliments </a:t>
            </a:r>
            <a:r>
              <a:rPr lang="en-US" dirty="0"/>
              <a:t>technical reviews</a:t>
            </a:r>
          </a:p>
          <a:p>
            <a:r>
              <a:rPr lang="en-US" dirty="0" smtClean="0"/>
              <a:t>Status reporting</a:t>
            </a:r>
          </a:p>
          <a:p>
            <a:r>
              <a:rPr lang="en-US" dirty="0" smtClean="0"/>
              <a:t>Configuration management for </a:t>
            </a:r>
            <a:r>
              <a:rPr lang="en-US" dirty="0" err="1" smtClean="0"/>
              <a:t>WebApp</a:t>
            </a:r>
            <a:endParaRPr lang="en-US" dirty="0" smtClean="0"/>
          </a:p>
          <a:p>
            <a:pPr lvl="1"/>
            <a:r>
              <a:rPr lang="en-US" dirty="0" smtClean="0"/>
              <a:t>Content, people, scalability, politics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75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Measurement is a key element of any engineering process</a:t>
            </a:r>
          </a:p>
          <a:p>
            <a:r>
              <a:rPr lang="en-US" dirty="0" smtClean="0"/>
              <a:t>Assessment of quality</a:t>
            </a:r>
          </a:p>
          <a:p>
            <a:r>
              <a:rPr lang="en-US" dirty="0" smtClean="0"/>
              <a:t>SE is different than other disciplines</a:t>
            </a:r>
          </a:p>
          <a:p>
            <a:r>
              <a:rPr lang="en-US" dirty="0" smtClean="0"/>
              <a:t>Often indirect metrics</a:t>
            </a:r>
          </a:p>
          <a:p>
            <a:r>
              <a:rPr lang="en-US" dirty="0" smtClean="0"/>
              <a:t>Debate on “</a:t>
            </a:r>
            <a:r>
              <a:rPr lang="en-US" dirty="0" err="1" smtClean="0"/>
              <a:t>unmeasurable</a:t>
            </a:r>
            <a:r>
              <a:rPr lang="en-US" dirty="0" smtClean="0"/>
              <a:t>” software</a:t>
            </a:r>
          </a:p>
          <a:p>
            <a:r>
              <a:rPr lang="en-US" dirty="0" smtClean="0"/>
              <a:t>Systematic way to assess quality</a:t>
            </a:r>
          </a:p>
          <a:p>
            <a:r>
              <a:rPr lang="en-US" dirty="0" smtClean="0"/>
              <a:t>Discover and correct potential problems before they become serious defects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787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Framework for Product Metrics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Measure, measurement, and metrics are often used interchangeably</a:t>
            </a:r>
          </a:p>
          <a:p>
            <a:r>
              <a:rPr lang="en-US" dirty="0" smtClean="0"/>
              <a:t>Measure</a:t>
            </a:r>
          </a:p>
          <a:p>
            <a:pPr lvl="1"/>
            <a:r>
              <a:rPr lang="en-US" dirty="0" smtClean="0"/>
              <a:t>Quantitative indication of the extent, amount, dimension, size, or capacity of some attribute</a:t>
            </a:r>
          </a:p>
          <a:p>
            <a:pPr lvl="1"/>
            <a:r>
              <a:rPr lang="en-US" dirty="0" smtClean="0"/>
              <a:t>Example: number of errors uncovered within a single component</a:t>
            </a:r>
          </a:p>
          <a:p>
            <a:r>
              <a:rPr lang="en-US" dirty="0" smtClean="0"/>
              <a:t>Measurement</a:t>
            </a:r>
            <a:endParaRPr lang="en-US" dirty="0"/>
          </a:p>
          <a:p>
            <a:pPr lvl="1"/>
            <a:r>
              <a:rPr lang="en-US" dirty="0" smtClean="0"/>
              <a:t>The act of determining a measure</a:t>
            </a:r>
          </a:p>
          <a:p>
            <a:pPr lvl="1"/>
            <a:r>
              <a:rPr lang="en-US" dirty="0" smtClean="0"/>
              <a:t>Example: number of components reviews</a:t>
            </a:r>
          </a:p>
          <a:p>
            <a:r>
              <a:rPr lang="en-US" dirty="0" smtClean="0"/>
              <a:t>Metric</a:t>
            </a:r>
            <a:endParaRPr lang="en-US" dirty="0"/>
          </a:p>
          <a:p>
            <a:pPr lvl="1"/>
            <a:r>
              <a:rPr lang="en-US" dirty="0" smtClean="0"/>
              <a:t>An indicator</a:t>
            </a:r>
          </a:p>
          <a:p>
            <a:pPr lvl="1"/>
            <a:r>
              <a:rPr lang="en-US" dirty="0" smtClean="0"/>
              <a:t>“a quantitative measure of the degree to which a system, component, or process possesses a given attribute”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/>
              <a:t>average </a:t>
            </a:r>
            <a:r>
              <a:rPr lang="en-US" dirty="0" smtClean="0"/>
              <a:t>number of errors found per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887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Framework for Product </a:t>
            </a:r>
            <a:r>
              <a:rPr lang="en-US" dirty="0" smtClean="0"/>
              <a:t>Metrics [2/4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Challenge of Product Metrics</a:t>
            </a:r>
            <a:endParaRPr lang="en-US" dirty="0" smtClean="0"/>
          </a:p>
          <a:p>
            <a:pPr lvl="1"/>
            <a:r>
              <a:rPr lang="en-US" dirty="0" smtClean="0"/>
              <a:t>Attempts to develop single metric</a:t>
            </a:r>
          </a:p>
          <a:p>
            <a:pPr lvl="1"/>
            <a:r>
              <a:rPr lang="en-US" dirty="0" smtClean="0"/>
              <a:t>If we want to evaluate an attractive car</a:t>
            </a:r>
          </a:p>
          <a:p>
            <a:r>
              <a:rPr lang="en-US" dirty="0" smtClean="0"/>
              <a:t>Measurement process involves five activities</a:t>
            </a:r>
          </a:p>
          <a:p>
            <a:pPr lvl="1"/>
            <a:r>
              <a:rPr lang="en-US" dirty="0" smtClean="0"/>
              <a:t>Formulation</a:t>
            </a:r>
          </a:p>
          <a:p>
            <a:pPr lvl="1"/>
            <a:r>
              <a:rPr lang="en-US" dirty="0" smtClean="0"/>
              <a:t>Collection</a:t>
            </a:r>
          </a:p>
          <a:p>
            <a:pPr lvl="1"/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Interpretation</a:t>
            </a:r>
          </a:p>
          <a:p>
            <a:pPr lvl="1"/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583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Framework for Product </a:t>
            </a:r>
            <a:r>
              <a:rPr lang="en-US" dirty="0" smtClean="0"/>
              <a:t>Metrics [3/4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Principles for metrics characterization and validation</a:t>
            </a:r>
          </a:p>
          <a:p>
            <a:pPr lvl="1"/>
            <a:r>
              <a:rPr lang="en-US" dirty="0" smtClean="0"/>
              <a:t>A metric should have desirable mathematical properties</a:t>
            </a:r>
          </a:p>
          <a:p>
            <a:pPr lvl="1"/>
            <a:r>
              <a:rPr lang="en-US" dirty="0"/>
              <a:t>When a </a:t>
            </a:r>
            <a:r>
              <a:rPr lang="en-US" dirty="0" smtClean="0"/>
              <a:t>metric </a:t>
            </a:r>
            <a:r>
              <a:rPr lang="en-US" dirty="0"/>
              <a:t>represents a </a:t>
            </a:r>
            <a:r>
              <a:rPr lang="en-US" dirty="0" smtClean="0"/>
              <a:t>software </a:t>
            </a:r>
            <a:r>
              <a:rPr lang="en-US" dirty="0"/>
              <a:t>characteristic that increases when </a:t>
            </a:r>
            <a:r>
              <a:rPr lang="en-US" dirty="0" smtClean="0"/>
              <a:t>positive traits </a:t>
            </a:r>
            <a:r>
              <a:rPr lang="en-US" dirty="0"/>
              <a:t>occur or decreases when undesirable traits are </a:t>
            </a:r>
            <a:r>
              <a:rPr lang="en-US" dirty="0" smtClean="0"/>
              <a:t>encountered, the </a:t>
            </a:r>
            <a:r>
              <a:rPr lang="en-US" dirty="0"/>
              <a:t>value </a:t>
            </a:r>
            <a:r>
              <a:rPr lang="en-US" dirty="0" smtClean="0"/>
              <a:t>of the </a:t>
            </a:r>
            <a:r>
              <a:rPr lang="en-US" dirty="0"/>
              <a:t>metric should increase or decrease in the same </a:t>
            </a:r>
            <a:r>
              <a:rPr lang="en-US" dirty="0" smtClean="0"/>
              <a:t>manner</a:t>
            </a:r>
          </a:p>
          <a:p>
            <a:pPr lvl="1"/>
            <a:r>
              <a:rPr lang="en-US" dirty="0"/>
              <a:t>Each metric should </a:t>
            </a:r>
            <a:r>
              <a:rPr lang="en-US" dirty="0" smtClean="0"/>
              <a:t>be validated empirically </a:t>
            </a:r>
            <a:r>
              <a:rPr lang="en-US" dirty="0"/>
              <a:t>in </a:t>
            </a:r>
            <a:r>
              <a:rPr lang="en-US" dirty="0" smtClean="0"/>
              <a:t>a wide variety </a:t>
            </a:r>
            <a:r>
              <a:rPr lang="en-US" dirty="0"/>
              <a:t>of contexts </a:t>
            </a:r>
            <a:r>
              <a:rPr lang="en-US" dirty="0" smtClean="0"/>
              <a:t>before being </a:t>
            </a:r>
            <a:r>
              <a:rPr lang="en-US" dirty="0"/>
              <a:t>published or used to make </a:t>
            </a:r>
            <a:r>
              <a:rPr lang="en-US" dirty="0" smtClean="0"/>
              <a:t>decisions</a:t>
            </a:r>
          </a:p>
          <a:p>
            <a:r>
              <a:rPr lang="en-US" dirty="0" smtClean="0"/>
              <a:t>Principles to conduct the activities</a:t>
            </a:r>
            <a:endParaRPr lang="en-US" dirty="0"/>
          </a:p>
          <a:p>
            <a:pPr lvl="1"/>
            <a:r>
              <a:rPr lang="en-US" dirty="0" smtClean="0"/>
              <a:t>Data collection and analysis should be automated</a:t>
            </a:r>
          </a:p>
          <a:p>
            <a:pPr lvl="1"/>
            <a:r>
              <a:rPr lang="en-US" dirty="0" smtClean="0"/>
              <a:t>Valid statistical techniques should be applied</a:t>
            </a:r>
          </a:p>
          <a:p>
            <a:pPr lvl="1"/>
            <a:r>
              <a:rPr lang="en-US" dirty="0" smtClean="0"/>
              <a:t>Interpretative guidelines should be established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206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Framework for Product </a:t>
            </a:r>
            <a:r>
              <a:rPr lang="en-US" dirty="0" smtClean="0"/>
              <a:t>Metrics [4/4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Goal-oriented software measurement</a:t>
            </a:r>
          </a:p>
          <a:p>
            <a:pPr lvl="1"/>
            <a:r>
              <a:rPr lang="en-US" dirty="0" smtClean="0"/>
              <a:t>Goal, question, metric paradigm</a:t>
            </a:r>
          </a:p>
          <a:p>
            <a:pPr lvl="1"/>
            <a:r>
              <a:rPr lang="en-US" dirty="0" smtClean="0"/>
              <a:t>Establish explicit measurement goal</a:t>
            </a:r>
          </a:p>
          <a:p>
            <a:pPr lvl="1"/>
            <a:r>
              <a:rPr lang="en-US" dirty="0" smtClean="0"/>
              <a:t>Define a set of questions that must be answered</a:t>
            </a:r>
          </a:p>
          <a:p>
            <a:pPr lvl="1"/>
            <a:r>
              <a:rPr lang="en-US" dirty="0" smtClean="0"/>
              <a:t>Identify well-formulated metrics</a:t>
            </a:r>
          </a:p>
          <a:p>
            <a:r>
              <a:rPr lang="en-US" dirty="0" smtClean="0"/>
              <a:t>Attributes of effective software metrics</a:t>
            </a:r>
            <a:endParaRPr lang="en-US" dirty="0"/>
          </a:p>
          <a:p>
            <a:pPr lvl="1"/>
            <a:r>
              <a:rPr lang="en-US" dirty="0" smtClean="0"/>
              <a:t>Simple and computable</a:t>
            </a:r>
          </a:p>
          <a:p>
            <a:pPr lvl="1"/>
            <a:r>
              <a:rPr lang="en-US" dirty="0" smtClean="0"/>
              <a:t>Empirically and intuitively persuasive</a:t>
            </a:r>
          </a:p>
          <a:p>
            <a:pPr lvl="1"/>
            <a:r>
              <a:rPr lang="en-US" dirty="0" smtClean="0"/>
              <a:t>Consistent and objective</a:t>
            </a:r>
          </a:p>
          <a:p>
            <a:pPr lvl="1"/>
            <a:r>
              <a:rPr lang="en-US" dirty="0" smtClean="0"/>
              <a:t>Consistent in its use of units and dimensions</a:t>
            </a:r>
          </a:p>
          <a:p>
            <a:pPr lvl="1"/>
            <a:r>
              <a:rPr lang="en-US" dirty="0" smtClean="0"/>
              <a:t>Programming language independent</a:t>
            </a:r>
          </a:p>
          <a:p>
            <a:pPr lvl="1"/>
            <a:r>
              <a:rPr lang="en-US" dirty="0" smtClean="0"/>
              <a:t>An effective mechanism for high-quality feedback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325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Requirements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Few analysis and specification metrics</a:t>
            </a:r>
          </a:p>
          <a:p>
            <a:r>
              <a:rPr lang="en-US" dirty="0" smtClean="0"/>
              <a:t>Project estimation metrics may be used</a:t>
            </a:r>
          </a:p>
          <a:p>
            <a:r>
              <a:rPr lang="en-US" dirty="0" smtClean="0"/>
              <a:t>Prediction of the “size” of the resultant system</a:t>
            </a:r>
          </a:p>
          <a:p>
            <a:r>
              <a:rPr lang="en-US" dirty="0" smtClean="0"/>
              <a:t>Function-based metrics</a:t>
            </a:r>
          </a:p>
          <a:p>
            <a:pPr lvl="1"/>
            <a:r>
              <a:rPr lang="en-US" dirty="0" smtClean="0"/>
              <a:t>Estimate the cost and effort</a:t>
            </a:r>
          </a:p>
          <a:p>
            <a:pPr lvl="1"/>
            <a:r>
              <a:rPr lang="en-US" dirty="0" smtClean="0"/>
              <a:t>Predict the number of errors</a:t>
            </a:r>
          </a:p>
          <a:p>
            <a:pPr lvl="1"/>
            <a:r>
              <a:rPr lang="en-US" dirty="0" smtClean="0"/>
              <a:t>Forecast the number of components and/or the number of project source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671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Function-Based Metrics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external inputs (EIs)</a:t>
            </a:r>
          </a:p>
          <a:p>
            <a:pPr lvl="1"/>
            <a:r>
              <a:rPr lang="en-US" dirty="0" smtClean="0"/>
              <a:t>Originates from user or other application</a:t>
            </a:r>
          </a:p>
          <a:p>
            <a:pPr lvl="1"/>
            <a:r>
              <a:rPr lang="en-US" dirty="0" smtClean="0"/>
              <a:t>Often used to update internal logical files</a:t>
            </a:r>
          </a:p>
          <a:p>
            <a:pPr lvl="1"/>
            <a:r>
              <a:rPr lang="en-US" dirty="0" smtClean="0"/>
              <a:t>Inquiries are different</a:t>
            </a:r>
          </a:p>
          <a:p>
            <a:r>
              <a:rPr lang="en-US" dirty="0" smtClean="0"/>
              <a:t>Number of external outputs (EOs)</a:t>
            </a:r>
          </a:p>
          <a:p>
            <a:pPr lvl="1"/>
            <a:r>
              <a:rPr lang="en-US" dirty="0" smtClean="0"/>
              <a:t>Derived data within the application</a:t>
            </a:r>
          </a:p>
          <a:p>
            <a:pPr lvl="1"/>
            <a:r>
              <a:rPr lang="en-US" dirty="0" smtClean="0"/>
              <a:t>Reports, screens, error messages</a:t>
            </a:r>
          </a:p>
          <a:p>
            <a:pPr lvl="1"/>
            <a:r>
              <a:rPr lang="en-US" dirty="0" smtClean="0"/>
              <a:t>Individual data items within a report are not considered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142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Function-Based </a:t>
            </a:r>
            <a:r>
              <a:rPr lang="en-US" dirty="0" smtClean="0"/>
              <a:t>Metrics [2/4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Number of external enquiries (EQs)</a:t>
            </a:r>
          </a:p>
          <a:p>
            <a:pPr lvl="1"/>
            <a:r>
              <a:rPr lang="en-US" dirty="0" smtClean="0"/>
              <a:t>An online input that generates online output</a:t>
            </a:r>
          </a:p>
          <a:p>
            <a:r>
              <a:rPr lang="en-US" dirty="0" smtClean="0"/>
              <a:t>Number of internal logical files (ILFs)</a:t>
            </a:r>
          </a:p>
          <a:p>
            <a:pPr lvl="1"/>
            <a:r>
              <a:rPr lang="en-US" dirty="0" smtClean="0"/>
              <a:t>Logical grouping of data within the application’s boundary</a:t>
            </a:r>
          </a:p>
          <a:p>
            <a:r>
              <a:rPr lang="en-US" dirty="0" smtClean="0"/>
              <a:t>Number of external interface files (EIFs)</a:t>
            </a:r>
            <a:endParaRPr lang="en-US" dirty="0"/>
          </a:p>
          <a:p>
            <a:pPr lvl="1"/>
            <a:r>
              <a:rPr lang="en-US" dirty="0" smtClean="0"/>
              <a:t>Logical grouping of data external to the application</a:t>
            </a:r>
          </a:p>
          <a:p>
            <a:r>
              <a:rPr lang="en-US" dirty="0" smtClean="0"/>
              <a:t>FP = count total * [0.65 + 0.01 * ∑ (F</a:t>
            </a:r>
            <a:r>
              <a:rPr lang="en-US" baseline="-25000" dirty="0" smtClean="0"/>
              <a:t>i</a:t>
            </a:r>
            <a:r>
              <a:rPr lang="en-US" dirty="0" smtClean="0"/>
              <a:t>)]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146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Function-Based </a:t>
            </a:r>
            <a:r>
              <a:rPr lang="en-US" dirty="0" smtClean="0"/>
              <a:t>Metrics [3/4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621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81300"/>
            <a:ext cx="8037801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4389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Function-Based </a:t>
            </a:r>
            <a:r>
              <a:rPr lang="en-US" dirty="0" smtClean="0"/>
              <a:t>Metrics [4/4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FP = count total * [0.65 + 0.01 * ∑ (F</a:t>
            </a:r>
            <a:r>
              <a:rPr lang="en-US" baseline="-25000" dirty="0" smtClean="0"/>
              <a:t>i</a:t>
            </a:r>
            <a:r>
              <a:rPr lang="en-US" dirty="0" smtClean="0"/>
              <a:t>)]</a:t>
            </a:r>
          </a:p>
          <a:p>
            <a:r>
              <a:rPr lang="en-US" dirty="0" smtClean="0"/>
              <a:t>F</a:t>
            </a:r>
            <a:r>
              <a:rPr lang="en-US" baseline="-25000" dirty="0" smtClean="0"/>
              <a:t>i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 = 1 to 14) are value adjustment factors</a:t>
            </a:r>
          </a:p>
          <a:p>
            <a:pPr lvl="1"/>
            <a:r>
              <a:rPr lang="en-US" dirty="0"/>
              <a:t>Does the system require reliable backup and recovery?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specialized data communications required to transfer information to </a:t>
            </a:r>
            <a:r>
              <a:rPr lang="en-US" dirty="0" smtClean="0"/>
              <a:t>or from </a:t>
            </a:r>
            <a:r>
              <a:rPr lang="en-US" dirty="0"/>
              <a:t>the application?</a:t>
            </a:r>
          </a:p>
          <a:p>
            <a:pPr lvl="1"/>
            <a:r>
              <a:rPr lang="en-US" dirty="0"/>
              <a:t>Are there distributed processing functions?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performance critical?</a:t>
            </a:r>
          </a:p>
          <a:p>
            <a:pPr lvl="1"/>
            <a:r>
              <a:rPr lang="en-US" dirty="0" smtClean="0"/>
              <a:t>Will </a:t>
            </a:r>
            <a:r>
              <a:rPr lang="en-US" dirty="0"/>
              <a:t>the system run in an existing, heavily </a:t>
            </a:r>
            <a:r>
              <a:rPr lang="en-US" dirty="0" smtClean="0"/>
              <a:t>utilized </a:t>
            </a:r>
            <a:r>
              <a:rPr lang="en-US" dirty="0"/>
              <a:t>operational environment?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679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Specification Quality </a:t>
            </a:r>
            <a:r>
              <a:rPr lang="en-US" dirty="0"/>
              <a:t>[</a:t>
            </a:r>
            <a:r>
              <a:rPr lang="en-US" dirty="0" smtClean="0"/>
              <a:t>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Characteristics to assess requirements quality</a:t>
            </a:r>
          </a:p>
          <a:p>
            <a:pPr lvl="1"/>
            <a:r>
              <a:rPr lang="en-US" dirty="0" smtClean="0"/>
              <a:t>Specificity</a:t>
            </a:r>
          </a:p>
          <a:p>
            <a:pPr lvl="1"/>
            <a:r>
              <a:rPr lang="en-US" dirty="0" smtClean="0"/>
              <a:t>Completeness</a:t>
            </a:r>
          </a:p>
          <a:p>
            <a:pPr lvl="1"/>
            <a:r>
              <a:rPr lang="en-US" dirty="0" smtClean="0"/>
              <a:t>Correctness</a:t>
            </a:r>
          </a:p>
          <a:p>
            <a:pPr lvl="1"/>
            <a:r>
              <a:rPr lang="en-US" dirty="0" smtClean="0"/>
              <a:t>Understandability</a:t>
            </a:r>
          </a:p>
          <a:p>
            <a:pPr lvl="1"/>
            <a:r>
              <a:rPr lang="en-US" dirty="0" smtClean="0"/>
              <a:t>Verifiability</a:t>
            </a:r>
          </a:p>
          <a:p>
            <a:pPr lvl="1"/>
            <a:r>
              <a:rPr lang="en-US" dirty="0" smtClean="0"/>
              <a:t>Consistency</a:t>
            </a:r>
          </a:p>
          <a:p>
            <a:pPr lvl="1"/>
            <a:r>
              <a:rPr lang="en-US" dirty="0" smtClean="0"/>
              <a:t>Achievability</a:t>
            </a:r>
          </a:p>
          <a:p>
            <a:pPr lvl="1"/>
            <a:r>
              <a:rPr lang="en-US" dirty="0" smtClean="0"/>
              <a:t>Concision</a:t>
            </a:r>
          </a:p>
          <a:p>
            <a:pPr lvl="1"/>
            <a:r>
              <a:rPr lang="en-US" dirty="0" smtClean="0"/>
              <a:t>Traceability</a:t>
            </a:r>
          </a:p>
          <a:p>
            <a:pPr lvl="1"/>
            <a:r>
              <a:rPr lang="en-US" dirty="0" smtClean="0"/>
              <a:t>Modifiability</a:t>
            </a:r>
          </a:p>
          <a:p>
            <a:pPr lvl="1"/>
            <a:r>
              <a:rPr lang="en-US" dirty="0" smtClean="0"/>
              <a:t>Precision</a:t>
            </a:r>
          </a:p>
          <a:p>
            <a:pPr lvl="1"/>
            <a:r>
              <a:rPr lang="en-US" dirty="0" smtClean="0"/>
              <a:t>Reusability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859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Specification Quality 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quality requirements are</a:t>
            </a:r>
          </a:p>
          <a:p>
            <a:pPr lvl="1"/>
            <a:r>
              <a:rPr lang="en-US" dirty="0" smtClean="0"/>
              <a:t>Stored electronically</a:t>
            </a:r>
          </a:p>
          <a:p>
            <a:pPr lvl="1"/>
            <a:r>
              <a:rPr lang="en-US" dirty="0" smtClean="0"/>
              <a:t>Interpretable</a:t>
            </a:r>
          </a:p>
          <a:p>
            <a:pPr lvl="1"/>
            <a:r>
              <a:rPr lang="en-US" dirty="0" smtClean="0"/>
              <a:t>Annotated by relative importance</a:t>
            </a:r>
          </a:p>
          <a:p>
            <a:pPr lvl="1"/>
            <a:r>
              <a:rPr lang="en-US" dirty="0" smtClean="0"/>
              <a:t>Stable</a:t>
            </a:r>
          </a:p>
          <a:p>
            <a:pPr lvl="1"/>
            <a:r>
              <a:rPr lang="en-US" dirty="0" smtClean="0"/>
              <a:t>Versioned</a:t>
            </a:r>
          </a:p>
          <a:p>
            <a:pPr lvl="1"/>
            <a:r>
              <a:rPr lang="en-US" dirty="0" smtClean="0"/>
              <a:t>Organized</a:t>
            </a:r>
          </a:p>
          <a:p>
            <a:pPr lvl="1"/>
            <a:r>
              <a:rPr lang="en-US" dirty="0" smtClean="0"/>
              <a:t>Cross-referenced</a:t>
            </a:r>
          </a:p>
          <a:p>
            <a:pPr lvl="1"/>
            <a:r>
              <a:rPr lang="en-US" dirty="0" smtClean="0"/>
              <a:t>Right level of detail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31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Specification Quality 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Total number of requirements</a:t>
            </a:r>
          </a:p>
          <a:p>
            <a:pPr lvl="1"/>
            <a:r>
              <a:rPr lang="en-US" dirty="0" smtClean="0"/>
              <a:t>n</a:t>
            </a:r>
            <a:r>
              <a:rPr lang="en-US" baseline="-25000" dirty="0" smtClean="0"/>
              <a:t>r</a:t>
            </a:r>
            <a:r>
              <a:rPr lang="en-US" dirty="0" smtClean="0"/>
              <a:t> =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f</a:t>
            </a:r>
            <a:r>
              <a:rPr lang="en-US" dirty="0" smtClean="0"/>
              <a:t> +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nf</a:t>
            </a:r>
            <a:endParaRPr lang="en-US" baseline="-25000" dirty="0" smtClean="0"/>
          </a:p>
          <a:p>
            <a:r>
              <a:rPr lang="en-US" dirty="0" smtClean="0"/>
              <a:t>Specificity of requirements</a:t>
            </a:r>
            <a:endParaRPr lang="en-US" dirty="0"/>
          </a:p>
          <a:p>
            <a:pPr lvl="1"/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ui</a:t>
            </a:r>
            <a:r>
              <a:rPr lang="en-US" dirty="0" smtClean="0"/>
              <a:t> / n</a:t>
            </a:r>
            <a:r>
              <a:rPr lang="en-US" baseline="-25000" dirty="0" smtClean="0"/>
              <a:t>r</a:t>
            </a:r>
          </a:p>
          <a:p>
            <a:pPr lvl="1"/>
            <a:r>
              <a:rPr lang="en-US" dirty="0" smtClean="0"/>
              <a:t>If value is closer to 1, lower ambiguity</a:t>
            </a:r>
          </a:p>
          <a:p>
            <a:r>
              <a:rPr lang="en-US" dirty="0" smtClean="0"/>
              <a:t>Completeness of functional requirements</a:t>
            </a:r>
            <a:endParaRPr lang="en-US" dirty="0"/>
          </a:p>
          <a:p>
            <a:pPr lvl="1"/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n</a:t>
            </a:r>
            <a:r>
              <a:rPr lang="en-US" baseline="-25000" dirty="0" smtClean="0"/>
              <a:t>u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 smtClean="0"/>
              <a:t>(</a:t>
            </a:r>
            <a:r>
              <a:rPr lang="en-US" dirty="0" err="1" smtClean="0"/>
              <a:t>n</a:t>
            </a:r>
            <a:r>
              <a:rPr lang="en-US" baseline="-25000" dirty="0" err="1" smtClean="0"/>
              <a:t>i</a:t>
            </a:r>
            <a:r>
              <a:rPr lang="en-US" dirty="0" smtClean="0"/>
              <a:t> * n</a:t>
            </a:r>
            <a:r>
              <a:rPr lang="en-US" baseline="-25000" dirty="0" smtClean="0"/>
              <a:t>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n</a:t>
            </a:r>
            <a:r>
              <a:rPr lang="en-US" baseline="-25000" dirty="0"/>
              <a:t>u</a:t>
            </a:r>
            <a:r>
              <a:rPr lang="en-US" dirty="0"/>
              <a:t> </a:t>
            </a:r>
            <a:r>
              <a:rPr lang="en-US" dirty="0" smtClean="0"/>
              <a:t>(number of unique functional requirements),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i</a:t>
            </a:r>
            <a:r>
              <a:rPr lang="en-US" dirty="0" smtClean="0"/>
              <a:t> (number of inputs defined), n</a:t>
            </a:r>
            <a:r>
              <a:rPr lang="en-US" baseline="-25000" dirty="0" smtClean="0"/>
              <a:t>s</a:t>
            </a:r>
            <a:r>
              <a:rPr lang="en-US" dirty="0" smtClean="0"/>
              <a:t> (number of states specified)</a:t>
            </a:r>
          </a:p>
          <a:p>
            <a:r>
              <a:rPr lang="en-US" dirty="0"/>
              <a:t>Completeness of </a:t>
            </a:r>
            <a:r>
              <a:rPr lang="en-US" dirty="0" smtClean="0"/>
              <a:t>functional and nonfunctional requirements</a:t>
            </a:r>
            <a:endParaRPr lang="en-US" dirty="0"/>
          </a:p>
          <a:p>
            <a:pPr lvl="1"/>
            <a:r>
              <a:rPr lang="en-US" dirty="0" smtClean="0"/>
              <a:t>Q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c</a:t>
            </a:r>
            <a:r>
              <a:rPr lang="en-US" dirty="0" smtClean="0"/>
              <a:t> </a:t>
            </a:r>
            <a:r>
              <a:rPr lang="en-US" dirty="0"/>
              <a:t>/ (</a:t>
            </a:r>
            <a:r>
              <a:rPr lang="en-US" dirty="0" err="1" smtClean="0"/>
              <a:t>n</a:t>
            </a:r>
            <a:r>
              <a:rPr lang="en-US" baseline="-25000" dirty="0" err="1" smtClean="0"/>
              <a:t>c</a:t>
            </a:r>
            <a:r>
              <a:rPr lang="en-US" dirty="0" smtClean="0"/>
              <a:t> </a:t>
            </a:r>
            <a:r>
              <a:rPr lang="en-US" dirty="0"/>
              <a:t>*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nv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n</a:t>
            </a:r>
            <a:r>
              <a:rPr lang="en-US" baseline="-25000" dirty="0" err="1" smtClean="0"/>
              <a:t>c</a:t>
            </a:r>
            <a:r>
              <a:rPr lang="en-US" dirty="0" smtClean="0"/>
              <a:t> </a:t>
            </a:r>
            <a:r>
              <a:rPr lang="en-US" dirty="0"/>
              <a:t>(number of </a:t>
            </a:r>
            <a:r>
              <a:rPr lang="en-US" dirty="0" smtClean="0"/>
              <a:t>validated requirements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649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 for Design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Design of new aircraft, computer chip etc.</a:t>
            </a:r>
          </a:p>
          <a:p>
            <a:r>
              <a:rPr lang="en-US" dirty="0" smtClean="0"/>
              <a:t>Design measures are always there</a:t>
            </a:r>
          </a:p>
          <a:p>
            <a:r>
              <a:rPr lang="en-US" dirty="0" smtClean="0"/>
              <a:t>Sometimes opposite the case in software design</a:t>
            </a:r>
          </a:p>
          <a:p>
            <a:r>
              <a:rPr lang="en-US" dirty="0" smtClean="0"/>
              <a:t>Architectural design metrics</a:t>
            </a:r>
          </a:p>
          <a:p>
            <a:r>
              <a:rPr lang="en-US" dirty="0" smtClean="0"/>
              <a:t>Structural complexity</a:t>
            </a:r>
          </a:p>
          <a:p>
            <a:pPr lvl="1"/>
            <a:r>
              <a:rPr lang="en-US" dirty="0" smtClean="0"/>
              <a:t>S(</a:t>
            </a:r>
            <a:r>
              <a:rPr lang="en-US" dirty="0" err="1" smtClean="0"/>
              <a:t>i</a:t>
            </a:r>
            <a:r>
              <a:rPr lang="en-US" dirty="0" smtClean="0"/>
              <a:t>) =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out</a:t>
            </a:r>
            <a:r>
              <a:rPr lang="en-US" dirty="0" smtClean="0"/>
              <a:t> 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r>
              <a:rPr lang="en-US" dirty="0" smtClean="0"/>
              <a:t>Data complexity</a:t>
            </a:r>
            <a:endParaRPr lang="en-US" dirty="0"/>
          </a:p>
          <a:p>
            <a:pPr lvl="1"/>
            <a:r>
              <a:rPr lang="en-US" dirty="0" smtClean="0"/>
              <a:t>D(</a:t>
            </a:r>
            <a:r>
              <a:rPr lang="en-US" dirty="0" err="1" smtClean="0"/>
              <a:t>i</a:t>
            </a:r>
            <a:r>
              <a:rPr lang="en-US" dirty="0"/>
              <a:t>) = </a:t>
            </a:r>
            <a:r>
              <a:rPr lang="en-US" dirty="0" smtClean="0"/>
              <a:t>v(</a:t>
            </a:r>
            <a:r>
              <a:rPr lang="en-US" dirty="0" err="1" smtClean="0"/>
              <a:t>i</a:t>
            </a:r>
            <a:r>
              <a:rPr lang="en-US" dirty="0" smtClean="0"/>
              <a:t>) / (</a:t>
            </a:r>
            <a:r>
              <a:rPr lang="en-US" dirty="0" err="1" smtClean="0"/>
              <a:t>f</a:t>
            </a:r>
            <a:r>
              <a:rPr lang="en-US" baseline="-25000" dirty="0" err="1" smtClean="0"/>
              <a:t>out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 smtClean="0"/>
              <a:t>) + 1)</a:t>
            </a:r>
          </a:p>
          <a:p>
            <a:r>
              <a:rPr lang="en-US" dirty="0" smtClean="0"/>
              <a:t>System complexity</a:t>
            </a:r>
            <a:endParaRPr lang="en-US" dirty="0"/>
          </a:p>
          <a:p>
            <a:pPr lvl="1"/>
            <a:r>
              <a:rPr lang="en-US" dirty="0" smtClean="0"/>
              <a:t>C(</a:t>
            </a:r>
            <a:r>
              <a:rPr lang="en-US" dirty="0" err="1" smtClean="0"/>
              <a:t>i</a:t>
            </a:r>
            <a:r>
              <a:rPr lang="en-US" dirty="0"/>
              <a:t>) </a:t>
            </a:r>
            <a:r>
              <a:rPr lang="en-US" dirty="0" smtClean="0"/>
              <a:t>= S(</a:t>
            </a:r>
            <a:r>
              <a:rPr lang="en-US" dirty="0" err="1" smtClean="0"/>
              <a:t>i</a:t>
            </a:r>
            <a:r>
              <a:rPr lang="en-US" dirty="0" smtClean="0"/>
              <a:t>) + D(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859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Architectural Design Metrics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 morphology metrics</a:t>
            </a:r>
          </a:p>
          <a:p>
            <a:pPr lvl="1"/>
            <a:r>
              <a:rPr lang="en-US" dirty="0" smtClean="0"/>
              <a:t>Size = n + a</a:t>
            </a:r>
          </a:p>
          <a:p>
            <a:pPr lvl="1"/>
            <a:r>
              <a:rPr lang="en-US" dirty="0" smtClean="0"/>
              <a:t>n: number of nodes</a:t>
            </a:r>
          </a:p>
          <a:p>
            <a:pPr lvl="1"/>
            <a:r>
              <a:rPr lang="en-US" dirty="0" smtClean="0"/>
              <a:t>a: number of arcs</a:t>
            </a:r>
          </a:p>
          <a:p>
            <a:pPr lvl="1"/>
            <a:r>
              <a:rPr lang="en-US" dirty="0" smtClean="0"/>
              <a:t>Depth: longest path from root to leaf node</a:t>
            </a:r>
          </a:p>
          <a:p>
            <a:pPr lvl="1"/>
            <a:r>
              <a:rPr lang="en-US" dirty="0" smtClean="0"/>
              <a:t>Width: maximum number of nodes at any one level</a:t>
            </a:r>
          </a:p>
          <a:p>
            <a:pPr lvl="1"/>
            <a:r>
              <a:rPr lang="en-US" dirty="0" smtClean="0"/>
              <a:t>Connectivity density: arc-to-node ratio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898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Architectural Design Metrics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 = 17, a = 18</a:t>
            </a:r>
          </a:p>
          <a:p>
            <a:r>
              <a:rPr lang="en-US" dirty="0" smtClean="0"/>
              <a:t>r = a/n = 1.06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647950"/>
            <a:ext cx="63246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625</a:t>
            </a:r>
          </a:p>
        </p:txBody>
      </p:sp>
    </p:spTree>
    <p:extLst>
      <p:ext uri="{BB962C8B-B14F-4D97-AF65-F5344CB8AC3E}">
        <p14:creationId xmlns:p14="http://schemas.microsoft.com/office/powerpoint/2010/main" xmlns="" val="361973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Object-Oriented Design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Nine distinct and measurable characteristics</a:t>
            </a:r>
          </a:p>
          <a:p>
            <a:r>
              <a:rPr lang="en-US" dirty="0" smtClean="0"/>
              <a:t>Size</a:t>
            </a:r>
          </a:p>
          <a:p>
            <a:pPr lvl="1"/>
            <a:r>
              <a:rPr lang="en-US" dirty="0" smtClean="0"/>
              <a:t>Population</a:t>
            </a:r>
          </a:p>
          <a:p>
            <a:pPr lvl="2"/>
            <a:r>
              <a:rPr lang="en-US" dirty="0" smtClean="0"/>
              <a:t>Static count of entities e.g. classes</a:t>
            </a:r>
          </a:p>
          <a:p>
            <a:pPr lvl="1"/>
            <a:r>
              <a:rPr lang="en-US" dirty="0" smtClean="0"/>
              <a:t>Volume</a:t>
            </a:r>
          </a:p>
          <a:p>
            <a:pPr lvl="2"/>
            <a:r>
              <a:rPr lang="en-US" dirty="0" smtClean="0"/>
              <a:t>Population measure at a given time instant</a:t>
            </a:r>
          </a:p>
          <a:p>
            <a:pPr lvl="1"/>
            <a:r>
              <a:rPr lang="en-US" dirty="0" smtClean="0"/>
              <a:t>Length</a:t>
            </a:r>
          </a:p>
          <a:p>
            <a:pPr lvl="2"/>
            <a:r>
              <a:rPr lang="en-US" dirty="0" smtClean="0"/>
              <a:t>a chain of interconnected design elements</a:t>
            </a:r>
          </a:p>
          <a:p>
            <a:pPr lvl="1"/>
            <a:r>
              <a:rPr lang="en-US" dirty="0" smtClean="0"/>
              <a:t>Functionality</a:t>
            </a:r>
          </a:p>
          <a:p>
            <a:pPr lvl="2"/>
            <a:r>
              <a:rPr lang="en-US" dirty="0" smtClean="0"/>
              <a:t>Indication of the value delivered to customer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89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Object-Oriented Design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Complexity</a:t>
            </a:r>
          </a:p>
          <a:p>
            <a:pPr lvl="1"/>
            <a:r>
              <a:rPr lang="en-US" dirty="0" smtClean="0"/>
              <a:t>In terms of structural characteristics</a:t>
            </a:r>
          </a:p>
          <a:p>
            <a:pPr lvl="1"/>
            <a:r>
              <a:rPr lang="en-US" dirty="0" smtClean="0"/>
              <a:t>How classes are interrelated with each other</a:t>
            </a:r>
          </a:p>
          <a:p>
            <a:r>
              <a:rPr lang="en-US" dirty="0" smtClean="0"/>
              <a:t>Coupling</a:t>
            </a:r>
          </a:p>
          <a:p>
            <a:pPr lvl="1"/>
            <a:r>
              <a:rPr lang="en-US" dirty="0" smtClean="0"/>
              <a:t>Physical connections between elements</a:t>
            </a:r>
          </a:p>
          <a:p>
            <a:r>
              <a:rPr lang="en-US" dirty="0" smtClean="0"/>
              <a:t>Sufficiency</a:t>
            </a:r>
          </a:p>
          <a:p>
            <a:pPr lvl="1"/>
            <a:r>
              <a:rPr lang="en-US" dirty="0" smtClean="0"/>
              <a:t>Degree of abstraction</a:t>
            </a:r>
          </a:p>
          <a:p>
            <a:pPr lvl="1"/>
            <a:r>
              <a:rPr lang="en-US" dirty="0" smtClean="0"/>
              <a:t>Design component is sufficient if it fully reflects all properties of the application domain object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929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Object-Oriented Design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Completeness</a:t>
            </a:r>
          </a:p>
          <a:p>
            <a:pPr lvl="1"/>
            <a:r>
              <a:rPr lang="en-US" dirty="0" smtClean="0"/>
              <a:t>Multiple points of view</a:t>
            </a:r>
          </a:p>
          <a:p>
            <a:pPr lvl="1"/>
            <a:r>
              <a:rPr lang="en-US" dirty="0"/>
              <a:t> "What properties are required to fully represent the</a:t>
            </a:r>
          </a:p>
          <a:p>
            <a:pPr lvl="1"/>
            <a:r>
              <a:rPr lang="en-US" dirty="0"/>
              <a:t>problem domain </a:t>
            </a:r>
            <a:r>
              <a:rPr lang="en-US" dirty="0" smtClean="0"/>
              <a:t>object?”</a:t>
            </a:r>
            <a:endParaRPr lang="en-US" dirty="0"/>
          </a:p>
          <a:p>
            <a:r>
              <a:rPr lang="en-US" dirty="0" smtClean="0"/>
              <a:t>Cohesion</a:t>
            </a:r>
          </a:p>
          <a:p>
            <a:pPr lvl="1"/>
            <a:r>
              <a:rPr lang="en-US" dirty="0" smtClean="0"/>
              <a:t>All operations working together to achieve a single, well-defined purpose</a:t>
            </a:r>
          </a:p>
          <a:p>
            <a:r>
              <a:rPr lang="en-US" dirty="0" smtClean="0"/>
              <a:t>Primitiveness</a:t>
            </a:r>
          </a:p>
          <a:p>
            <a:pPr lvl="1"/>
            <a:r>
              <a:rPr lang="en-US" dirty="0" smtClean="0"/>
              <a:t>Similar to simplicity</a:t>
            </a:r>
          </a:p>
          <a:p>
            <a:pPr lvl="1"/>
            <a:r>
              <a:rPr lang="en-US" dirty="0" smtClean="0"/>
              <a:t>The degree to which operation is atomic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770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Object-Oriented Design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Similarity</a:t>
            </a:r>
          </a:p>
          <a:p>
            <a:pPr lvl="1"/>
            <a:r>
              <a:rPr lang="en-US" dirty="0" smtClean="0"/>
              <a:t>The degree to which two or more classes are similar</a:t>
            </a:r>
          </a:p>
          <a:p>
            <a:r>
              <a:rPr lang="en-US" dirty="0" smtClean="0"/>
              <a:t>Volatility</a:t>
            </a:r>
          </a:p>
          <a:p>
            <a:pPr lvl="1"/>
            <a:r>
              <a:rPr lang="en-US" dirty="0" smtClean="0"/>
              <a:t>Likelihood of possible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046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Measurement </a:t>
            </a:r>
            <a:r>
              <a:rPr lang="en-US" dirty="0" smtClean="0"/>
              <a:t>and quality assessment</a:t>
            </a:r>
          </a:p>
          <a:p>
            <a:r>
              <a:rPr lang="en-US" dirty="0"/>
              <a:t>Framework for </a:t>
            </a:r>
            <a:r>
              <a:rPr lang="en-US" dirty="0" smtClean="0"/>
              <a:t>product metrics</a:t>
            </a:r>
          </a:p>
          <a:p>
            <a:pPr lvl="1"/>
            <a:r>
              <a:rPr lang="en-US" dirty="0"/>
              <a:t>Measure, measurement, and </a:t>
            </a:r>
            <a:r>
              <a:rPr lang="en-US" dirty="0" smtClean="0"/>
              <a:t>metrics</a:t>
            </a:r>
          </a:p>
          <a:p>
            <a:pPr lvl="1"/>
            <a:r>
              <a:rPr lang="en-US" dirty="0" smtClean="0"/>
              <a:t>Formulation, collection, analysis, interpretation, feedback</a:t>
            </a:r>
          </a:p>
          <a:p>
            <a:pPr lvl="1"/>
            <a:r>
              <a:rPr lang="en-US" dirty="0"/>
              <a:t>Principles for metrics characterization and validation</a:t>
            </a:r>
            <a:endParaRPr lang="en-US" dirty="0" smtClean="0"/>
          </a:p>
          <a:p>
            <a:r>
              <a:rPr lang="en-US" dirty="0"/>
              <a:t>Metrics for </a:t>
            </a:r>
            <a:r>
              <a:rPr lang="en-US" dirty="0" smtClean="0"/>
              <a:t>requirements model</a:t>
            </a:r>
            <a:endParaRPr lang="en-US" dirty="0"/>
          </a:p>
          <a:p>
            <a:pPr lvl="1"/>
            <a:r>
              <a:rPr lang="en-US" dirty="0"/>
              <a:t>Function-based </a:t>
            </a:r>
            <a:r>
              <a:rPr lang="en-US" dirty="0" smtClean="0"/>
              <a:t>metrics</a:t>
            </a:r>
          </a:p>
          <a:p>
            <a:pPr lvl="1"/>
            <a:r>
              <a:rPr lang="en-US" dirty="0"/>
              <a:t>Metrics for </a:t>
            </a:r>
            <a:r>
              <a:rPr lang="en-US" dirty="0" smtClean="0"/>
              <a:t>specification quality</a:t>
            </a:r>
          </a:p>
          <a:p>
            <a:r>
              <a:rPr lang="en-US" dirty="0"/>
              <a:t>Metric for </a:t>
            </a:r>
            <a:r>
              <a:rPr lang="en-US" dirty="0" smtClean="0"/>
              <a:t>design model</a:t>
            </a:r>
          </a:p>
          <a:p>
            <a:pPr lvl="1"/>
            <a:r>
              <a:rPr lang="en-US" dirty="0"/>
              <a:t>Architectural </a:t>
            </a:r>
            <a:r>
              <a:rPr lang="en-US" dirty="0" smtClean="0"/>
              <a:t>design metrics</a:t>
            </a:r>
          </a:p>
          <a:p>
            <a:pPr lvl="1"/>
            <a:r>
              <a:rPr lang="en-US" dirty="0"/>
              <a:t>Metric for o</a:t>
            </a:r>
            <a:r>
              <a:rPr lang="en-US" dirty="0" smtClean="0"/>
              <a:t>bject-oriented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75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11667</TotalTime>
  <Words>1179</Words>
  <Application>Microsoft Office PowerPoint</Application>
  <PresentationFormat>On-screen Show (4:3)</PresentationFormat>
  <Paragraphs>230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PresentationPro_GlowingTechVideo</vt:lpstr>
      <vt:lpstr>Product Metrics SEII-Lecture 22</vt:lpstr>
      <vt:lpstr>Recap</vt:lpstr>
      <vt:lpstr>Importance</vt:lpstr>
      <vt:lpstr>Framework for Product Metrics [1/4]</vt:lpstr>
      <vt:lpstr>Framework for Product Metrics [2/4]</vt:lpstr>
      <vt:lpstr>Framework for Product Metrics [3/4]</vt:lpstr>
      <vt:lpstr>Framework for Product Metrics [4/4]</vt:lpstr>
      <vt:lpstr>Metrics for Requirements Model</vt:lpstr>
      <vt:lpstr>Function-Based Metrics [1/4]</vt:lpstr>
      <vt:lpstr>Function-Based Metrics [2/4]</vt:lpstr>
      <vt:lpstr>Function-Based Metrics [3/4]</vt:lpstr>
      <vt:lpstr>Function-Based Metrics [4/4]</vt:lpstr>
      <vt:lpstr>Metrics for Specification Quality [1/3]</vt:lpstr>
      <vt:lpstr>Metrics for Specification Quality [2/3]</vt:lpstr>
      <vt:lpstr>Metrics for Specification Quality [3/3]</vt:lpstr>
      <vt:lpstr>Metric for Design Model</vt:lpstr>
      <vt:lpstr>Architectural Design Metrics [1/2]</vt:lpstr>
      <vt:lpstr>Architectural Design Metrics [2/2]</vt:lpstr>
      <vt:lpstr>Metrics for Object-Oriented Design [1/4]</vt:lpstr>
      <vt:lpstr>Metrics for Object-Oriented Design [2/4]</vt:lpstr>
      <vt:lpstr>Metrics for Object-Oriented Design [3/4]</vt:lpstr>
      <vt:lpstr>Metrics for Object-Oriented Design [4/4]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vcomsats</cp:lastModifiedBy>
  <cp:revision>532</cp:revision>
  <dcterms:created xsi:type="dcterms:W3CDTF">2013-04-27T08:10:27Z</dcterms:created>
  <dcterms:modified xsi:type="dcterms:W3CDTF">2013-06-21T13:02:20Z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