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1"/>
  </p:notesMasterIdLst>
  <p:sldIdLst>
    <p:sldId id="256" r:id="rId3"/>
    <p:sldId id="370" r:id="rId4"/>
    <p:sldId id="371" r:id="rId5"/>
    <p:sldId id="372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85" r:id="rId19"/>
    <p:sldId id="38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302" y="114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Configuration Management</a:t>
            </a:r>
            <a:br>
              <a:rPr lang="en-US" dirty="0" smtClean="0"/>
            </a:br>
            <a:r>
              <a:rPr lang="en-US" dirty="0" smtClean="0"/>
              <a:t>SEII-Lecture 21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Change management</a:t>
            </a:r>
          </a:p>
          <a:p>
            <a:r>
              <a:rPr lang="en-US" dirty="0" smtClean="0"/>
              <a:t>Software configuration management</a:t>
            </a:r>
          </a:p>
          <a:p>
            <a:r>
              <a:rPr lang="en-US" dirty="0" smtClean="0"/>
              <a:t>SCM scenario</a:t>
            </a:r>
          </a:p>
          <a:p>
            <a:r>
              <a:rPr lang="en-US" dirty="0" smtClean="0"/>
              <a:t>Elements of SCM</a:t>
            </a:r>
          </a:p>
          <a:p>
            <a:pPr lvl="1"/>
            <a:r>
              <a:rPr lang="en-US" dirty="0" smtClean="0"/>
              <a:t>Component, process, construction, and human </a:t>
            </a:r>
            <a:r>
              <a:rPr lang="en-US" dirty="0"/>
              <a:t>elements</a:t>
            </a:r>
          </a:p>
          <a:p>
            <a:r>
              <a:rPr lang="en-US" dirty="0" smtClean="0"/>
              <a:t>SCM repository</a:t>
            </a:r>
          </a:p>
          <a:p>
            <a:r>
              <a:rPr lang="en-US" dirty="0" smtClean="0"/>
              <a:t>SCM process</a:t>
            </a:r>
          </a:p>
          <a:p>
            <a:pPr lvl="1"/>
            <a:r>
              <a:rPr lang="en-US" dirty="0" smtClean="0"/>
              <a:t>Identification of objects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248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Procedures and tools to manage different versions of objects</a:t>
            </a:r>
          </a:p>
          <a:p>
            <a:r>
              <a:rPr lang="en-US" dirty="0" smtClean="0"/>
              <a:t>Four major capabilities</a:t>
            </a:r>
          </a:p>
          <a:p>
            <a:pPr lvl="1"/>
            <a:r>
              <a:rPr lang="en-US" dirty="0" smtClean="0"/>
              <a:t>Project repository</a:t>
            </a:r>
          </a:p>
          <a:p>
            <a:pPr lvl="1"/>
            <a:r>
              <a:rPr lang="en-US" dirty="0" smtClean="0"/>
              <a:t>Version management capability</a:t>
            </a:r>
          </a:p>
          <a:p>
            <a:pPr lvl="1"/>
            <a:r>
              <a:rPr lang="en-US" dirty="0" smtClean="0"/>
              <a:t>Make facility</a:t>
            </a:r>
          </a:p>
          <a:p>
            <a:pPr lvl="1"/>
            <a:r>
              <a:rPr lang="en-US" dirty="0" smtClean="0"/>
              <a:t>Issue/bug tracking</a:t>
            </a:r>
          </a:p>
          <a:p>
            <a:r>
              <a:rPr lang="en-US" dirty="0" smtClean="0"/>
              <a:t>Establish a change set- a collection of all changes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48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Control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Balanced approach</a:t>
            </a:r>
          </a:p>
          <a:p>
            <a:r>
              <a:rPr lang="en-US" dirty="0" smtClean="0"/>
              <a:t>Uncontrolled change leads to chaos in large projects</a:t>
            </a:r>
          </a:p>
          <a:p>
            <a:r>
              <a:rPr lang="en-US" dirty="0" smtClean="0"/>
              <a:t>Combines human procedures and tools</a:t>
            </a:r>
          </a:p>
          <a:p>
            <a:r>
              <a:rPr lang="en-US" dirty="0" smtClean="0"/>
              <a:t>Change request is submitted and evaluated to </a:t>
            </a:r>
          </a:p>
          <a:p>
            <a:pPr lvl="1"/>
            <a:r>
              <a:rPr lang="en-US" dirty="0" smtClean="0"/>
              <a:t>Assess technical merit</a:t>
            </a:r>
          </a:p>
          <a:p>
            <a:pPr lvl="1"/>
            <a:r>
              <a:rPr lang="en-US" dirty="0" smtClean="0"/>
              <a:t>Potential side effects</a:t>
            </a:r>
          </a:p>
          <a:p>
            <a:pPr lvl="1"/>
            <a:r>
              <a:rPr lang="en-US" dirty="0" smtClean="0"/>
              <a:t>Overall impact on other objects and system functions</a:t>
            </a:r>
          </a:p>
          <a:p>
            <a:pPr lvl="1"/>
            <a:r>
              <a:rPr lang="en-US" dirty="0" smtClean="0"/>
              <a:t>The projected cost of the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453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Control [2/3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 report</a:t>
            </a:r>
          </a:p>
          <a:p>
            <a:pPr lvl="1"/>
            <a:r>
              <a:rPr lang="en-US" dirty="0" smtClean="0"/>
              <a:t>Change control authority</a:t>
            </a:r>
          </a:p>
          <a:p>
            <a:pPr lvl="1"/>
            <a:r>
              <a:rPr lang="en-US" dirty="0" smtClean="0"/>
              <a:t>Final decision on the status and priority of change</a:t>
            </a:r>
          </a:p>
          <a:p>
            <a:r>
              <a:rPr lang="en-US" dirty="0" smtClean="0"/>
              <a:t>Engineering change order</a:t>
            </a:r>
          </a:p>
          <a:p>
            <a:pPr lvl="1"/>
            <a:r>
              <a:rPr lang="en-US" dirty="0" smtClean="0"/>
              <a:t>Describes the change to be made</a:t>
            </a:r>
          </a:p>
          <a:p>
            <a:pPr lvl="1"/>
            <a:r>
              <a:rPr lang="en-US" dirty="0" smtClean="0"/>
              <a:t>The constraints that must be respected</a:t>
            </a:r>
          </a:p>
          <a:p>
            <a:pPr lvl="1"/>
            <a:r>
              <a:rPr lang="en-US" dirty="0" smtClean="0"/>
              <a:t>The criteria for review and audit</a:t>
            </a:r>
          </a:p>
          <a:p>
            <a:r>
              <a:rPr lang="en-US" dirty="0" smtClean="0"/>
              <a:t>Version control system updates the original file after the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34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Control [3/3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Change control and version control</a:t>
            </a:r>
          </a:p>
          <a:p>
            <a:r>
              <a:rPr lang="en-US" dirty="0" smtClean="0"/>
              <a:t>Access control</a:t>
            </a:r>
          </a:p>
          <a:p>
            <a:pPr lvl="1"/>
            <a:r>
              <a:rPr lang="en-US" dirty="0" smtClean="0"/>
              <a:t>Authority to access and modify the object</a:t>
            </a:r>
          </a:p>
          <a:p>
            <a:r>
              <a:rPr lang="en-US" dirty="0" smtClean="0"/>
              <a:t>Synchronization control</a:t>
            </a:r>
          </a:p>
          <a:p>
            <a:pPr lvl="1"/>
            <a:r>
              <a:rPr lang="en-US" dirty="0" smtClean="0"/>
              <a:t>Parallel changes are not overwrite</a:t>
            </a:r>
          </a:p>
          <a:p>
            <a:r>
              <a:rPr lang="en-US" dirty="0" smtClean="0"/>
              <a:t>Informal change control prior to SCI becomes baseline</a:t>
            </a:r>
          </a:p>
          <a:p>
            <a:r>
              <a:rPr lang="en-US" dirty="0" smtClean="0"/>
              <a:t>Formal change control after the product delivery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936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Audit </a:t>
            </a:r>
            <a:r>
              <a:rPr lang="en-US" dirty="0"/>
              <a:t>[</a:t>
            </a:r>
            <a:r>
              <a:rPr lang="en-US" dirty="0" smtClean="0"/>
              <a:t>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Identification, version control, and change control</a:t>
            </a:r>
          </a:p>
          <a:p>
            <a:r>
              <a:rPr lang="en-US" dirty="0" smtClean="0"/>
              <a:t>How to ensure changes are implemented</a:t>
            </a:r>
          </a:p>
          <a:p>
            <a:pPr lvl="1"/>
            <a:r>
              <a:rPr lang="en-US" dirty="0" smtClean="0"/>
              <a:t>Technical reviews </a:t>
            </a:r>
          </a:p>
          <a:p>
            <a:pPr lvl="1"/>
            <a:r>
              <a:rPr lang="en-US" dirty="0" smtClean="0"/>
              <a:t>Software configuration audit</a:t>
            </a:r>
          </a:p>
          <a:p>
            <a:r>
              <a:rPr lang="en-US" dirty="0" smtClean="0"/>
              <a:t>SC audit compliments technical reviews</a:t>
            </a:r>
          </a:p>
          <a:p>
            <a:r>
              <a:rPr lang="en-US" dirty="0" smtClean="0"/>
              <a:t>Questions to answer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548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Audit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Has the change specified in the ECO been made? Have any additional </a:t>
            </a:r>
            <a:r>
              <a:rPr lang="en-US" dirty="0" smtClean="0"/>
              <a:t>modifications been incorporated</a:t>
            </a:r>
            <a:r>
              <a:rPr lang="en-US" dirty="0"/>
              <a:t>?</a:t>
            </a:r>
          </a:p>
          <a:p>
            <a:r>
              <a:rPr lang="en-US" dirty="0" smtClean="0"/>
              <a:t>Has a </a:t>
            </a:r>
            <a:r>
              <a:rPr lang="en-US" dirty="0"/>
              <a:t>technical review been </a:t>
            </a:r>
            <a:r>
              <a:rPr lang="en-US" dirty="0" smtClean="0"/>
              <a:t>conducted </a:t>
            </a:r>
            <a:r>
              <a:rPr lang="en-US" dirty="0"/>
              <a:t>to assess technical </a:t>
            </a:r>
            <a:r>
              <a:rPr lang="en-US" dirty="0" smtClean="0"/>
              <a:t>correctness?  </a:t>
            </a:r>
            <a:endParaRPr lang="en-US" dirty="0"/>
          </a:p>
          <a:p>
            <a:r>
              <a:rPr lang="en-US" dirty="0"/>
              <a:t>Has the software process been followed and have software </a:t>
            </a:r>
            <a:r>
              <a:rPr lang="en-US" dirty="0" smtClean="0"/>
              <a:t>engineering Standards </a:t>
            </a:r>
            <a:r>
              <a:rPr lang="en-US" dirty="0" smtClean="0"/>
              <a:t>been properly applied?</a:t>
            </a:r>
            <a:endParaRPr lang="en-US" dirty="0"/>
          </a:p>
          <a:p>
            <a:r>
              <a:rPr lang="en-US" dirty="0" smtClean="0"/>
              <a:t>Has </a:t>
            </a:r>
            <a:r>
              <a:rPr lang="en-US" dirty="0"/>
              <a:t>the change been "highlighted" in the SCI? Have the change date </a:t>
            </a:r>
            <a:r>
              <a:rPr lang="en-US" dirty="0" smtClean="0"/>
              <a:t>and change </a:t>
            </a:r>
            <a:r>
              <a:rPr lang="en-US" dirty="0"/>
              <a:t>author been specified? Do the attributes </a:t>
            </a:r>
            <a:r>
              <a:rPr lang="en-US" dirty="0" smtClean="0"/>
              <a:t>of </a:t>
            </a:r>
            <a:r>
              <a:rPr lang="en-US" dirty="0"/>
              <a:t>the </a:t>
            </a:r>
            <a:r>
              <a:rPr lang="en-US" dirty="0" smtClean="0"/>
              <a:t>configuration object reflect </a:t>
            </a:r>
            <a:r>
              <a:rPr lang="en-US" dirty="0"/>
              <a:t>the change?</a:t>
            </a:r>
          </a:p>
          <a:p>
            <a:r>
              <a:rPr lang="en-US" dirty="0" smtClean="0"/>
              <a:t>Have </a:t>
            </a:r>
            <a:r>
              <a:rPr lang="en-US" dirty="0"/>
              <a:t>SCM procedures for noting the change, recording it, and reporting </a:t>
            </a:r>
            <a:r>
              <a:rPr lang="en-US" dirty="0" smtClean="0"/>
              <a:t>it been </a:t>
            </a:r>
            <a:r>
              <a:rPr lang="en-US" dirty="0"/>
              <a:t>followed?</a:t>
            </a:r>
          </a:p>
          <a:p>
            <a:r>
              <a:rPr lang="en-US" dirty="0" smtClean="0"/>
              <a:t>Have all </a:t>
            </a:r>
            <a:r>
              <a:rPr lang="en-US" dirty="0"/>
              <a:t>related SCIs been </a:t>
            </a:r>
            <a:r>
              <a:rPr lang="en-US" dirty="0" smtClean="0"/>
              <a:t>properly </a:t>
            </a:r>
            <a:r>
              <a:rPr lang="en-US" dirty="0"/>
              <a:t>updated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462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Reporting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Configuration status reporting / status accounting</a:t>
            </a:r>
          </a:p>
          <a:p>
            <a:r>
              <a:rPr lang="en-US" dirty="0" smtClean="0"/>
              <a:t>What happened?</a:t>
            </a:r>
          </a:p>
          <a:p>
            <a:r>
              <a:rPr lang="en-US" dirty="0" smtClean="0"/>
              <a:t>How did it?</a:t>
            </a:r>
          </a:p>
          <a:p>
            <a:r>
              <a:rPr lang="en-US" dirty="0" smtClean="0"/>
              <a:t>When did it happen?</a:t>
            </a:r>
          </a:p>
          <a:p>
            <a:r>
              <a:rPr lang="en-US" dirty="0" smtClean="0"/>
              <a:t>What else will be affected?</a:t>
            </a:r>
          </a:p>
          <a:p>
            <a:r>
              <a:rPr lang="en-US" dirty="0" smtClean="0"/>
              <a:t>CSR entry is made in case of updated SCI</a:t>
            </a:r>
          </a:p>
          <a:p>
            <a:r>
              <a:rPr lang="en-US" dirty="0" smtClean="0"/>
              <a:t>When configuration audit is conducted, results are reported as a part of CSR task</a:t>
            </a:r>
          </a:p>
          <a:p>
            <a:r>
              <a:rPr lang="en-US" dirty="0" smtClean="0"/>
              <a:t>Output from CSR is placed online for use</a:t>
            </a:r>
          </a:p>
          <a:p>
            <a:r>
              <a:rPr lang="en-US" dirty="0" smtClean="0"/>
              <a:t>CSR report is generated for regular intervals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446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Configuration Management for </a:t>
            </a:r>
            <a:r>
              <a:rPr lang="en-US" dirty="0" err="1" smtClean="0"/>
              <a:t>WebApp</a:t>
            </a:r>
            <a:r>
              <a:rPr lang="en-US" dirty="0" smtClean="0"/>
              <a:t>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frequent changes</a:t>
            </a:r>
          </a:p>
          <a:p>
            <a:r>
              <a:rPr lang="en-US" dirty="0" smtClean="0"/>
              <a:t>Content</a:t>
            </a:r>
          </a:p>
          <a:p>
            <a:pPr lvl="1"/>
            <a:r>
              <a:rPr lang="en-US" dirty="0" smtClean="0"/>
              <a:t>Variety of content</a:t>
            </a:r>
          </a:p>
          <a:p>
            <a:pPr lvl="1"/>
            <a:r>
              <a:rPr lang="en-US" dirty="0" smtClean="0"/>
              <a:t>Challenge is to organize it rationally </a:t>
            </a:r>
          </a:p>
          <a:p>
            <a:pPr lvl="1"/>
            <a:r>
              <a:rPr lang="en-US" dirty="0" smtClean="0"/>
              <a:t>Conventional data modeling techniques</a:t>
            </a:r>
          </a:p>
          <a:p>
            <a:r>
              <a:rPr lang="en-US" dirty="0" smtClean="0"/>
              <a:t>People</a:t>
            </a:r>
          </a:p>
          <a:p>
            <a:pPr lvl="1"/>
            <a:r>
              <a:rPr lang="en-US" dirty="0" smtClean="0"/>
              <a:t>Ad hoc manner </a:t>
            </a:r>
          </a:p>
          <a:p>
            <a:pPr lvl="1"/>
            <a:r>
              <a:rPr lang="en-US" dirty="0" smtClean="0"/>
              <a:t>No SE background</a:t>
            </a:r>
          </a:p>
          <a:p>
            <a:pPr lvl="1"/>
            <a:r>
              <a:rPr lang="en-US" dirty="0" smtClean="0"/>
              <a:t>No change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152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Configuration Management for </a:t>
            </a:r>
            <a:r>
              <a:rPr lang="en-US" dirty="0" err="1" smtClean="0"/>
              <a:t>WebApp</a:t>
            </a:r>
            <a:r>
              <a:rPr lang="en-US" dirty="0" smtClean="0"/>
              <a:t>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Size and complexity grow</a:t>
            </a:r>
          </a:p>
          <a:p>
            <a:pPr lvl="1"/>
            <a:r>
              <a:rPr lang="en-US" dirty="0" smtClean="0"/>
              <a:t>Changes may have larger impact</a:t>
            </a:r>
          </a:p>
          <a:p>
            <a:r>
              <a:rPr lang="en-US" dirty="0" smtClean="0"/>
              <a:t>Politics</a:t>
            </a:r>
          </a:p>
          <a:p>
            <a:pPr lvl="1"/>
            <a:r>
              <a:rPr lang="en-US" dirty="0" smtClean="0"/>
              <a:t>Who “owns” a </a:t>
            </a:r>
            <a:r>
              <a:rPr lang="en-US" dirty="0" err="1" smtClean="0"/>
              <a:t>WebApp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Who assumes responsibility for the accuracy of the information on </a:t>
            </a:r>
            <a:r>
              <a:rPr lang="en-US" dirty="0" smtClean="0"/>
              <a:t>the website</a:t>
            </a:r>
            <a:r>
              <a:rPr lang="en-US" dirty="0"/>
              <a:t>?</a:t>
            </a:r>
          </a:p>
          <a:p>
            <a:pPr lvl="1"/>
            <a:r>
              <a:rPr lang="en-US" dirty="0" smtClean="0"/>
              <a:t>Who </a:t>
            </a:r>
            <a:r>
              <a:rPr lang="en-US" dirty="0"/>
              <a:t>ensures that quality control processes have been followed before </a:t>
            </a:r>
            <a:r>
              <a:rPr lang="en-US" dirty="0" smtClean="0"/>
              <a:t>information is published to </a:t>
            </a:r>
            <a:r>
              <a:rPr lang="en-US" dirty="0"/>
              <a:t>the site?</a:t>
            </a:r>
          </a:p>
          <a:p>
            <a:pPr lvl="1"/>
            <a:r>
              <a:rPr lang="en-US" dirty="0" smtClean="0"/>
              <a:t>Who </a:t>
            </a:r>
            <a:r>
              <a:rPr lang="en-US" dirty="0"/>
              <a:t>is responsible for making changes?</a:t>
            </a:r>
          </a:p>
          <a:p>
            <a:pPr lvl="1"/>
            <a:r>
              <a:rPr lang="en-US" dirty="0" smtClean="0"/>
              <a:t>Who </a:t>
            </a:r>
            <a:r>
              <a:rPr lang="en-US" dirty="0"/>
              <a:t>assumes the cost of change?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719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Content Management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Related to configuration management</a:t>
            </a:r>
          </a:p>
          <a:p>
            <a:r>
              <a:rPr lang="en-US" dirty="0" smtClean="0"/>
              <a:t>Dynamic </a:t>
            </a:r>
            <a:r>
              <a:rPr lang="en-US" dirty="0" err="1" smtClean="0"/>
              <a:t>WebApp</a:t>
            </a:r>
            <a:endParaRPr lang="en-US" dirty="0" smtClean="0"/>
          </a:p>
          <a:p>
            <a:r>
              <a:rPr lang="en-US" dirty="0" smtClean="0"/>
              <a:t>Collection subsystem</a:t>
            </a:r>
          </a:p>
          <a:p>
            <a:pPr lvl="1"/>
            <a:r>
              <a:rPr lang="en-US" dirty="0" smtClean="0"/>
              <a:t>Create / acquire content</a:t>
            </a:r>
          </a:p>
          <a:p>
            <a:pPr lvl="1"/>
            <a:r>
              <a:rPr lang="en-US" dirty="0" smtClean="0"/>
              <a:t>Convert content to presentable form</a:t>
            </a:r>
          </a:p>
          <a:p>
            <a:pPr lvl="1"/>
            <a:r>
              <a:rPr lang="en-US" dirty="0" smtClean="0"/>
              <a:t>Organize content into packets</a:t>
            </a:r>
          </a:p>
          <a:p>
            <a:r>
              <a:rPr lang="en-US" dirty="0" smtClean="0"/>
              <a:t>Management subsystem</a:t>
            </a:r>
          </a:p>
          <a:p>
            <a:pPr lvl="1"/>
            <a:r>
              <a:rPr lang="en-US" dirty="0" smtClean="0"/>
              <a:t>Content database</a:t>
            </a:r>
          </a:p>
          <a:p>
            <a:pPr lvl="1"/>
            <a:r>
              <a:rPr lang="en-US" dirty="0" smtClean="0"/>
              <a:t>Database capabilities</a:t>
            </a:r>
          </a:p>
          <a:p>
            <a:pPr lvl="1"/>
            <a:r>
              <a:rPr lang="en-US" dirty="0" smtClean="0"/>
              <a:t>Configuration management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190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Content Management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Publishing subsystem</a:t>
            </a:r>
          </a:p>
          <a:p>
            <a:pPr lvl="1"/>
            <a:r>
              <a:rPr lang="en-US" dirty="0" smtClean="0"/>
              <a:t>Static elements</a:t>
            </a:r>
          </a:p>
          <a:p>
            <a:pPr lvl="1"/>
            <a:r>
              <a:rPr lang="en-US" dirty="0" smtClean="0"/>
              <a:t>Publication service</a:t>
            </a:r>
          </a:p>
          <a:p>
            <a:pPr lvl="1"/>
            <a:r>
              <a:rPr lang="en-US" dirty="0" smtClean="0"/>
              <a:t>External services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967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Management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Classification of changes</a:t>
            </a:r>
          </a:p>
          <a:p>
            <a:r>
              <a:rPr lang="en-US" dirty="0" smtClean="0"/>
              <a:t>Class 1</a:t>
            </a:r>
          </a:p>
          <a:p>
            <a:pPr lvl="1"/>
            <a:r>
              <a:rPr lang="en-US" dirty="0" smtClean="0"/>
              <a:t>Corrects an error or enhance local content or functionality</a:t>
            </a:r>
          </a:p>
          <a:p>
            <a:r>
              <a:rPr lang="en-US" dirty="0" smtClean="0"/>
              <a:t>Class 2</a:t>
            </a:r>
          </a:p>
          <a:p>
            <a:pPr lvl="1"/>
            <a:r>
              <a:rPr lang="en-US" dirty="0" smtClean="0"/>
              <a:t>An impact on other content objects or functional objects</a:t>
            </a:r>
          </a:p>
          <a:p>
            <a:r>
              <a:rPr lang="en-US" dirty="0" smtClean="0"/>
              <a:t>Class 3</a:t>
            </a:r>
          </a:p>
          <a:p>
            <a:pPr lvl="1"/>
            <a:r>
              <a:rPr lang="en-US" dirty="0" smtClean="0"/>
              <a:t>Broad impact on </a:t>
            </a:r>
            <a:r>
              <a:rPr lang="en-US" dirty="0" err="1" smtClean="0"/>
              <a:t>WebApp</a:t>
            </a:r>
            <a:endParaRPr lang="en-US" dirty="0" smtClean="0"/>
          </a:p>
          <a:p>
            <a:r>
              <a:rPr lang="en-US" dirty="0" smtClean="0"/>
              <a:t>Class 4</a:t>
            </a:r>
          </a:p>
          <a:p>
            <a:pPr lvl="1"/>
            <a:r>
              <a:rPr lang="en-US" dirty="0" smtClean="0"/>
              <a:t>Major design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289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Management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24025"/>
            <a:ext cx="5791200" cy="5093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607</a:t>
            </a:r>
          </a:p>
        </p:txBody>
      </p:sp>
    </p:spTree>
    <p:extLst>
      <p:ext uri="{BB962C8B-B14F-4D97-AF65-F5344CB8AC3E}">
        <p14:creationId xmlns:p14="http://schemas.microsoft.com/office/powerpoint/2010/main" xmlns="" val="74389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central repository for </a:t>
            </a:r>
            <a:r>
              <a:rPr lang="en-US" dirty="0" smtClean="0"/>
              <a:t>the </a:t>
            </a:r>
            <a:r>
              <a:rPr lang="en-US" dirty="0" err="1"/>
              <a:t>webApp</a:t>
            </a:r>
            <a:r>
              <a:rPr lang="en-US" dirty="0"/>
              <a:t> </a:t>
            </a:r>
            <a:r>
              <a:rPr lang="en-US" dirty="0" smtClean="0"/>
              <a:t>project </a:t>
            </a:r>
            <a:r>
              <a:rPr lang="en-US" dirty="0"/>
              <a:t>should be </a:t>
            </a:r>
            <a:r>
              <a:rPr lang="en-US" dirty="0" smtClean="0"/>
              <a:t>established</a:t>
            </a:r>
            <a:endParaRPr lang="en-US" dirty="0"/>
          </a:p>
          <a:p>
            <a:r>
              <a:rPr lang="en-US" dirty="0" smtClean="0"/>
              <a:t>Each </a:t>
            </a:r>
            <a:r>
              <a:rPr lang="en-US" dirty="0"/>
              <a:t>Web engineer creates his or her own </a:t>
            </a:r>
            <a:r>
              <a:rPr lang="en-US" dirty="0" smtClean="0"/>
              <a:t>working folder</a:t>
            </a:r>
          </a:p>
          <a:p>
            <a:r>
              <a:rPr lang="en-US" dirty="0"/>
              <a:t>The clocks on all </a:t>
            </a:r>
            <a:r>
              <a:rPr lang="en-US" dirty="0" smtClean="0"/>
              <a:t>developer workstations </a:t>
            </a:r>
            <a:r>
              <a:rPr lang="en-US" dirty="0"/>
              <a:t>should be </a:t>
            </a:r>
            <a:r>
              <a:rPr lang="en-US" dirty="0" smtClean="0"/>
              <a:t>synchronized</a:t>
            </a:r>
          </a:p>
          <a:p>
            <a:r>
              <a:rPr lang="en-US" dirty="0"/>
              <a:t>As new </a:t>
            </a:r>
            <a:r>
              <a:rPr lang="en-US" dirty="0" smtClean="0"/>
              <a:t>configuration </a:t>
            </a:r>
            <a:r>
              <a:rPr lang="en-US" dirty="0"/>
              <a:t>objects are developed or existing objects are changed, </a:t>
            </a:r>
            <a:r>
              <a:rPr lang="en-US" dirty="0" smtClean="0"/>
              <a:t>they are </a:t>
            </a:r>
            <a:r>
              <a:rPr lang="en-US" dirty="0"/>
              <a:t>imported into the central </a:t>
            </a:r>
            <a:r>
              <a:rPr lang="en-US" dirty="0" smtClean="0"/>
              <a:t>repository</a:t>
            </a:r>
          </a:p>
          <a:p>
            <a:r>
              <a:rPr lang="en-US" dirty="0"/>
              <a:t>As objects are imported or </a:t>
            </a:r>
            <a:r>
              <a:rPr lang="en-US" dirty="0" smtClean="0"/>
              <a:t>exported from </a:t>
            </a:r>
            <a:r>
              <a:rPr lang="en-US" dirty="0"/>
              <a:t>the repository, an automatic, </a:t>
            </a:r>
            <a:r>
              <a:rPr lang="en-US" dirty="0" smtClean="0"/>
              <a:t>time-stamped </a:t>
            </a:r>
            <a:r>
              <a:rPr lang="en-US" dirty="0"/>
              <a:t>log message is made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252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Auditing and Reporting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 should be maintained for check-in and check-out</a:t>
            </a:r>
          </a:p>
          <a:p>
            <a:r>
              <a:rPr lang="en-US" dirty="0" smtClean="0"/>
              <a:t>Complete log report for all team members</a:t>
            </a:r>
          </a:p>
          <a:p>
            <a:r>
              <a:rPr lang="en-US" dirty="0" smtClean="0"/>
              <a:t>An automated email notification to stakeholders for every check-in and check-out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973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Version control</a:t>
            </a:r>
          </a:p>
          <a:p>
            <a:pPr lvl="1"/>
            <a:r>
              <a:rPr lang="en-US" dirty="0"/>
              <a:t>Project </a:t>
            </a:r>
            <a:r>
              <a:rPr lang="en-US" dirty="0" smtClean="0"/>
              <a:t>repository, version </a:t>
            </a:r>
            <a:r>
              <a:rPr lang="en-US" dirty="0"/>
              <a:t>management </a:t>
            </a:r>
            <a:r>
              <a:rPr lang="en-US" dirty="0" smtClean="0"/>
              <a:t>capability, make facility, issue/bug </a:t>
            </a:r>
            <a:r>
              <a:rPr lang="en-US" dirty="0"/>
              <a:t>tracking</a:t>
            </a:r>
          </a:p>
          <a:p>
            <a:r>
              <a:rPr lang="en-US" dirty="0" smtClean="0"/>
              <a:t>Change control</a:t>
            </a:r>
          </a:p>
          <a:p>
            <a:r>
              <a:rPr lang="en-US" dirty="0" smtClean="0"/>
              <a:t>Configuration audit</a:t>
            </a:r>
          </a:p>
          <a:p>
            <a:pPr lvl="1"/>
            <a:r>
              <a:rPr lang="en-US" dirty="0" smtClean="0"/>
              <a:t>compliments </a:t>
            </a:r>
            <a:r>
              <a:rPr lang="en-US" dirty="0"/>
              <a:t>technical reviews</a:t>
            </a:r>
          </a:p>
          <a:p>
            <a:r>
              <a:rPr lang="en-US" dirty="0" smtClean="0"/>
              <a:t>Status reporting</a:t>
            </a:r>
          </a:p>
          <a:p>
            <a:r>
              <a:rPr lang="en-US" dirty="0" smtClean="0"/>
              <a:t>Configuration management for </a:t>
            </a:r>
            <a:r>
              <a:rPr lang="en-US" dirty="0" err="1" smtClean="0"/>
              <a:t>WebApp</a:t>
            </a:r>
            <a:endParaRPr lang="en-US" dirty="0" smtClean="0"/>
          </a:p>
          <a:p>
            <a:pPr lvl="1"/>
            <a:r>
              <a:rPr lang="en-US" dirty="0" smtClean="0"/>
              <a:t>Content, people, scalability, politics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75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11355</TotalTime>
  <Words>785</Words>
  <Application>Microsoft Office PowerPoint</Application>
  <PresentationFormat>On-screen Show (4:3)</PresentationFormat>
  <Paragraphs>158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PresentationPro_GlowingTechVideo</vt:lpstr>
      <vt:lpstr>Software Configuration Management SEII-Lecture 21</vt:lpstr>
      <vt:lpstr>Recap</vt:lpstr>
      <vt:lpstr>Version Control</vt:lpstr>
      <vt:lpstr>Change Control [1/3]</vt:lpstr>
      <vt:lpstr>Change Control [2/3]</vt:lpstr>
      <vt:lpstr>Change Control [3/3]</vt:lpstr>
      <vt:lpstr>Configuration Audit [1/2]</vt:lpstr>
      <vt:lpstr>Configuration Audit [2/2]</vt:lpstr>
      <vt:lpstr>Status Reporting</vt:lpstr>
      <vt:lpstr>Configuration Management for WebApp [1/2]</vt:lpstr>
      <vt:lpstr>Configuration Management for WebApp [2/2]</vt:lpstr>
      <vt:lpstr>Content Management [1/2]</vt:lpstr>
      <vt:lpstr>Content Management [2/2]</vt:lpstr>
      <vt:lpstr>Change Management [1/2]</vt:lpstr>
      <vt:lpstr>Change Management [2/2]</vt:lpstr>
      <vt:lpstr>Version Control</vt:lpstr>
      <vt:lpstr>Auditing and Reporting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NTS</cp:lastModifiedBy>
  <cp:revision>513</cp:revision>
  <dcterms:created xsi:type="dcterms:W3CDTF">2013-04-27T08:10:27Z</dcterms:created>
  <dcterms:modified xsi:type="dcterms:W3CDTF">2013-06-20T14:30:37Z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