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352" r:id="rId4"/>
    <p:sldId id="353" r:id="rId5"/>
    <p:sldId id="355" r:id="rId6"/>
    <p:sldId id="354" r:id="rId7"/>
    <p:sldId id="356" r:id="rId8"/>
    <p:sldId id="357" r:id="rId9"/>
    <p:sldId id="358" r:id="rId10"/>
    <p:sldId id="359" r:id="rId11"/>
    <p:sldId id="360" r:id="rId12"/>
    <p:sldId id="361" r:id="rId13"/>
    <p:sldId id="363" r:id="rId14"/>
    <p:sldId id="364" r:id="rId15"/>
    <p:sldId id="365" r:id="rId16"/>
    <p:sldId id="366" r:id="rId17"/>
    <p:sldId id="362" r:id="rId18"/>
    <p:sldId id="367" r:id="rId19"/>
    <p:sldId id="368" r:id="rId20"/>
    <p:sldId id="369" r:id="rId21"/>
    <p:sldId id="371" r:id="rId22"/>
    <p:sldId id="373" r:id="rId23"/>
    <p:sldId id="3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302" y="102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Software Configuration Management</a:t>
            </a:r>
            <a:br>
              <a:rPr lang="en-US" dirty="0" smtClean="0"/>
            </a:br>
            <a:r>
              <a:rPr lang="en-US" dirty="0" smtClean="0"/>
              <a:t>SEII-Lecture 20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Component-level testing</a:t>
            </a:r>
          </a:p>
          <a:p>
            <a:pPr lvl="1"/>
            <a:r>
              <a:rPr lang="en-US" dirty="0" smtClean="0"/>
              <a:t>Equivalence partitioning, boundary value analysis, path testing</a:t>
            </a:r>
          </a:p>
          <a:p>
            <a:r>
              <a:rPr lang="en-US" dirty="0" smtClean="0"/>
              <a:t>Navigation testing</a:t>
            </a:r>
            <a:endParaRPr lang="en-US" dirty="0"/>
          </a:p>
          <a:p>
            <a:pPr lvl="1"/>
            <a:r>
              <a:rPr lang="en-US" dirty="0" smtClean="0"/>
              <a:t>Testing navigation syntax and semantics</a:t>
            </a:r>
          </a:p>
          <a:p>
            <a:r>
              <a:rPr lang="en-US" dirty="0" smtClean="0"/>
              <a:t>Configuration testing</a:t>
            </a:r>
            <a:endParaRPr lang="en-US" dirty="0"/>
          </a:p>
          <a:p>
            <a:pPr lvl="1"/>
            <a:r>
              <a:rPr lang="en-US" dirty="0" smtClean="0"/>
              <a:t>Server-side and client-side issues</a:t>
            </a:r>
          </a:p>
          <a:p>
            <a:r>
              <a:rPr lang="en-US" dirty="0" smtClean="0"/>
              <a:t>Security testing</a:t>
            </a:r>
            <a:endParaRPr lang="en-US" dirty="0"/>
          </a:p>
          <a:p>
            <a:pPr lvl="1"/>
            <a:r>
              <a:rPr lang="en-US" dirty="0" smtClean="0"/>
              <a:t>Firewall, authentication, encryption, authorization</a:t>
            </a:r>
          </a:p>
          <a:p>
            <a:r>
              <a:rPr lang="en-US" dirty="0" smtClean="0"/>
              <a:t>Performance testing</a:t>
            </a:r>
          </a:p>
          <a:p>
            <a:pPr lvl="1"/>
            <a:r>
              <a:rPr lang="en-US" dirty="0" smtClean="0"/>
              <a:t>Load </a:t>
            </a:r>
            <a:r>
              <a:rPr lang="en-US" smtClean="0"/>
              <a:t>and stress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54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Continuous changes</a:t>
            </a:r>
          </a:p>
          <a:p>
            <a:r>
              <a:rPr lang="en-US" dirty="0" smtClean="0"/>
              <a:t>Confusion arises if poor change management</a:t>
            </a:r>
          </a:p>
          <a:p>
            <a:r>
              <a:rPr lang="en-US" dirty="0"/>
              <a:t>SCM is a set of tracking and controlling activities</a:t>
            </a:r>
          </a:p>
          <a:p>
            <a:r>
              <a:rPr lang="en-US" dirty="0" smtClean="0"/>
              <a:t>SCM activities are developed to</a:t>
            </a:r>
          </a:p>
          <a:p>
            <a:pPr lvl="1"/>
            <a:r>
              <a:rPr lang="en-US" dirty="0" smtClean="0"/>
              <a:t>Identify change</a:t>
            </a:r>
          </a:p>
          <a:p>
            <a:pPr lvl="1"/>
            <a:r>
              <a:rPr lang="en-US" dirty="0" smtClean="0"/>
              <a:t>Control change</a:t>
            </a:r>
          </a:p>
          <a:p>
            <a:pPr lvl="1"/>
            <a:r>
              <a:rPr lang="en-US" dirty="0" smtClean="0"/>
              <a:t>Ensure that change is being properly implemented</a:t>
            </a:r>
          </a:p>
          <a:p>
            <a:pPr lvl="1"/>
            <a:r>
              <a:rPr lang="en-US" dirty="0" smtClean="0"/>
              <a:t>Report changes to stakeholders</a:t>
            </a:r>
          </a:p>
          <a:p>
            <a:r>
              <a:rPr lang="en-US" dirty="0" smtClean="0"/>
              <a:t>Difference between software support and SCM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647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 of Changes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business / market change</a:t>
            </a:r>
          </a:p>
          <a:p>
            <a:r>
              <a:rPr lang="en-US" dirty="0" smtClean="0"/>
              <a:t>New stakeholder needs</a:t>
            </a:r>
          </a:p>
          <a:p>
            <a:r>
              <a:rPr lang="en-US" dirty="0" smtClean="0"/>
              <a:t>Reorganization or business growth/downsizing </a:t>
            </a:r>
          </a:p>
          <a:p>
            <a:r>
              <a:rPr lang="en-US" dirty="0" smtClean="0"/>
              <a:t>Budgetary or scheduling constraints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843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Software Configuration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Information</a:t>
            </a:r>
          </a:p>
          <a:p>
            <a:pPr lvl="1"/>
            <a:r>
              <a:rPr lang="en-US" dirty="0" smtClean="0"/>
              <a:t>Computer programs (source and exe)</a:t>
            </a:r>
          </a:p>
          <a:p>
            <a:pPr lvl="1"/>
            <a:r>
              <a:rPr lang="en-US" dirty="0" smtClean="0"/>
              <a:t>Work products for different stakeholders</a:t>
            </a:r>
          </a:p>
          <a:p>
            <a:pPr lvl="1"/>
            <a:r>
              <a:rPr lang="en-US" dirty="0" smtClean="0"/>
              <a:t>Data (within the program or external to it)</a:t>
            </a:r>
          </a:p>
          <a:p>
            <a:r>
              <a:rPr lang="en-US" dirty="0" smtClean="0"/>
              <a:t>Software Configuration Items (SCI)</a:t>
            </a:r>
          </a:p>
          <a:p>
            <a:pPr lvl="1"/>
            <a:r>
              <a:rPr lang="en-US" dirty="0" smtClean="0"/>
              <a:t>Information items e.g. UML diagram or complete design document</a:t>
            </a:r>
          </a:p>
          <a:p>
            <a:r>
              <a:rPr lang="en-US" dirty="0" smtClean="0"/>
              <a:t>First law of system engineering</a:t>
            </a:r>
          </a:p>
          <a:p>
            <a:pPr lvl="1"/>
            <a:r>
              <a:rPr lang="en-US" dirty="0"/>
              <a:t> "No matter where you are in the </a:t>
            </a:r>
            <a:r>
              <a:rPr lang="en-US" dirty="0" smtClean="0"/>
              <a:t>system </a:t>
            </a:r>
            <a:r>
              <a:rPr lang="en-US" dirty="0"/>
              <a:t>life cycle, the system will change, and the desire to change it will </a:t>
            </a:r>
            <a:r>
              <a:rPr lang="en-US" dirty="0" smtClean="0"/>
              <a:t>persist throughout </a:t>
            </a:r>
            <a:r>
              <a:rPr lang="en-US" dirty="0"/>
              <a:t>the life cycle."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8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Scenario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Project manager</a:t>
            </a:r>
          </a:p>
          <a:p>
            <a:pPr lvl="1"/>
            <a:r>
              <a:rPr lang="en-US" dirty="0" smtClean="0"/>
              <a:t>Timely completion</a:t>
            </a:r>
          </a:p>
          <a:p>
            <a:r>
              <a:rPr lang="en-US" dirty="0" smtClean="0"/>
              <a:t>Configuration manager </a:t>
            </a:r>
          </a:p>
          <a:p>
            <a:pPr lvl="1"/>
            <a:r>
              <a:rPr lang="en-US" dirty="0" smtClean="0"/>
              <a:t>Procedures and policies are followed</a:t>
            </a:r>
          </a:p>
          <a:p>
            <a:r>
              <a:rPr lang="en-US" dirty="0" smtClean="0"/>
              <a:t>Software engineers </a:t>
            </a:r>
          </a:p>
          <a:p>
            <a:pPr lvl="1"/>
            <a:r>
              <a:rPr lang="en-US" dirty="0" smtClean="0"/>
              <a:t>Work effectively, communicate and coordinate efficiently</a:t>
            </a:r>
          </a:p>
          <a:p>
            <a:r>
              <a:rPr lang="en-US" dirty="0" smtClean="0"/>
              <a:t>Customer</a:t>
            </a:r>
          </a:p>
          <a:p>
            <a:pPr lvl="1"/>
            <a:r>
              <a:rPr lang="en-US" dirty="0" smtClean="0"/>
              <a:t>Follow formal procedures to request change</a:t>
            </a:r>
          </a:p>
          <a:p>
            <a:pPr lvl="1"/>
            <a:r>
              <a:rPr lang="en-US" dirty="0" smtClean="0"/>
              <a:t>Indicate bugs in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934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Elements of a Configuration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Component elements</a:t>
            </a:r>
          </a:p>
          <a:p>
            <a:pPr lvl="1"/>
            <a:r>
              <a:rPr lang="en-US" dirty="0" smtClean="0"/>
              <a:t>Set of tools to access and manage configuration items</a:t>
            </a:r>
          </a:p>
          <a:p>
            <a:r>
              <a:rPr lang="en-US" dirty="0" smtClean="0"/>
              <a:t>Process elements</a:t>
            </a:r>
          </a:p>
          <a:p>
            <a:pPr lvl="1"/>
            <a:r>
              <a:rPr lang="en-US" dirty="0" smtClean="0"/>
              <a:t>Collection of actions and tasks for change management</a:t>
            </a:r>
          </a:p>
          <a:p>
            <a:r>
              <a:rPr lang="en-US" dirty="0" smtClean="0"/>
              <a:t>Construction elements</a:t>
            </a:r>
          </a:p>
          <a:p>
            <a:pPr lvl="1"/>
            <a:r>
              <a:rPr lang="en-US" dirty="0" smtClean="0"/>
              <a:t>Set of tools that automate the construction of software</a:t>
            </a:r>
          </a:p>
          <a:p>
            <a:r>
              <a:rPr lang="en-US" dirty="0" smtClean="0"/>
              <a:t>Human elements</a:t>
            </a:r>
          </a:p>
          <a:p>
            <a:pPr lvl="1"/>
            <a:r>
              <a:rPr lang="en-US" dirty="0" smtClean="0"/>
              <a:t>Set of tools and process features to implement effective SCM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119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47925"/>
            <a:ext cx="6419850" cy="407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588</a:t>
            </a:r>
          </a:p>
        </p:txBody>
      </p:sp>
    </p:spTree>
    <p:extLst>
      <p:ext uri="{BB962C8B-B14F-4D97-AF65-F5344CB8AC3E}">
        <p14:creationId xmlns:p14="http://schemas.microsoft.com/office/powerpoint/2010/main" xmlns="" val="1959911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28875"/>
            <a:ext cx="5000626" cy="4358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590</a:t>
            </a:r>
          </a:p>
        </p:txBody>
      </p:sp>
    </p:spTree>
    <p:extLst>
      <p:ext uri="{BB962C8B-B14F-4D97-AF65-F5344CB8AC3E}">
        <p14:creationId xmlns:p14="http://schemas.microsoft.com/office/powerpoint/2010/main" xmlns="" val="292656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Repository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early days of software engineering</a:t>
            </a:r>
          </a:p>
          <a:p>
            <a:pPr lvl="1"/>
            <a:r>
              <a:rPr lang="en-US" dirty="0" smtClean="0"/>
              <a:t>Paper documents</a:t>
            </a:r>
          </a:p>
          <a:p>
            <a:pPr lvl="1"/>
            <a:r>
              <a:rPr lang="en-US" dirty="0" smtClean="0"/>
              <a:t>Finding a configuration item was difficult</a:t>
            </a:r>
          </a:p>
          <a:p>
            <a:pPr lvl="1"/>
            <a:r>
              <a:rPr lang="en-US" dirty="0" smtClean="0"/>
              <a:t>When items are changed?</a:t>
            </a:r>
          </a:p>
          <a:p>
            <a:pPr lvl="1"/>
            <a:r>
              <a:rPr lang="en-US" dirty="0" smtClean="0"/>
              <a:t>Constructing a new version was time consuming and error prone</a:t>
            </a:r>
          </a:p>
          <a:p>
            <a:pPr lvl="1"/>
            <a:r>
              <a:rPr lang="en-US" dirty="0" smtClean="0"/>
              <a:t>Describing detailed relationships between components was virtually impossible</a:t>
            </a:r>
          </a:p>
          <a:p>
            <a:pPr lvl="1"/>
            <a:r>
              <a:rPr lang="en-US" dirty="0" smtClean="0"/>
              <a:t>Programmer had to remember a lot of things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20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</a:t>
            </a:r>
            <a:r>
              <a:rPr lang="en-US" dirty="0"/>
              <a:t>Repository </a:t>
            </a:r>
            <a:r>
              <a:rPr lang="en-US" dirty="0" smtClean="0"/>
              <a:t>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of mechanisms and data structures </a:t>
            </a:r>
          </a:p>
          <a:p>
            <a:r>
              <a:rPr lang="en-US" dirty="0" smtClean="0"/>
              <a:t>Data integrity, sharing, and integration</a:t>
            </a:r>
          </a:p>
          <a:p>
            <a:r>
              <a:rPr lang="en-US" dirty="0" smtClean="0"/>
              <a:t>Meta-model</a:t>
            </a:r>
          </a:p>
          <a:p>
            <a:pPr lvl="1"/>
            <a:r>
              <a:rPr lang="en-US" dirty="0" smtClean="0"/>
              <a:t>How information is stored?</a:t>
            </a:r>
          </a:p>
          <a:p>
            <a:pPr lvl="1"/>
            <a:r>
              <a:rPr lang="en-US" dirty="0" smtClean="0"/>
              <a:t>How data can be accessed by tools?</a:t>
            </a:r>
          </a:p>
          <a:p>
            <a:pPr lvl="1"/>
            <a:r>
              <a:rPr lang="en-US" dirty="0" smtClean="0"/>
              <a:t>How data can be viewed by software engineers?</a:t>
            </a:r>
          </a:p>
          <a:p>
            <a:pPr lvl="1"/>
            <a:r>
              <a:rPr lang="en-US" dirty="0" smtClean="0"/>
              <a:t>How well data security and integrity can be maintained?</a:t>
            </a:r>
          </a:p>
          <a:p>
            <a:pPr lvl="1"/>
            <a:r>
              <a:rPr lang="en-US" dirty="0" smtClean="0"/>
              <a:t>How well the existing model can be extended?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10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</a:t>
            </a:r>
            <a:r>
              <a:rPr lang="en-US" dirty="0"/>
              <a:t>Repository </a:t>
            </a:r>
            <a:r>
              <a:rPr lang="en-US" dirty="0" smtClean="0"/>
              <a:t>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Provides two classes of services</a:t>
            </a:r>
          </a:p>
          <a:p>
            <a:pPr lvl="1"/>
            <a:r>
              <a:rPr lang="en-US" dirty="0" smtClean="0"/>
              <a:t>Conventional services of modern DBMS</a:t>
            </a:r>
          </a:p>
          <a:p>
            <a:pPr lvl="1"/>
            <a:r>
              <a:rPr lang="en-US" dirty="0" smtClean="0"/>
              <a:t>Services specific to software engineering environment</a:t>
            </a:r>
          </a:p>
          <a:p>
            <a:r>
              <a:rPr lang="en-US" dirty="0" smtClean="0"/>
              <a:t>Services for software team</a:t>
            </a:r>
          </a:p>
          <a:p>
            <a:pPr lvl="1"/>
            <a:r>
              <a:rPr lang="en-US" dirty="0" smtClean="0"/>
              <a:t>Integrate or directly support process management functions</a:t>
            </a:r>
          </a:p>
          <a:p>
            <a:pPr lvl="1"/>
            <a:r>
              <a:rPr lang="en-US" dirty="0" smtClean="0"/>
              <a:t>Support specific rules that govern the SCM function and the data maintained within the repository</a:t>
            </a:r>
          </a:p>
          <a:p>
            <a:pPr lvl="1"/>
            <a:r>
              <a:rPr lang="en-US" dirty="0" smtClean="0"/>
              <a:t>Provide an interface to other tools</a:t>
            </a:r>
          </a:p>
          <a:p>
            <a:pPr lvl="1"/>
            <a:r>
              <a:rPr lang="en-US" dirty="0" smtClean="0"/>
              <a:t>Accommodate storage of sophisticated data objects e.g. graphics and video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04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the Repository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828800"/>
            <a:ext cx="6172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591</a:t>
            </a:r>
          </a:p>
        </p:txBody>
      </p:sp>
    </p:spTree>
    <p:extLst>
      <p:ext uri="{BB962C8B-B14F-4D97-AF65-F5344CB8AC3E}">
        <p14:creationId xmlns:p14="http://schemas.microsoft.com/office/powerpoint/2010/main" xmlns="" val="23499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Features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Versioning</a:t>
            </a:r>
          </a:p>
          <a:p>
            <a:pPr lvl="1"/>
            <a:r>
              <a:rPr lang="en-US" dirty="0" smtClean="0"/>
              <a:t>Many versions are created</a:t>
            </a:r>
          </a:p>
          <a:p>
            <a:pPr lvl="1"/>
            <a:r>
              <a:rPr lang="en-US" dirty="0" smtClean="0"/>
              <a:t>Must save all versions</a:t>
            </a:r>
          </a:p>
          <a:p>
            <a:pPr lvl="1"/>
            <a:r>
              <a:rPr lang="en-US" dirty="0" smtClean="0"/>
              <a:t>Must be able to control wide variety of object types</a:t>
            </a:r>
          </a:p>
          <a:p>
            <a:r>
              <a:rPr lang="en-US" dirty="0" smtClean="0"/>
              <a:t>Dependency tracking and change management</a:t>
            </a:r>
          </a:p>
          <a:p>
            <a:pPr lvl="1"/>
            <a:r>
              <a:rPr lang="en-US" dirty="0" smtClean="0"/>
              <a:t>Variety of relationships</a:t>
            </a:r>
          </a:p>
          <a:p>
            <a:pPr lvl="1"/>
            <a:r>
              <a:rPr lang="en-US" dirty="0" smtClean="0"/>
              <a:t>Tracking all relationships is crucial</a:t>
            </a:r>
          </a:p>
          <a:p>
            <a:r>
              <a:rPr lang="en-US" dirty="0" smtClean="0"/>
              <a:t>Requirements tracing</a:t>
            </a:r>
          </a:p>
          <a:p>
            <a:pPr lvl="1"/>
            <a:r>
              <a:rPr lang="en-US" dirty="0" smtClean="0"/>
              <a:t>Tracking of design and construction components to requirements</a:t>
            </a:r>
          </a:p>
          <a:p>
            <a:pPr lvl="1"/>
            <a:r>
              <a:rPr lang="en-US" dirty="0" smtClean="0"/>
              <a:t>Forward and backward tracing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94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Features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Configuration management</a:t>
            </a:r>
          </a:p>
          <a:p>
            <a:pPr lvl="1"/>
            <a:r>
              <a:rPr lang="en-US" dirty="0" smtClean="0"/>
              <a:t>Tracking of series of configurations representing specific project milestones or production releases</a:t>
            </a:r>
          </a:p>
          <a:p>
            <a:r>
              <a:rPr lang="en-US" dirty="0" smtClean="0"/>
              <a:t>Audit trails</a:t>
            </a:r>
          </a:p>
          <a:p>
            <a:pPr lvl="1"/>
            <a:r>
              <a:rPr lang="en-US" dirty="0" smtClean="0"/>
              <a:t>Additional information about when, why, and by whom changes are made</a:t>
            </a:r>
          </a:p>
          <a:p>
            <a:pPr lvl="1"/>
            <a:r>
              <a:rPr lang="en-US" dirty="0" smtClean="0"/>
              <a:t>Source of changes can be entered as attributes of specific objects</a:t>
            </a:r>
          </a:p>
          <a:p>
            <a:pPr lvl="1"/>
            <a:r>
              <a:rPr lang="en-US" dirty="0" smtClean="0"/>
              <a:t>Repository trigger mechanism to enter audit information for change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766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Process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 objectives</a:t>
            </a:r>
          </a:p>
          <a:p>
            <a:pPr lvl="1"/>
            <a:r>
              <a:rPr lang="en-US" dirty="0" smtClean="0"/>
              <a:t>To identify all items that collectively define the software configuration</a:t>
            </a:r>
          </a:p>
          <a:p>
            <a:pPr lvl="1"/>
            <a:r>
              <a:rPr lang="en-US" dirty="0" smtClean="0"/>
              <a:t>To manage changes to one or more of these items</a:t>
            </a:r>
          </a:p>
          <a:p>
            <a:pPr lvl="1"/>
            <a:r>
              <a:rPr lang="en-US" dirty="0" smtClean="0"/>
              <a:t>To facilitate the construction of different versions of an application</a:t>
            </a:r>
          </a:p>
          <a:p>
            <a:pPr lvl="1"/>
            <a:r>
              <a:rPr lang="en-US" dirty="0" smtClean="0"/>
              <a:t>To ensure software quality is maintained as the configuration evolves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283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</a:t>
            </a:r>
            <a:r>
              <a:rPr lang="en-US" dirty="0"/>
              <a:t>Process </a:t>
            </a:r>
            <a:r>
              <a:rPr lang="en-US" dirty="0" smtClean="0"/>
              <a:t>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Questions to answer</a:t>
            </a:r>
          </a:p>
          <a:p>
            <a:r>
              <a:rPr lang="en-US" dirty="0"/>
              <a:t>How does a software team identify the discrete elements of a </a:t>
            </a:r>
            <a:r>
              <a:rPr lang="en-US" dirty="0" smtClean="0"/>
              <a:t>software configuration</a:t>
            </a:r>
            <a:r>
              <a:rPr lang="en-US" dirty="0"/>
              <a:t>?</a:t>
            </a:r>
          </a:p>
          <a:p>
            <a:r>
              <a:rPr lang="en-US" dirty="0" smtClean="0"/>
              <a:t>How </a:t>
            </a:r>
            <a:r>
              <a:rPr lang="en-US" dirty="0"/>
              <a:t>does an organization manage the many existing versions of a </a:t>
            </a:r>
            <a:r>
              <a:rPr lang="en-US" dirty="0" smtClean="0"/>
              <a:t>program (and </a:t>
            </a:r>
            <a:r>
              <a:rPr lang="en-US" dirty="0"/>
              <a:t>its documentation) in a manner that will enable </a:t>
            </a:r>
            <a:r>
              <a:rPr lang="en-US" dirty="0" smtClean="0"/>
              <a:t>change </a:t>
            </a:r>
            <a:r>
              <a:rPr lang="en-US" dirty="0"/>
              <a:t>to be </a:t>
            </a:r>
            <a:r>
              <a:rPr lang="en-US" dirty="0" smtClean="0"/>
              <a:t>accommodated efficiently</a:t>
            </a:r>
            <a:r>
              <a:rPr lang="en-US" dirty="0"/>
              <a:t>?</a:t>
            </a:r>
          </a:p>
          <a:p>
            <a:r>
              <a:rPr lang="en-US" dirty="0" smtClean="0"/>
              <a:t>How </a:t>
            </a:r>
            <a:r>
              <a:rPr lang="en-US" dirty="0"/>
              <a:t>does an organization control changes before and after software </a:t>
            </a:r>
            <a:r>
              <a:rPr lang="en-US" dirty="0" smtClean="0"/>
              <a:t>is released </a:t>
            </a:r>
            <a:r>
              <a:rPr lang="en-US" dirty="0"/>
              <a:t>to a customer?</a:t>
            </a:r>
          </a:p>
          <a:p>
            <a:r>
              <a:rPr lang="en-US" dirty="0" smtClean="0"/>
              <a:t>Who </a:t>
            </a:r>
            <a:r>
              <a:rPr lang="en-US" dirty="0"/>
              <a:t>has responsibility for approving and ranking requested changes?</a:t>
            </a:r>
          </a:p>
          <a:p>
            <a:r>
              <a:rPr lang="en-US" dirty="0" smtClean="0"/>
              <a:t>How </a:t>
            </a:r>
            <a:r>
              <a:rPr lang="en-US" dirty="0"/>
              <a:t>can we ensure that changes have been made properly?</a:t>
            </a:r>
          </a:p>
          <a:p>
            <a:r>
              <a:rPr lang="en-US" dirty="0" smtClean="0"/>
              <a:t>What </a:t>
            </a:r>
            <a:r>
              <a:rPr lang="en-US" dirty="0"/>
              <a:t>mechanism is used to apprise others of changes that are made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572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SCM </a:t>
            </a:r>
            <a:r>
              <a:rPr lang="en-US" dirty="0"/>
              <a:t>Process </a:t>
            </a:r>
            <a:r>
              <a:rPr lang="en-US" dirty="0" smtClean="0"/>
              <a:t>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952625"/>
            <a:ext cx="5210175" cy="467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</a:t>
            </a:r>
            <a:r>
              <a:rPr lang="en-US" sz="800" dirty="0"/>
              <a:t>Engineering: A Practitioner’s Approach, R. S. Pressman, </a:t>
            </a:r>
            <a:r>
              <a:rPr lang="en-US" sz="800" dirty="0" smtClean="0"/>
              <a:t>7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593</a:t>
            </a:r>
          </a:p>
        </p:txBody>
      </p:sp>
    </p:spTree>
    <p:extLst>
      <p:ext uri="{BB962C8B-B14F-4D97-AF65-F5344CB8AC3E}">
        <p14:creationId xmlns:p14="http://schemas.microsoft.com/office/powerpoint/2010/main" xmlns="" val="96665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Identification of </a:t>
            </a:r>
            <a:r>
              <a:rPr lang="en-US" dirty="0"/>
              <a:t>Objects [1/3]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manage and control items, we need to separately name and organize them using object-oriented approach</a:t>
            </a:r>
          </a:p>
          <a:p>
            <a:r>
              <a:rPr lang="en-US" dirty="0" smtClean="0"/>
              <a:t>Basic objects</a:t>
            </a:r>
          </a:p>
          <a:p>
            <a:pPr lvl="1"/>
            <a:r>
              <a:rPr lang="en-US" dirty="0" smtClean="0"/>
              <a:t>Unit of information</a:t>
            </a:r>
          </a:p>
          <a:p>
            <a:pPr lvl="1"/>
            <a:r>
              <a:rPr lang="en-US" dirty="0" smtClean="0"/>
              <a:t>Example: section of requirements specification</a:t>
            </a:r>
          </a:p>
          <a:p>
            <a:r>
              <a:rPr lang="en-US" dirty="0" smtClean="0"/>
              <a:t>Aggregate objects</a:t>
            </a:r>
          </a:p>
          <a:p>
            <a:pPr lvl="1"/>
            <a:r>
              <a:rPr lang="en-US" dirty="0" smtClean="0"/>
              <a:t>Collection of basic and other aggregate objects</a:t>
            </a:r>
          </a:p>
          <a:p>
            <a:pPr lvl="1"/>
            <a:r>
              <a:rPr lang="en-US" dirty="0" smtClean="0"/>
              <a:t>A list of pointers (at conceptual level)</a:t>
            </a:r>
          </a:p>
          <a:p>
            <a:pPr lvl="1"/>
            <a:r>
              <a:rPr lang="en-US" dirty="0" smtClean="0"/>
              <a:t>Example: </a:t>
            </a:r>
            <a:r>
              <a:rPr lang="en-US" dirty="0" err="1" smtClean="0"/>
              <a:t>DesignSpecification</a:t>
            </a:r>
            <a:r>
              <a:rPr lang="en-US" dirty="0" smtClean="0"/>
              <a:t> contains </a:t>
            </a:r>
            <a:r>
              <a:rPr lang="en-US" dirty="0" err="1" smtClean="0"/>
              <a:t>ComponentN</a:t>
            </a:r>
            <a:r>
              <a:rPr lang="en-US" dirty="0" smtClean="0"/>
              <a:t> and </a:t>
            </a:r>
            <a:r>
              <a:rPr lang="en-US" dirty="0" err="1" smtClean="0"/>
              <a:t>UMLClassDiagramN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10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Identification of </a:t>
            </a:r>
            <a:r>
              <a:rPr lang="en-US" dirty="0"/>
              <a:t>Objects </a:t>
            </a:r>
            <a:r>
              <a:rPr lang="en-US" dirty="0" smtClean="0"/>
              <a:t>[2/3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Distinct object features</a:t>
            </a:r>
          </a:p>
          <a:p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Character string</a:t>
            </a:r>
          </a:p>
          <a:p>
            <a:pPr lvl="1"/>
            <a:r>
              <a:rPr lang="en-US" dirty="0" smtClean="0"/>
              <a:t>Unambiguous identification</a:t>
            </a:r>
          </a:p>
          <a:p>
            <a:r>
              <a:rPr lang="en-US" dirty="0" smtClean="0"/>
              <a:t>Description</a:t>
            </a:r>
          </a:p>
          <a:p>
            <a:pPr lvl="1"/>
            <a:r>
              <a:rPr lang="en-US" dirty="0" smtClean="0"/>
              <a:t>List of data items that identify SCI type e.g. model element, program, data</a:t>
            </a:r>
          </a:p>
          <a:p>
            <a:pPr lvl="1"/>
            <a:r>
              <a:rPr lang="en-US" dirty="0" smtClean="0"/>
              <a:t>Project identifier, change/version information</a:t>
            </a:r>
          </a:p>
          <a:p>
            <a:r>
              <a:rPr lang="en-US" dirty="0" smtClean="0"/>
              <a:t>List of resources</a:t>
            </a:r>
          </a:p>
          <a:p>
            <a:pPr lvl="1"/>
            <a:r>
              <a:rPr lang="en-US" dirty="0" smtClean="0"/>
              <a:t>Resources provided, processed, referenced, or otherwise required by the object</a:t>
            </a:r>
          </a:p>
          <a:p>
            <a:pPr lvl="1"/>
            <a:r>
              <a:rPr lang="en-US" dirty="0" smtClean="0"/>
              <a:t>Example: data types, specific functions, variable names</a:t>
            </a:r>
          </a:p>
          <a:p>
            <a:r>
              <a:rPr lang="en-US" dirty="0" smtClean="0"/>
              <a:t>Realization</a:t>
            </a:r>
          </a:p>
          <a:p>
            <a:pPr lvl="1"/>
            <a:r>
              <a:rPr lang="en-US" dirty="0" smtClean="0"/>
              <a:t>A pointer to the unit of text in case of basic object and null for an aggregate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95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Identification of </a:t>
            </a:r>
            <a:r>
              <a:rPr lang="en-US" dirty="0"/>
              <a:t>Objects </a:t>
            </a:r>
            <a:r>
              <a:rPr lang="en-US" dirty="0" smtClean="0"/>
              <a:t>[3/3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Relationships</a:t>
            </a:r>
          </a:p>
          <a:p>
            <a:pPr lvl="1"/>
            <a:r>
              <a:rPr lang="en-US" dirty="0" smtClean="0"/>
              <a:t>Class diagram &lt;part-of&gt; requirements model</a:t>
            </a:r>
          </a:p>
          <a:p>
            <a:pPr lvl="1"/>
            <a:r>
              <a:rPr lang="en-US" dirty="0" smtClean="0"/>
              <a:t>Requirements model &lt;part-of&gt; requirements specification</a:t>
            </a:r>
          </a:p>
          <a:p>
            <a:r>
              <a:rPr lang="en-US" dirty="0" smtClean="0"/>
              <a:t>Hierarchy (cross-structure relationships)</a:t>
            </a:r>
          </a:p>
          <a:p>
            <a:pPr lvl="1"/>
            <a:r>
              <a:rPr lang="en-US" dirty="0" err="1" smtClean="0"/>
              <a:t>DataModel</a:t>
            </a:r>
            <a:r>
              <a:rPr lang="en-US" dirty="0" smtClean="0"/>
              <a:t> &lt;interrelated&gt; </a:t>
            </a:r>
            <a:r>
              <a:rPr lang="en-US" dirty="0" err="1" smtClean="0"/>
              <a:t>DataFlowModel</a:t>
            </a:r>
            <a:endParaRPr lang="en-US" dirty="0" smtClean="0"/>
          </a:p>
          <a:p>
            <a:pPr lvl="1"/>
            <a:r>
              <a:rPr lang="en-US" dirty="0" err="1"/>
              <a:t>DataModel</a:t>
            </a:r>
            <a:r>
              <a:rPr lang="en-US" dirty="0"/>
              <a:t> &lt;interrelated&gt; </a:t>
            </a:r>
            <a:r>
              <a:rPr lang="en-US" dirty="0" err="1" smtClean="0"/>
              <a:t>TestCaseClassM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481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Change management</a:t>
            </a:r>
          </a:p>
          <a:p>
            <a:r>
              <a:rPr lang="en-US" dirty="0" smtClean="0"/>
              <a:t>Software configuration management</a:t>
            </a:r>
          </a:p>
          <a:p>
            <a:r>
              <a:rPr lang="en-US" dirty="0" smtClean="0"/>
              <a:t>SCM scenario</a:t>
            </a:r>
          </a:p>
          <a:p>
            <a:r>
              <a:rPr lang="en-US" dirty="0" smtClean="0"/>
              <a:t>Elements of SCM</a:t>
            </a:r>
          </a:p>
          <a:p>
            <a:pPr lvl="1"/>
            <a:r>
              <a:rPr lang="en-US" dirty="0" smtClean="0"/>
              <a:t>Component, process, construction, and human </a:t>
            </a:r>
            <a:r>
              <a:rPr lang="en-US" dirty="0"/>
              <a:t>elements</a:t>
            </a:r>
          </a:p>
          <a:p>
            <a:r>
              <a:rPr lang="en-US" dirty="0" smtClean="0"/>
              <a:t>SCM repository</a:t>
            </a:r>
          </a:p>
          <a:p>
            <a:r>
              <a:rPr lang="en-US" dirty="0" smtClean="0"/>
              <a:t>SCM process</a:t>
            </a:r>
          </a:p>
          <a:p>
            <a:pPr lvl="1"/>
            <a:r>
              <a:rPr lang="en-US" dirty="0" smtClean="0"/>
              <a:t>Identification of objects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248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11271</TotalTime>
  <Words>1035</Words>
  <Application>Microsoft Office PowerPoint</Application>
  <PresentationFormat>On-screen Show (4:3)</PresentationFormat>
  <Paragraphs>186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Software Configuration Management SEII-Lecture 20</vt:lpstr>
      <vt:lpstr>Recap</vt:lpstr>
      <vt:lpstr>Importance</vt:lpstr>
      <vt:lpstr>Origin of Changes</vt:lpstr>
      <vt:lpstr>Software Configuration Management</vt:lpstr>
      <vt:lpstr>SCM Scenario</vt:lpstr>
      <vt:lpstr>Elements of a Configuration Management System</vt:lpstr>
      <vt:lpstr>Baselines</vt:lpstr>
      <vt:lpstr>Configuration Objects</vt:lpstr>
      <vt:lpstr>SCM Repository [1/3]</vt:lpstr>
      <vt:lpstr>SCM Repository [2/3]</vt:lpstr>
      <vt:lpstr>SCM Repository [3/3]</vt:lpstr>
      <vt:lpstr>Contents of the Repository</vt:lpstr>
      <vt:lpstr>SCM Features [1/2]</vt:lpstr>
      <vt:lpstr>SCM Features [2/2]</vt:lpstr>
      <vt:lpstr>SCM Process [1/3]</vt:lpstr>
      <vt:lpstr>SCM Process [2/3]</vt:lpstr>
      <vt:lpstr>SCM Process [3/3]</vt:lpstr>
      <vt:lpstr>Identification of Objects [1/3]</vt:lpstr>
      <vt:lpstr>Identification of Objects [2/3]</vt:lpstr>
      <vt:lpstr>Identification of Objects [3/3]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NTS</cp:lastModifiedBy>
  <cp:revision>502</cp:revision>
  <dcterms:created xsi:type="dcterms:W3CDTF">2013-04-27T08:10:27Z</dcterms:created>
  <dcterms:modified xsi:type="dcterms:W3CDTF">2013-06-20T13:18:35Z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