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4"/>
  </p:notesMasterIdLst>
  <p:sldIdLst>
    <p:sldId id="256" r:id="rId3"/>
    <p:sldId id="260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6" r:id="rId14"/>
    <p:sldId id="297" r:id="rId15"/>
    <p:sldId id="295" r:id="rId16"/>
    <p:sldId id="298" r:id="rId17"/>
    <p:sldId id="300" r:id="rId18"/>
    <p:sldId id="299" r:id="rId19"/>
    <p:sldId id="301" r:id="rId20"/>
    <p:sldId id="302" r:id="rId21"/>
    <p:sldId id="303" r:id="rId22"/>
    <p:sldId id="30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481" autoAdjust="0"/>
  </p:normalViewPr>
  <p:slideViewPr>
    <p:cSldViewPr showGuides="1">
      <p:cViewPr varScale="1">
        <p:scale>
          <a:sx n="54" d="100"/>
          <a:sy n="54" d="100"/>
        </p:scale>
        <p:origin x="-1752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48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8772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the outline for today’s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48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Project Management and Information Technology Context</a:t>
            </a:r>
            <a:br>
              <a:rPr lang="en-US" dirty="0" smtClean="0"/>
            </a:br>
            <a:r>
              <a:rPr lang="en-US" dirty="0" smtClean="0"/>
              <a:t>SEII-Lecture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</a:p>
          <a:p>
            <a:r>
              <a:rPr lang="en-US" dirty="0" smtClean="0"/>
              <a:t>Systems Philosophy</a:t>
            </a:r>
          </a:p>
          <a:p>
            <a:r>
              <a:rPr lang="en-US" dirty="0" smtClean="0"/>
              <a:t>Organization frames</a:t>
            </a:r>
          </a:p>
          <a:p>
            <a:r>
              <a:rPr lang="en-US" dirty="0" smtClean="0"/>
              <a:t>Project life cycle</a:t>
            </a:r>
          </a:p>
          <a:p>
            <a:r>
              <a:rPr lang="en-US" dirty="0" smtClean="0"/>
              <a:t>IT projects and recent trends</a:t>
            </a:r>
          </a:p>
          <a:p>
            <a:r>
              <a:rPr lang="en-US" dirty="0" smtClean="0"/>
              <a:t>Project management process groups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9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Software/ software engineering</a:t>
            </a:r>
          </a:p>
          <a:p>
            <a:r>
              <a:rPr lang="en-US" dirty="0" smtClean="0"/>
              <a:t>IT project failure / investment</a:t>
            </a:r>
          </a:p>
          <a:p>
            <a:r>
              <a:rPr lang="en-US" dirty="0" smtClean="0"/>
              <a:t>Project / program</a:t>
            </a:r>
          </a:p>
          <a:p>
            <a:r>
              <a:rPr lang="en-US" dirty="0" smtClean="0"/>
              <a:t>Project and portfolio management</a:t>
            </a:r>
          </a:p>
          <a:p>
            <a:r>
              <a:rPr lang="en-US" dirty="0" smtClean="0"/>
              <a:t>Project management framework</a:t>
            </a:r>
          </a:p>
          <a:p>
            <a:r>
              <a:rPr lang="en-US" dirty="0" smtClean="0"/>
              <a:t>Project success factors</a:t>
            </a:r>
          </a:p>
          <a:p>
            <a:r>
              <a:rPr lang="en-US" dirty="0" smtClean="0"/>
              <a:t>Successful organizations and managers</a:t>
            </a:r>
          </a:p>
          <a:p>
            <a:r>
              <a:rPr lang="en-US" dirty="0" smtClean="0"/>
              <a:t>Suggested skills for project managers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63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Systems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project done in isolation</a:t>
            </a:r>
          </a:p>
          <a:p>
            <a:r>
              <a:rPr lang="en-US" dirty="0" smtClean="0"/>
              <a:t>Broad organizational context</a:t>
            </a:r>
          </a:p>
          <a:p>
            <a:r>
              <a:rPr lang="en-US" dirty="0" smtClean="0"/>
              <a:t>Holistic view / systems thinking</a:t>
            </a:r>
          </a:p>
          <a:p>
            <a:r>
              <a:rPr lang="en-US" dirty="0" smtClean="0"/>
              <a:t>Systems analysis</a:t>
            </a:r>
          </a:p>
          <a:p>
            <a:r>
              <a:rPr lang="en-US" dirty="0" smtClean="0"/>
              <a:t>Systems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07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Three-Sphere Model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C:\Users\Administrator\Desktop\3sphe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312" y="1503363"/>
            <a:ext cx="6211798" cy="512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27058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46</a:t>
            </a:r>
          </a:p>
        </p:txBody>
      </p:sp>
    </p:spTree>
    <p:extLst>
      <p:ext uri="{BB962C8B-B14F-4D97-AF65-F5344CB8AC3E}">
        <p14:creationId xmlns:p14="http://schemas.microsoft.com/office/powerpoint/2010/main" xmlns="" val="420781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Frames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frame</a:t>
            </a:r>
          </a:p>
          <a:p>
            <a:pPr lvl="1"/>
            <a:r>
              <a:rPr lang="en-US" dirty="0" smtClean="0"/>
              <a:t>Organization structure</a:t>
            </a:r>
          </a:p>
          <a:p>
            <a:pPr lvl="1"/>
            <a:r>
              <a:rPr lang="en-US" dirty="0" smtClean="0"/>
              <a:t>Roles and responsibilities</a:t>
            </a:r>
          </a:p>
          <a:p>
            <a:pPr lvl="1"/>
            <a:r>
              <a:rPr lang="en-US" dirty="0" smtClean="0"/>
              <a:t>Coordination and control</a:t>
            </a:r>
          </a:p>
          <a:p>
            <a:r>
              <a:rPr lang="en-US" dirty="0" smtClean="0"/>
              <a:t>Human resource frame</a:t>
            </a:r>
          </a:p>
          <a:p>
            <a:pPr lvl="1"/>
            <a:r>
              <a:rPr lang="en-US" dirty="0" smtClean="0"/>
              <a:t>Harmony between organization’s needs and people’s needs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78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Frames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frame</a:t>
            </a:r>
          </a:p>
          <a:p>
            <a:pPr lvl="1"/>
            <a:r>
              <a:rPr lang="en-US" dirty="0" smtClean="0"/>
              <a:t>Organizational and personal politics</a:t>
            </a:r>
          </a:p>
          <a:p>
            <a:pPr lvl="1"/>
            <a:r>
              <a:rPr lang="en-US" dirty="0" smtClean="0"/>
              <a:t>Competition between groups/individuals</a:t>
            </a:r>
          </a:p>
          <a:p>
            <a:pPr lvl="1"/>
            <a:r>
              <a:rPr lang="en-US" dirty="0" smtClean="0"/>
              <a:t>Power, leadership, limited resources</a:t>
            </a:r>
          </a:p>
          <a:p>
            <a:pPr lvl="1"/>
            <a:r>
              <a:rPr lang="en-US" dirty="0" smtClean="0"/>
              <a:t>Project supporters and opponents</a:t>
            </a:r>
          </a:p>
          <a:p>
            <a:r>
              <a:rPr lang="en-US" dirty="0" smtClean="0"/>
              <a:t>Symbolic frame</a:t>
            </a:r>
          </a:p>
          <a:p>
            <a:pPr lvl="1"/>
            <a:r>
              <a:rPr lang="en-US" dirty="0" smtClean="0"/>
              <a:t>Symbols and meanings</a:t>
            </a:r>
          </a:p>
          <a:p>
            <a:pPr lvl="1"/>
            <a:r>
              <a:rPr lang="en-US" smtClean="0"/>
              <a:t>Organization 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30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Organizational Structures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Functional</a:t>
            </a:r>
          </a:p>
          <a:p>
            <a:pPr lvl="1"/>
            <a:r>
              <a:rPr lang="en-US" dirty="0" smtClean="0"/>
              <a:t>Conventional structure</a:t>
            </a:r>
          </a:p>
          <a:p>
            <a:pPr lvl="1"/>
            <a:r>
              <a:rPr lang="en-US" dirty="0" smtClean="0"/>
              <a:t>Managers report to CEO</a:t>
            </a:r>
          </a:p>
          <a:p>
            <a:pPr lvl="1"/>
            <a:r>
              <a:rPr lang="en-US" dirty="0" smtClean="0"/>
              <a:t>Specialized staff </a:t>
            </a:r>
          </a:p>
          <a:p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Program managers report to CEO</a:t>
            </a:r>
          </a:p>
          <a:p>
            <a:pPr lvl="1"/>
            <a:r>
              <a:rPr lang="en-US" dirty="0" smtClean="0"/>
              <a:t>Staff with various skills</a:t>
            </a:r>
          </a:p>
          <a:p>
            <a:r>
              <a:rPr lang="en-US" dirty="0" smtClean="0"/>
              <a:t>Matrix</a:t>
            </a:r>
          </a:p>
          <a:p>
            <a:pPr lvl="1"/>
            <a:r>
              <a:rPr lang="en-US" dirty="0" smtClean="0"/>
              <a:t>Mix of functional and project structures</a:t>
            </a:r>
          </a:p>
          <a:p>
            <a:pPr lvl="1"/>
            <a:r>
              <a:rPr lang="en-US" dirty="0" smtClean="0"/>
              <a:t>Strong, balanced, and weak matrix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86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Organizational </a:t>
            </a:r>
            <a:r>
              <a:rPr lang="en-US" dirty="0" smtClean="0"/>
              <a:t>Structures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09700"/>
            <a:ext cx="68580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27058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49</a:t>
            </a:r>
          </a:p>
        </p:txBody>
      </p:sp>
    </p:spTree>
    <p:extLst>
      <p:ext uri="{BB962C8B-B14F-4D97-AF65-F5344CB8AC3E}">
        <p14:creationId xmlns:p14="http://schemas.microsoft.com/office/powerpoint/2010/main" xmlns="" val="192355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Organizational Structure and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786562" cy="515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27058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50</a:t>
            </a:r>
          </a:p>
        </p:txBody>
      </p:sp>
    </p:spTree>
    <p:extLst>
      <p:ext uri="{BB962C8B-B14F-4D97-AF65-F5344CB8AC3E}">
        <p14:creationId xmlns:p14="http://schemas.microsoft.com/office/powerpoint/2010/main" xmlns="" val="28377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 of shared assumptions, values, and behaviors</a:t>
            </a:r>
          </a:p>
          <a:p>
            <a:r>
              <a:rPr lang="en-US" dirty="0" smtClean="0"/>
              <a:t>Cause of many problems</a:t>
            </a:r>
          </a:p>
          <a:p>
            <a:r>
              <a:rPr lang="en-US" dirty="0" smtClean="0"/>
              <a:t>Subcultures</a:t>
            </a:r>
          </a:p>
          <a:p>
            <a:r>
              <a:rPr lang="en-US" dirty="0" smtClean="0"/>
              <a:t>Main characteristics</a:t>
            </a:r>
          </a:p>
          <a:p>
            <a:pPr lvl="1"/>
            <a:r>
              <a:rPr lang="en-US" dirty="0" smtClean="0"/>
              <a:t>Member identity</a:t>
            </a:r>
          </a:p>
          <a:p>
            <a:pPr lvl="1"/>
            <a:r>
              <a:rPr lang="en-US" dirty="0" smtClean="0"/>
              <a:t>Group emphasis</a:t>
            </a:r>
          </a:p>
          <a:p>
            <a:pPr lvl="1"/>
            <a:r>
              <a:rPr lang="en-US" dirty="0" smtClean="0"/>
              <a:t>Risk tolerance</a:t>
            </a:r>
          </a:p>
          <a:p>
            <a:pPr lvl="1"/>
            <a:r>
              <a:rPr lang="en-US" dirty="0" smtClean="0"/>
              <a:t>Conflict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89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characteristics</a:t>
            </a:r>
          </a:p>
          <a:p>
            <a:pPr lvl="1"/>
            <a:r>
              <a:rPr lang="en-US" dirty="0" smtClean="0"/>
              <a:t>Reward </a:t>
            </a:r>
            <a:r>
              <a:rPr lang="en-US" dirty="0"/>
              <a:t>criteria</a:t>
            </a:r>
          </a:p>
          <a:p>
            <a:pPr lvl="1"/>
            <a:r>
              <a:rPr lang="en-US" dirty="0" smtClean="0"/>
              <a:t>Unit integration</a:t>
            </a:r>
          </a:p>
          <a:p>
            <a:pPr lvl="1"/>
            <a:r>
              <a:rPr lang="en-US" dirty="0" smtClean="0"/>
              <a:t>Open-systems focus</a:t>
            </a:r>
          </a:p>
          <a:p>
            <a:pPr lvl="1"/>
            <a:r>
              <a:rPr lang="en-US" dirty="0" smtClean="0"/>
              <a:t>People focus</a:t>
            </a:r>
          </a:p>
          <a:p>
            <a:pPr lvl="1"/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Means-ends orientation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57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Directly involved in the project</a:t>
            </a:r>
          </a:p>
          <a:p>
            <a:pPr lvl="1"/>
            <a:r>
              <a:rPr lang="en-US" dirty="0" smtClean="0"/>
              <a:t>Internal to the organization</a:t>
            </a:r>
          </a:p>
          <a:p>
            <a:pPr lvl="1"/>
            <a:r>
              <a:rPr lang="en-US" dirty="0" smtClean="0"/>
              <a:t>External to the organization</a:t>
            </a:r>
          </a:p>
          <a:p>
            <a:pPr lvl="1"/>
            <a:r>
              <a:rPr lang="en-US" dirty="0" smtClean="0"/>
              <a:t>Top management</a:t>
            </a:r>
          </a:p>
          <a:p>
            <a:r>
              <a:rPr lang="en-US" dirty="0" smtClean="0"/>
              <a:t>Competition for limited resources</a:t>
            </a:r>
          </a:p>
          <a:p>
            <a:r>
              <a:rPr lang="en-US" dirty="0" smtClean="0"/>
              <a:t>Project manager has to manage relationships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2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Top Management in Project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Adequate resources</a:t>
            </a:r>
          </a:p>
          <a:p>
            <a:r>
              <a:rPr lang="en-US" dirty="0" smtClean="0"/>
              <a:t>Approval for unique project needs</a:t>
            </a:r>
          </a:p>
          <a:p>
            <a:r>
              <a:rPr lang="en-US" dirty="0" smtClean="0"/>
              <a:t>Cooperation from other departments</a:t>
            </a:r>
          </a:p>
          <a:p>
            <a:r>
              <a:rPr lang="en-US" dirty="0" smtClean="0"/>
              <a:t>Coaching for leadership issues</a:t>
            </a:r>
          </a:p>
          <a:p>
            <a:r>
              <a:rPr lang="en-US" dirty="0" smtClean="0"/>
              <a:t>Use of standards and tools</a:t>
            </a:r>
          </a:p>
          <a:p>
            <a:r>
              <a:rPr lang="en-US" dirty="0" smtClean="0"/>
              <a:t>Project management office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4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Life Cycle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Various project phases</a:t>
            </a:r>
          </a:p>
          <a:p>
            <a:r>
              <a:rPr lang="en-US" dirty="0" smtClean="0"/>
              <a:t>Work, deliverables, time, team, approval in each phase</a:t>
            </a:r>
          </a:p>
          <a:p>
            <a:r>
              <a:rPr lang="en-US" dirty="0" smtClean="0"/>
              <a:t>In early phases</a:t>
            </a:r>
          </a:p>
          <a:p>
            <a:pPr lvl="1"/>
            <a:r>
              <a:rPr lang="en-US" dirty="0" smtClean="0"/>
              <a:t>Limited resources required </a:t>
            </a:r>
          </a:p>
          <a:p>
            <a:pPr lvl="1"/>
            <a:r>
              <a:rPr lang="en-US" dirty="0" smtClean="0"/>
              <a:t>High level of uncertainty</a:t>
            </a:r>
          </a:p>
          <a:p>
            <a:pPr lvl="1"/>
            <a:r>
              <a:rPr lang="en-US" dirty="0" smtClean="0"/>
              <a:t>More stakeholders’ influence</a:t>
            </a:r>
          </a:p>
          <a:p>
            <a:r>
              <a:rPr lang="en-US" dirty="0" smtClean="0"/>
              <a:t> In middle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042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Life Cycle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middle phases</a:t>
            </a:r>
          </a:p>
          <a:p>
            <a:pPr lvl="1"/>
            <a:r>
              <a:rPr lang="en-US" dirty="0" smtClean="0"/>
              <a:t>Low level of uncertainty</a:t>
            </a:r>
          </a:p>
          <a:p>
            <a:pPr lvl="1"/>
            <a:r>
              <a:rPr lang="en-US" dirty="0" smtClean="0"/>
              <a:t>More resources required</a:t>
            </a:r>
          </a:p>
          <a:p>
            <a:r>
              <a:rPr lang="en-US" dirty="0" smtClean="0"/>
              <a:t>In final phase</a:t>
            </a:r>
          </a:p>
          <a:p>
            <a:pPr lvl="1"/>
            <a:r>
              <a:rPr lang="en-US" dirty="0" smtClean="0"/>
              <a:t>Objectives achieved</a:t>
            </a:r>
          </a:p>
          <a:p>
            <a:pPr lvl="1"/>
            <a:r>
              <a:rPr lang="en-US" dirty="0" smtClean="0"/>
              <a:t>Formal customer’s approval</a:t>
            </a:r>
          </a:p>
          <a:p>
            <a:r>
              <a:rPr lang="en-US" dirty="0" smtClean="0"/>
              <a:t>Phases vary in different domains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706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Life </a:t>
            </a:r>
            <a:r>
              <a:rPr lang="en-US" dirty="0" smtClean="0"/>
              <a:t>Cycle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24125"/>
            <a:ext cx="7588366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58</a:t>
            </a:r>
          </a:p>
        </p:txBody>
      </p:sp>
    </p:spTree>
    <p:extLst>
      <p:ext uri="{BB962C8B-B14F-4D97-AF65-F5344CB8AC3E}">
        <p14:creationId xmlns:p14="http://schemas.microsoft.com/office/powerpoint/2010/main" xmlns="" val="116235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Life Cycles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development projects are subsets of IT projects</a:t>
            </a:r>
          </a:p>
          <a:p>
            <a:r>
              <a:rPr lang="en-US" dirty="0"/>
              <a:t>Software/system development life cycle</a:t>
            </a:r>
          </a:p>
          <a:p>
            <a:pPr lvl="1"/>
            <a:r>
              <a:rPr lang="en-US" dirty="0" smtClean="0"/>
              <a:t>Waterfall, spiral, incremental (predictive life cycle)</a:t>
            </a:r>
          </a:p>
          <a:p>
            <a:pPr lvl="1"/>
            <a:r>
              <a:rPr lang="en-US" dirty="0" smtClean="0"/>
              <a:t>Agile models (adaptive software development)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20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nature of IT projects/products</a:t>
            </a:r>
          </a:p>
          <a:p>
            <a:r>
              <a:rPr lang="en-US" dirty="0" smtClean="0"/>
              <a:t>Status review at each phase</a:t>
            </a:r>
          </a:p>
          <a:p>
            <a:pPr lvl="1"/>
            <a:r>
              <a:rPr lang="en-US" dirty="0" smtClean="0"/>
              <a:t>Phase exits / kill points</a:t>
            </a:r>
          </a:p>
          <a:p>
            <a:pPr lvl="1"/>
            <a:r>
              <a:rPr lang="en-US" dirty="0" smtClean="0"/>
              <a:t>Evaluate progress</a:t>
            </a:r>
          </a:p>
          <a:p>
            <a:pPr lvl="1"/>
            <a:r>
              <a:rPr lang="en-US" dirty="0" smtClean="0"/>
              <a:t>Potential success</a:t>
            </a:r>
          </a:p>
          <a:p>
            <a:pPr lvl="1"/>
            <a:r>
              <a:rPr lang="en-US" dirty="0" smtClean="0"/>
              <a:t>Compatibility with organizational goals</a:t>
            </a:r>
          </a:p>
          <a:p>
            <a:pPr lvl="1"/>
            <a:r>
              <a:rPr lang="en-US" dirty="0" smtClean="0"/>
              <a:t>Systems’ view</a:t>
            </a:r>
          </a:p>
          <a:p>
            <a:pPr lvl="1"/>
            <a:r>
              <a:rPr lang="en-US" dirty="0" smtClean="0"/>
              <a:t>Frequent reviews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900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in nature</a:t>
            </a:r>
          </a:p>
          <a:p>
            <a:pPr lvl="1"/>
            <a:r>
              <a:rPr lang="en-US" dirty="0" smtClean="0"/>
              <a:t>Scale</a:t>
            </a:r>
          </a:p>
          <a:p>
            <a:pPr lvl="1"/>
            <a:r>
              <a:rPr lang="en-US" dirty="0" smtClean="0"/>
              <a:t>Domains</a:t>
            </a:r>
          </a:p>
          <a:p>
            <a:pPr lvl="1"/>
            <a:r>
              <a:rPr lang="en-US" dirty="0" smtClean="0"/>
              <a:t>Products</a:t>
            </a:r>
          </a:p>
          <a:p>
            <a:pPr lvl="1"/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Team members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220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Systems Philosophy</a:t>
            </a:r>
          </a:p>
          <a:p>
            <a:pPr lvl="1"/>
            <a:r>
              <a:rPr lang="en-US" dirty="0" smtClean="0"/>
              <a:t>Business, organization, technology</a:t>
            </a:r>
          </a:p>
          <a:p>
            <a:r>
              <a:rPr lang="en-US" dirty="0" smtClean="0"/>
              <a:t>Organization frames</a:t>
            </a:r>
          </a:p>
          <a:p>
            <a:pPr lvl="1"/>
            <a:r>
              <a:rPr lang="en-US" dirty="0" smtClean="0"/>
              <a:t>Structure, HR, political, symbolic</a:t>
            </a:r>
          </a:p>
          <a:p>
            <a:r>
              <a:rPr lang="en-US" dirty="0" smtClean="0"/>
              <a:t>Project life cycle</a:t>
            </a:r>
          </a:p>
          <a:p>
            <a:pPr lvl="1"/>
            <a:r>
              <a:rPr lang="en-US" dirty="0" smtClean="0"/>
              <a:t>Concept, development, implementation, close-out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73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3051</TotalTime>
  <Words>574</Words>
  <Application>Microsoft Office PowerPoint</Application>
  <PresentationFormat>On-screen Show (4:3)</PresentationFormat>
  <Paragraphs>167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PresentationPro_GlowingTechVideo</vt:lpstr>
      <vt:lpstr>Project Management and Information Technology Context SEII-Lecture 2</vt:lpstr>
      <vt:lpstr>Outline</vt:lpstr>
      <vt:lpstr>Recap</vt:lpstr>
      <vt:lpstr>Systems Philosophy</vt:lpstr>
      <vt:lpstr>Three-Sphere Model </vt:lpstr>
      <vt:lpstr>Organization Frames [1/2]</vt:lpstr>
      <vt:lpstr>Organization Frames [2/2]</vt:lpstr>
      <vt:lpstr>Organizational Structures [1/2]</vt:lpstr>
      <vt:lpstr>Organizational Structures [2/2]</vt:lpstr>
      <vt:lpstr>Organizational Structure and Project</vt:lpstr>
      <vt:lpstr>Organizational Culture [1/2]</vt:lpstr>
      <vt:lpstr>Organizational Culture [2/2]</vt:lpstr>
      <vt:lpstr>Stakeholder Management</vt:lpstr>
      <vt:lpstr>Role of Top Management in Project Success</vt:lpstr>
      <vt:lpstr>Project Life Cycle [1/3]</vt:lpstr>
      <vt:lpstr>Project Life Cycle [2/3]</vt:lpstr>
      <vt:lpstr>Project Life Cycle [3/3]</vt:lpstr>
      <vt:lpstr>Product Life Cycles</vt:lpstr>
      <vt:lpstr>Management Reviews</vt:lpstr>
      <vt:lpstr>IT Projects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122</cp:revision>
  <dcterms:created xsi:type="dcterms:W3CDTF">2013-04-27T08:10:27Z</dcterms:created>
  <dcterms:modified xsi:type="dcterms:W3CDTF">2013-05-07T13:42:35Z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