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2"/>
  </p:sldMasterIdLst>
  <p:notesMasterIdLst>
    <p:notesMasterId r:id="rId26"/>
  </p:notesMasterIdLst>
  <p:sldIdLst>
    <p:sldId id="256" r:id="rId3"/>
    <p:sldId id="334" r:id="rId4"/>
    <p:sldId id="335" r:id="rId5"/>
    <p:sldId id="336" r:id="rId6"/>
    <p:sldId id="337" r:id="rId7"/>
    <p:sldId id="338" r:id="rId8"/>
    <p:sldId id="339" r:id="rId9"/>
    <p:sldId id="340" r:id="rId10"/>
    <p:sldId id="341" r:id="rId11"/>
    <p:sldId id="342" r:id="rId12"/>
    <p:sldId id="343" r:id="rId13"/>
    <p:sldId id="344" r:id="rId14"/>
    <p:sldId id="345" r:id="rId15"/>
    <p:sldId id="346" r:id="rId16"/>
    <p:sldId id="347" r:id="rId17"/>
    <p:sldId id="348" r:id="rId18"/>
    <p:sldId id="349" r:id="rId19"/>
    <p:sldId id="350" r:id="rId20"/>
    <p:sldId id="351" r:id="rId21"/>
    <p:sldId id="353" r:id="rId22"/>
    <p:sldId id="354" r:id="rId23"/>
    <p:sldId id="355" r:id="rId24"/>
    <p:sldId id="352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2007" autoAdjust="0"/>
  </p:normalViewPr>
  <p:slideViewPr>
    <p:cSldViewPr showGuides="1">
      <p:cViewPr>
        <p:scale>
          <a:sx n="70" d="100"/>
          <a:sy n="70" d="100"/>
        </p:scale>
        <p:origin x="-1386" y="-30"/>
      </p:cViewPr>
      <p:guideLst>
        <p:guide orient="horz" pos="2160"/>
        <p:guide pos="2880"/>
        <p:guide pos="144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02128-55EF-46B6-8FA4-ECEEAC98EAFF}" type="datetimeFigureOut">
              <a:rPr lang="en-US" smtClean="0"/>
              <a:pPr/>
              <a:t>19-Jun-13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97DF1-85C5-48AA-B33F-60FAF9B034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1702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0516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5111675" cy="2667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105400" cy="2133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D8F-B59D-4505-A662-538AF211D02F}" type="datetime1">
              <a:rPr lang="en-US" smtClean="0"/>
              <a:pPr/>
              <a:t>19-Jun-13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847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4D146-1633-4BA7-A619-C3C37888794A}" type="datetime1">
              <a:rPr lang="en-US" smtClean="0"/>
              <a:pPr/>
              <a:t>19-Jun-13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141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929187"/>
            <a:ext cx="5105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3733800"/>
            <a:ext cx="5105400" cy="11953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9C6-74BE-4794-B15F-F1617CFE0E6F}" type="datetime1">
              <a:rPr lang="en-US" smtClean="0"/>
              <a:pPr/>
              <a:t>19-Jun-13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310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22406-3668-42A7-A0D1-30960CA343DC}" type="datetime1">
              <a:rPr lang="en-US" smtClean="0"/>
              <a:pPr/>
              <a:t>19-Jun-13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7333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33550"/>
            <a:ext cx="42687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373312"/>
            <a:ext cx="42687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3550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2703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38B-97B3-43D2-8D2A-7617861B9898}" type="datetime1">
              <a:rPr lang="en-US" smtClean="0"/>
              <a:pPr/>
              <a:t>19-Jun-13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7092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28A2-143C-4729-9301-499647A29B2B}" type="datetime1">
              <a:rPr lang="en-US" smtClean="0"/>
              <a:pPr/>
              <a:t>19-Jun-13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6795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9445E-DE07-4A45-8624-7CE27B075683}" type="datetime1">
              <a:rPr lang="en-US" smtClean="0"/>
              <a:pPr/>
              <a:t>19-Jun-13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1014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6958"/>
            <a:ext cx="32369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1600"/>
            <a:ext cx="3968750" cy="49090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371600"/>
            <a:ext cx="3236913" cy="49136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C08CE-474E-4A86-B62A-F37617315746}" type="datetime1">
              <a:rPr lang="en-US" smtClean="0"/>
              <a:pPr/>
              <a:t>19-Jun-13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9052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F6FC-CE90-4F02-92FE-EADB3D2F1AEE}" type="datetime1">
              <a:rPr lang="en-US" smtClean="0"/>
              <a:pPr/>
              <a:t>19-Jun-13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9138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403874"/>
            <a:ext cx="7239000" cy="4876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A048C-472D-491E-B22E-642AAE754023}" type="datetime1">
              <a:rPr lang="en-US" smtClean="0"/>
              <a:pPr/>
              <a:t>19-Jun-13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1329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9800" y="1371600"/>
            <a:ext cx="1828800" cy="49530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16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41B7-E296-4EE7-AA75-F46DE5B49352}" type="datetime1">
              <a:rPr lang="en-US" smtClean="0"/>
              <a:pPr/>
              <a:t>19-Jun-13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0973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403874"/>
            <a:ext cx="8686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425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55FD4-DF25-45D2-AF68-676FD0220423}" type="datetime1">
              <a:rPr lang="en-US" smtClean="0"/>
              <a:pPr/>
              <a:t>19-Jun-13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73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608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7092875" cy="2667000"/>
          </a:xfrm>
        </p:spPr>
        <p:txBody>
          <a:bodyPr>
            <a:normAutofit/>
          </a:bodyPr>
          <a:lstStyle/>
          <a:p>
            <a:r>
              <a:rPr lang="en-US" dirty="0" smtClean="0"/>
              <a:t>Testing Web Applications</a:t>
            </a:r>
            <a:br>
              <a:rPr lang="en-US" dirty="0" smtClean="0"/>
            </a:br>
            <a:r>
              <a:rPr lang="en-US" dirty="0" smtClean="0"/>
              <a:t>SEII-Lecture 19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943600" cy="2133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Dr. Muzafar Khan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Department of Computer Science</a:t>
            </a:r>
          </a:p>
          <a:p>
            <a:r>
              <a:rPr lang="en-US" dirty="0" smtClean="0"/>
              <a:t>CIIT, Islamabad.</a:t>
            </a:r>
          </a:p>
        </p:txBody>
      </p:sp>
    </p:spTree>
    <p:extLst>
      <p:ext uri="{BB962C8B-B14F-4D97-AF65-F5344CB8AC3E}">
        <p14:creationId xmlns:p14="http://schemas.microsoft.com/office/powerpoint/2010/main" xmlns="" val="27135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Quality dimensions</a:t>
            </a:r>
          </a:p>
          <a:p>
            <a:pPr lvl="1"/>
            <a:r>
              <a:rPr lang="en-US" dirty="0" smtClean="0"/>
              <a:t>Content, function, structure, usability, navigability, performance, compatibility, interoperability, security</a:t>
            </a:r>
            <a:endParaRPr lang="en-US" dirty="0"/>
          </a:p>
          <a:p>
            <a:r>
              <a:rPr lang="en-US" dirty="0" smtClean="0"/>
              <a:t>Testing strategy</a:t>
            </a:r>
          </a:p>
          <a:p>
            <a:r>
              <a:rPr lang="en-US" dirty="0" smtClean="0"/>
              <a:t>Content testing</a:t>
            </a:r>
          </a:p>
          <a:p>
            <a:r>
              <a:rPr lang="en-US" dirty="0" smtClean="0"/>
              <a:t>Database testing</a:t>
            </a:r>
          </a:p>
          <a:p>
            <a:r>
              <a:rPr lang="en-US" dirty="0" smtClean="0"/>
              <a:t>User interface testing</a:t>
            </a:r>
          </a:p>
          <a:p>
            <a:pPr lvl="1"/>
            <a:r>
              <a:rPr lang="en-US" dirty="0" smtClean="0"/>
              <a:t>Testing interface mechanisms, usability tests, compatibility tests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723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Component-Level Testing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Function testing</a:t>
            </a:r>
          </a:p>
          <a:p>
            <a:r>
              <a:rPr lang="en-US" dirty="0" smtClean="0"/>
              <a:t>Errors related to </a:t>
            </a:r>
            <a:r>
              <a:rPr lang="en-US" dirty="0" err="1" smtClean="0"/>
              <a:t>WebApp</a:t>
            </a:r>
            <a:r>
              <a:rPr lang="en-US" dirty="0" smtClean="0"/>
              <a:t> functions</a:t>
            </a:r>
          </a:p>
          <a:p>
            <a:r>
              <a:rPr lang="en-US" dirty="0" smtClean="0"/>
              <a:t>Test cases are often derived from forms-level input</a:t>
            </a:r>
          </a:p>
          <a:p>
            <a:r>
              <a:rPr lang="en-US" dirty="0" smtClean="0"/>
              <a:t>Equivalence partitioning</a:t>
            </a:r>
          </a:p>
          <a:p>
            <a:pPr lvl="1"/>
            <a:r>
              <a:rPr lang="en-US" dirty="0" smtClean="0"/>
              <a:t>Input categories or classes</a:t>
            </a:r>
          </a:p>
          <a:p>
            <a:pPr lvl="1"/>
            <a:r>
              <a:rPr lang="en-US" dirty="0" smtClean="0"/>
              <a:t>Input form is assessed for particular class</a:t>
            </a:r>
          </a:p>
          <a:p>
            <a:pPr lvl="1"/>
            <a:r>
              <a:rPr lang="en-US" dirty="0" smtClean="0"/>
              <a:t>Test cases for each input class are derived and executed</a:t>
            </a:r>
          </a:p>
          <a:p>
            <a:pPr lvl="1"/>
            <a:r>
              <a:rPr lang="en-US" dirty="0" smtClean="0"/>
              <a:t>Other classes are held constant</a:t>
            </a:r>
          </a:p>
          <a:p>
            <a:pPr lvl="1"/>
            <a:r>
              <a:rPr lang="en-US" dirty="0" smtClean="0"/>
              <a:t>Example: postal code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303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Component-Level Testing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Boundary value analysis</a:t>
            </a:r>
          </a:p>
          <a:p>
            <a:pPr lvl="1"/>
            <a:r>
              <a:rPr lang="en-US" dirty="0" smtClean="0"/>
              <a:t>Forms data are tested for their boundaries</a:t>
            </a:r>
          </a:p>
          <a:p>
            <a:pPr lvl="1"/>
            <a:r>
              <a:rPr lang="en-US" dirty="0" smtClean="0"/>
              <a:t>Example: minimum and maximum delivery time</a:t>
            </a:r>
          </a:p>
          <a:p>
            <a:r>
              <a:rPr lang="en-US" dirty="0" smtClean="0"/>
              <a:t>Path testing</a:t>
            </a:r>
            <a:endParaRPr lang="en-US" dirty="0"/>
          </a:p>
          <a:p>
            <a:pPr lvl="1"/>
            <a:r>
              <a:rPr lang="en-US" dirty="0" smtClean="0"/>
              <a:t>Logical complexity of function</a:t>
            </a:r>
          </a:p>
          <a:p>
            <a:pPr lvl="1"/>
            <a:r>
              <a:rPr lang="en-US" dirty="0" smtClean="0"/>
              <a:t>Every independent path should be tested</a:t>
            </a:r>
          </a:p>
          <a:p>
            <a:r>
              <a:rPr lang="en-US" dirty="0" smtClean="0"/>
              <a:t>Forced error testing</a:t>
            </a:r>
            <a:endParaRPr lang="en-US" dirty="0"/>
          </a:p>
          <a:p>
            <a:pPr lvl="1"/>
            <a:r>
              <a:rPr lang="en-US" dirty="0" smtClean="0"/>
              <a:t>Purposely drive component into an error condition</a:t>
            </a:r>
          </a:p>
          <a:p>
            <a:pPr lvl="1"/>
            <a:r>
              <a:rPr lang="en-US" dirty="0" smtClean="0"/>
              <a:t>Errors related to error handling e.g. incorrect message and </a:t>
            </a:r>
            <a:r>
              <a:rPr lang="en-US" dirty="0" err="1" smtClean="0"/>
              <a:t>WebApp</a:t>
            </a:r>
            <a:r>
              <a:rPr lang="en-US" dirty="0" smtClean="0"/>
              <a:t> failure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768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Navigation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Visitor walks through a store</a:t>
            </a:r>
          </a:p>
          <a:p>
            <a:r>
              <a:rPr lang="en-US" dirty="0" smtClean="0"/>
              <a:t>Many pathways, stops, things to look and learn, activities, or decisions</a:t>
            </a:r>
          </a:p>
          <a:p>
            <a:r>
              <a:rPr lang="en-US" dirty="0" smtClean="0"/>
              <a:t>Every visitor has a set of objectives</a:t>
            </a:r>
          </a:p>
          <a:p>
            <a:r>
              <a:rPr lang="en-US" dirty="0" smtClean="0"/>
              <a:t>Navigation process can be unpredictable </a:t>
            </a:r>
          </a:p>
          <a:p>
            <a:r>
              <a:rPr lang="en-US" dirty="0" smtClean="0"/>
              <a:t>Objectives of navigation testing are to ensure</a:t>
            </a:r>
          </a:p>
          <a:p>
            <a:pPr lvl="1"/>
            <a:r>
              <a:rPr lang="en-US" dirty="0" smtClean="0"/>
              <a:t>Navigation mechanisms are functional</a:t>
            </a:r>
          </a:p>
          <a:p>
            <a:pPr lvl="1"/>
            <a:r>
              <a:rPr lang="en-US" dirty="0" smtClean="0"/>
              <a:t>Navigation semantic unit can be achieved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013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Testing Navigation Syntax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Navigation links</a:t>
            </a:r>
          </a:p>
          <a:p>
            <a:pPr lvl="1"/>
            <a:r>
              <a:rPr lang="en-US" dirty="0" smtClean="0"/>
              <a:t>Internal links</a:t>
            </a:r>
          </a:p>
          <a:p>
            <a:pPr lvl="1"/>
            <a:r>
              <a:rPr lang="en-US" dirty="0" smtClean="0"/>
              <a:t>External links</a:t>
            </a:r>
          </a:p>
          <a:p>
            <a:pPr lvl="1"/>
            <a:r>
              <a:rPr lang="en-US" dirty="0" smtClean="0"/>
              <a:t>Anchors within a specific web page</a:t>
            </a:r>
          </a:p>
          <a:p>
            <a:r>
              <a:rPr lang="en-US" dirty="0" smtClean="0"/>
              <a:t>Redirects</a:t>
            </a:r>
          </a:p>
          <a:p>
            <a:pPr lvl="1"/>
            <a:r>
              <a:rPr lang="en-US" dirty="0" smtClean="0"/>
              <a:t>In case of nonexistent URL / contents removed</a:t>
            </a:r>
          </a:p>
          <a:p>
            <a:pPr lvl="1"/>
            <a:r>
              <a:rPr lang="en-US" dirty="0" smtClean="0"/>
              <a:t>Appropriate message and redirection to other page</a:t>
            </a:r>
          </a:p>
          <a:p>
            <a:r>
              <a:rPr lang="en-US" dirty="0" smtClean="0"/>
              <a:t>Bookmarks</a:t>
            </a:r>
            <a:endParaRPr lang="en-US" dirty="0"/>
          </a:p>
          <a:p>
            <a:pPr lvl="1"/>
            <a:r>
              <a:rPr lang="en-US" dirty="0" smtClean="0"/>
              <a:t>Browser function</a:t>
            </a:r>
          </a:p>
          <a:p>
            <a:pPr lvl="1"/>
            <a:r>
              <a:rPr lang="en-US" dirty="0" smtClean="0"/>
              <a:t>Meaningful page title and creation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011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Testing Navigation Syntax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Frames and framesets</a:t>
            </a:r>
          </a:p>
          <a:p>
            <a:pPr lvl="1"/>
            <a:r>
              <a:rPr lang="en-US" dirty="0" smtClean="0"/>
              <a:t>Frame contains the content of page</a:t>
            </a:r>
          </a:p>
          <a:p>
            <a:pPr lvl="1"/>
            <a:r>
              <a:rPr lang="en-US" dirty="0" smtClean="0"/>
              <a:t>Frameset contains multiple frames</a:t>
            </a:r>
          </a:p>
          <a:p>
            <a:pPr lvl="1"/>
            <a:r>
              <a:rPr lang="en-US" dirty="0" smtClean="0"/>
              <a:t>Nesting of frames and framesets</a:t>
            </a:r>
          </a:p>
          <a:p>
            <a:pPr lvl="1"/>
            <a:r>
              <a:rPr lang="en-US" dirty="0" smtClean="0"/>
              <a:t>Testing for correct content, proper layout and sizing, download performance, and browser compatibility</a:t>
            </a:r>
          </a:p>
          <a:p>
            <a:r>
              <a:rPr lang="en-US" dirty="0" smtClean="0"/>
              <a:t>Site maps</a:t>
            </a:r>
          </a:p>
          <a:p>
            <a:pPr lvl="1"/>
            <a:r>
              <a:rPr lang="en-US" dirty="0" smtClean="0"/>
              <a:t>Complete table of contents</a:t>
            </a:r>
          </a:p>
          <a:p>
            <a:r>
              <a:rPr lang="en-US" dirty="0" smtClean="0"/>
              <a:t>Internal search engines</a:t>
            </a:r>
          </a:p>
          <a:p>
            <a:pPr lvl="1"/>
            <a:r>
              <a:rPr lang="en-US" dirty="0" smtClean="0"/>
              <a:t>Thousands of content objects</a:t>
            </a:r>
          </a:p>
          <a:p>
            <a:pPr lvl="1"/>
            <a:r>
              <a:rPr lang="en-US" dirty="0" smtClean="0"/>
              <a:t>Keyword search</a:t>
            </a:r>
          </a:p>
          <a:p>
            <a:pPr lvl="1"/>
            <a:r>
              <a:rPr lang="en-US" dirty="0" smtClean="0"/>
              <a:t>Validates accuracy and completeness of search, error-handling properties of the search engine, and advanced search feature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890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Testing Navigation Semantics [1/3]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Navigation </a:t>
            </a:r>
            <a:r>
              <a:rPr lang="en-US" dirty="0"/>
              <a:t>S</a:t>
            </a:r>
            <a:r>
              <a:rPr lang="en-US" dirty="0" smtClean="0"/>
              <a:t>emantic Unit (NSU)</a:t>
            </a:r>
          </a:p>
          <a:p>
            <a:pPr lvl="1"/>
            <a:r>
              <a:rPr lang="en-US" dirty="0" smtClean="0"/>
              <a:t>A set of information and related navigation structures to fulfill specific user’s goal</a:t>
            </a:r>
          </a:p>
          <a:p>
            <a:pPr lvl="1"/>
            <a:r>
              <a:rPr lang="en-US" dirty="0" smtClean="0"/>
              <a:t>A set of navigation paths and associated navigation nodes</a:t>
            </a:r>
          </a:p>
          <a:p>
            <a:r>
              <a:rPr lang="en-US" dirty="0" smtClean="0"/>
              <a:t>Testing of NSU</a:t>
            </a:r>
          </a:p>
          <a:p>
            <a:r>
              <a:rPr lang="en-US" dirty="0" smtClean="0"/>
              <a:t>Questions to answer</a:t>
            </a:r>
          </a:p>
          <a:p>
            <a:r>
              <a:rPr lang="en-US" dirty="0" smtClean="0"/>
              <a:t>Is </a:t>
            </a:r>
            <a:r>
              <a:rPr lang="en-US" dirty="0"/>
              <a:t>the NSU achieved in its entirety without error?</a:t>
            </a:r>
          </a:p>
          <a:p>
            <a:r>
              <a:rPr lang="en-US" dirty="0" smtClean="0"/>
              <a:t>Is every navigation node (defined </a:t>
            </a:r>
            <a:r>
              <a:rPr lang="en-US" dirty="0"/>
              <a:t>for an NSU) reachable within the context </a:t>
            </a:r>
            <a:r>
              <a:rPr lang="en-US" dirty="0" smtClean="0"/>
              <a:t>of the </a:t>
            </a:r>
            <a:r>
              <a:rPr lang="en-US" dirty="0"/>
              <a:t>navigation </a:t>
            </a:r>
            <a:r>
              <a:rPr lang="en-US" dirty="0" smtClean="0"/>
              <a:t>paths </a:t>
            </a:r>
            <a:r>
              <a:rPr lang="en-US" dirty="0"/>
              <a:t>defined for the NSU?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719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Testing Navigation Semantics [2/3]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If the NSU can be achieved using more than one navigation path, has </a:t>
            </a:r>
            <a:r>
              <a:rPr lang="en-US" dirty="0" smtClean="0"/>
              <a:t>every </a:t>
            </a:r>
            <a:r>
              <a:rPr lang="en-US" dirty="0"/>
              <a:t>relevant path </a:t>
            </a:r>
            <a:r>
              <a:rPr lang="en-US" dirty="0" smtClean="0"/>
              <a:t>been </a:t>
            </a:r>
            <a:r>
              <a:rPr lang="en-US" dirty="0"/>
              <a:t>tested?</a:t>
            </a:r>
          </a:p>
          <a:p>
            <a:r>
              <a:rPr lang="en-US" dirty="0" smtClean="0"/>
              <a:t>If </a:t>
            </a:r>
            <a:r>
              <a:rPr lang="en-US" dirty="0"/>
              <a:t>guidance is provided by the user interface to assist in navigation, </a:t>
            </a:r>
            <a:r>
              <a:rPr lang="en-US" dirty="0" smtClean="0"/>
              <a:t>are directions </a:t>
            </a:r>
            <a:r>
              <a:rPr lang="en-US" dirty="0"/>
              <a:t>correct and understandable as </a:t>
            </a:r>
            <a:r>
              <a:rPr lang="en-US" dirty="0" smtClean="0"/>
              <a:t>navigation proceeds</a:t>
            </a:r>
            <a:r>
              <a:rPr lang="en-US" dirty="0"/>
              <a:t>?</a:t>
            </a:r>
          </a:p>
          <a:p>
            <a:r>
              <a:rPr lang="en-US" dirty="0" smtClean="0"/>
              <a:t>Is </a:t>
            </a:r>
            <a:r>
              <a:rPr lang="en-US" dirty="0"/>
              <a:t>there a mechanism (other than the browser "back" arrow) for returning </a:t>
            </a:r>
            <a:r>
              <a:rPr lang="en-US" dirty="0" smtClean="0"/>
              <a:t>to the </a:t>
            </a:r>
            <a:r>
              <a:rPr lang="en-US" dirty="0"/>
              <a:t>preceding navigation node and to the beginning of the navigation path?</a:t>
            </a:r>
          </a:p>
          <a:p>
            <a:r>
              <a:rPr lang="en-US" dirty="0" smtClean="0"/>
              <a:t>Do </a:t>
            </a:r>
            <a:r>
              <a:rPr lang="en-US" dirty="0"/>
              <a:t>mechanisms for navigation within a large navigation node (i.e</a:t>
            </a:r>
            <a:r>
              <a:rPr lang="en-US" dirty="0" smtClean="0"/>
              <a:t>. </a:t>
            </a:r>
            <a:r>
              <a:rPr lang="en-US" dirty="0"/>
              <a:t>a </a:t>
            </a:r>
            <a:r>
              <a:rPr lang="en-US" dirty="0" smtClean="0"/>
              <a:t>long web page</a:t>
            </a:r>
            <a:r>
              <a:rPr lang="en-US" dirty="0"/>
              <a:t>) </a:t>
            </a:r>
            <a:r>
              <a:rPr lang="en-US" dirty="0" smtClean="0"/>
              <a:t>work properly?</a:t>
            </a:r>
          </a:p>
          <a:p>
            <a:r>
              <a:rPr lang="en-US" dirty="0"/>
              <a:t>If a function is to be executed at a node and the user chooses not to provide input, can the remainder of the NSU be completed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8021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Testing Navigation Semantics [3/3]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If a </a:t>
            </a:r>
            <a:r>
              <a:rPr lang="en-US" dirty="0"/>
              <a:t>function is executed at a node and an error in function processing </a:t>
            </a:r>
            <a:r>
              <a:rPr lang="en-US" dirty="0" smtClean="0"/>
              <a:t>occurs, can </a:t>
            </a:r>
            <a:r>
              <a:rPr lang="en-US" dirty="0"/>
              <a:t>the NSU be </a:t>
            </a:r>
            <a:r>
              <a:rPr lang="en-US" dirty="0" smtClean="0"/>
              <a:t>completed</a:t>
            </a:r>
            <a:r>
              <a:rPr lang="en-US" dirty="0"/>
              <a:t>?</a:t>
            </a:r>
          </a:p>
          <a:p>
            <a:r>
              <a:rPr lang="en-US" dirty="0" smtClean="0"/>
              <a:t>Is </a:t>
            </a:r>
            <a:r>
              <a:rPr lang="en-US" dirty="0"/>
              <a:t>there a way to discontinue the navigation before all nodes have </a:t>
            </a:r>
            <a:r>
              <a:rPr lang="en-US" dirty="0" smtClean="0"/>
              <a:t>been reached</a:t>
            </a:r>
            <a:r>
              <a:rPr lang="en-US" dirty="0"/>
              <a:t>, but then return to where the navigation was discontinued </a:t>
            </a:r>
            <a:r>
              <a:rPr lang="en-US" dirty="0" smtClean="0"/>
              <a:t>and proceed </a:t>
            </a:r>
            <a:r>
              <a:rPr lang="en-US" dirty="0"/>
              <a:t>from there?</a:t>
            </a:r>
          </a:p>
          <a:p>
            <a:r>
              <a:rPr lang="en-US" dirty="0" smtClean="0"/>
              <a:t>Is </a:t>
            </a:r>
            <a:r>
              <a:rPr lang="en-US" dirty="0"/>
              <a:t>every node reachable from the site map? Are node names meaningful </a:t>
            </a:r>
            <a:r>
              <a:rPr lang="en-US" dirty="0" smtClean="0"/>
              <a:t>to end </a:t>
            </a:r>
            <a:r>
              <a:rPr lang="en-US" dirty="0"/>
              <a:t>users</a:t>
            </a:r>
            <a:r>
              <a:rPr lang="en-US" dirty="0" smtClean="0"/>
              <a:t>?</a:t>
            </a:r>
          </a:p>
          <a:p>
            <a:r>
              <a:rPr lang="en-US" dirty="0" smtClean="0"/>
              <a:t>If </a:t>
            </a:r>
            <a:r>
              <a:rPr lang="en-US" dirty="0"/>
              <a:t>a node within an NSU is reached from some external source, is it </a:t>
            </a:r>
            <a:r>
              <a:rPr lang="en-US" dirty="0" smtClean="0"/>
              <a:t>possible to </a:t>
            </a:r>
            <a:r>
              <a:rPr lang="en-US" dirty="0"/>
              <a:t>process to the next node on the navigation path? Is it possible to return </a:t>
            </a:r>
            <a:r>
              <a:rPr lang="en-US" dirty="0" smtClean="0"/>
              <a:t>to the </a:t>
            </a:r>
            <a:r>
              <a:rPr lang="en-US" dirty="0"/>
              <a:t>previous node on the navigation path?</a:t>
            </a:r>
          </a:p>
          <a:p>
            <a:r>
              <a:rPr lang="en-US" dirty="0" smtClean="0"/>
              <a:t>Does </a:t>
            </a:r>
            <a:r>
              <a:rPr lang="en-US" dirty="0"/>
              <a:t>the user understand his location within the content architecture as </a:t>
            </a:r>
            <a:r>
              <a:rPr lang="en-US" dirty="0" smtClean="0"/>
              <a:t>the NSU </a:t>
            </a:r>
            <a:r>
              <a:rPr lang="en-US" dirty="0"/>
              <a:t>is executed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4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Configuration Testing [1/3]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Configuration variability and instability</a:t>
            </a:r>
          </a:p>
          <a:p>
            <a:r>
              <a:rPr lang="en-US" dirty="0" smtClean="0"/>
              <a:t>Different factors e.g. hardware and operating system are difficult to predict for each user</a:t>
            </a:r>
          </a:p>
          <a:p>
            <a:r>
              <a:rPr lang="en-US" dirty="0" smtClean="0"/>
              <a:t>Users’ experience varies</a:t>
            </a:r>
          </a:p>
          <a:p>
            <a:r>
              <a:rPr lang="en-US" dirty="0" smtClean="0"/>
              <a:t>Objective is to test probable set of client-side and server-side configurations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678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Configuration Testing [2/3]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Server-side issues</a:t>
            </a:r>
          </a:p>
          <a:p>
            <a:pPr lvl="1"/>
            <a:r>
              <a:rPr lang="en-US" dirty="0" smtClean="0"/>
              <a:t>Test cases for the projected server configuration</a:t>
            </a:r>
          </a:p>
          <a:p>
            <a:r>
              <a:rPr lang="en-US" dirty="0" smtClean="0"/>
              <a:t>Questions to answer</a:t>
            </a:r>
          </a:p>
          <a:p>
            <a:r>
              <a:rPr lang="en-US" dirty="0" smtClean="0"/>
              <a:t>Is </a:t>
            </a:r>
            <a:r>
              <a:rPr lang="en-US" dirty="0"/>
              <a:t>the </a:t>
            </a:r>
            <a:r>
              <a:rPr lang="en-US" dirty="0" err="1"/>
              <a:t>WebApp</a:t>
            </a:r>
            <a:r>
              <a:rPr lang="en-US" dirty="0"/>
              <a:t> fully compatible with the </a:t>
            </a:r>
            <a:r>
              <a:rPr lang="en-US" dirty="0" smtClean="0"/>
              <a:t>server </a:t>
            </a:r>
            <a:r>
              <a:rPr lang="en-US" dirty="0"/>
              <a:t>OS?</a:t>
            </a:r>
          </a:p>
          <a:p>
            <a:r>
              <a:rPr lang="en-US" dirty="0" smtClean="0"/>
              <a:t>Are </a:t>
            </a:r>
            <a:r>
              <a:rPr lang="en-US" dirty="0"/>
              <a:t>system files, directories, and </a:t>
            </a:r>
            <a:r>
              <a:rPr lang="en-US" dirty="0" smtClean="0"/>
              <a:t>related </a:t>
            </a:r>
            <a:r>
              <a:rPr lang="en-US" dirty="0"/>
              <a:t>system data created correctly </a:t>
            </a:r>
            <a:r>
              <a:rPr lang="en-US" dirty="0" smtClean="0"/>
              <a:t>when the </a:t>
            </a:r>
            <a:r>
              <a:rPr lang="en-US" dirty="0" err="1"/>
              <a:t>WebApp</a:t>
            </a:r>
            <a:r>
              <a:rPr lang="en-US" dirty="0"/>
              <a:t> is operational?</a:t>
            </a:r>
          </a:p>
          <a:p>
            <a:r>
              <a:rPr lang="en-US" dirty="0" smtClean="0"/>
              <a:t>Do </a:t>
            </a:r>
            <a:r>
              <a:rPr lang="en-US" dirty="0"/>
              <a:t>system security measures (e.g., firewalls or encryption) allow the </a:t>
            </a:r>
            <a:r>
              <a:rPr lang="en-US" dirty="0" err="1" smtClean="0"/>
              <a:t>WebApp</a:t>
            </a:r>
            <a:r>
              <a:rPr lang="en-US" dirty="0" smtClean="0"/>
              <a:t> to </a:t>
            </a:r>
            <a:r>
              <a:rPr lang="en-US" dirty="0"/>
              <a:t>execute and service users without interference or performance degradation?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3093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Configuration Testing [3/3]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Has the </a:t>
            </a:r>
            <a:r>
              <a:rPr lang="en-US" dirty="0" err="1" smtClean="0"/>
              <a:t>WebApp</a:t>
            </a:r>
            <a:r>
              <a:rPr lang="en-US" dirty="0" smtClean="0"/>
              <a:t> </a:t>
            </a:r>
            <a:r>
              <a:rPr lang="en-US" dirty="0"/>
              <a:t>been tested with the distributed server </a:t>
            </a:r>
            <a:r>
              <a:rPr lang="en-US" dirty="0" smtClean="0"/>
              <a:t>configuration</a:t>
            </a:r>
            <a:r>
              <a:rPr lang="en-US" dirty="0"/>
              <a:t> </a:t>
            </a:r>
            <a:r>
              <a:rPr lang="en-US" dirty="0" smtClean="0"/>
              <a:t>(if </a:t>
            </a:r>
            <a:r>
              <a:rPr lang="en-US" dirty="0"/>
              <a:t>one exists) that has been chosen?</a:t>
            </a:r>
          </a:p>
          <a:p>
            <a:r>
              <a:rPr lang="en-US" dirty="0"/>
              <a:t>Is the </a:t>
            </a:r>
            <a:r>
              <a:rPr lang="en-US" dirty="0" err="1"/>
              <a:t>WebApp</a:t>
            </a:r>
            <a:r>
              <a:rPr lang="en-US" dirty="0"/>
              <a:t> properly integrated with database software? Is the </a:t>
            </a:r>
            <a:r>
              <a:rPr lang="en-US" dirty="0" err="1" smtClean="0"/>
              <a:t>WebApp</a:t>
            </a:r>
            <a:r>
              <a:rPr lang="en-US" dirty="0" smtClean="0"/>
              <a:t> sensitive </a:t>
            </a:r>
            <a:r>
              <a:rPr lang="en-US" dirty="0"/>
              <a:t>to different versions of database software?</a:t>
            </a:r>
          </a:p>
          <a:p>
            <a:r>
              <a:rPr lang="en-US" dirty="0"/>
              <a:t>Do server-side </a:t>
            </a:r>
            <a:r>
              <a:rPr lang="en-US" dirty="0" err="1"/>
              <a:t>WebApp</a:t>
            </a:r>
            <a:r>
              <a:rPr lang="en-US" dirty="0"/>
              <a:t> scripts execute properly?</a:t>
            </a:r>
          </a:p>
          <a:p>
            <a:r>
              <a:rPr lang="en-US" dirty="0"/>
              <a:t>Have system administrator errors been examined for their effect on </a:t>
            </a:r>
            <a:r>
              <a:rPr lang="en-US" dirty="0" err="1" smtClean="0"/>
              <a:t>webApp</a:t>
            </a:r>
            <a:r>
              <a:rPr lang="en-US" dirty="0" smtClean="0"/>
              <a:t> operations</a:t>
            </a:r>
            <a:r>
              <a:rPr lang="en-US" dirty="0"/>
              <a:t>?</a:t>
            </a:r>
          </a:p>
          <a:p>
            <a:r>
              <a:rPr lang="en-US" dirty="0" smtClean="0"/>
              <a:t>If proxy server are used, have differences in their configuration been addressed with </a:t>
            </a:r>
            <a:r>
              <a:rPr lang="en-US" dirty="0"/>
              <a:t>on-site testing?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356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Client-Side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Possible configurations</a:t>
            </a:r>
          </a:p>
          <a:p>
            <a:r>
              <a:rPr lang="en-US" dirty="0" smtClean="0"/>
              <a:t>Hardware</a:t>
            </a:r>
          </a:p>
          <a:p>
            <a:pPr lvl="1"/>
            <a:r>
              <a:rPr lang="en-US" dirty="0" smtClean="0"/>
              <a:t>CPU, </a:t>
            </a:r>
            <a:r>
              <a:rPr lang="en-US" dirty="0"/>
              <a:t>memory storage, and printing devices</a:t>
            </a:r>
          </a:p>
          <a:p>
            <a:r>
              <a:rPr lang="en-US" dirty="0"/>
              <a:t>O</a:t>
            </a:r>
            <a:r>
              <a:rPr lang="en-US" dirty="0" smtClean="0"/>
              <a:t>perating systems</a:t>
            </a:r>
          </a:p>
          <a:p>
            <a:pPr lvl="1"/>
            <a:r>
              <a:rPr lang="en-US" dirty="0" smtClean="0"/>
              <a:t>Linux, Macintosh OS, Microsoft Windows, a mobile-based OS</a:t>
            </a:r>
            <a:endParaRPr lang="en-US" dirty="0"/>
          </a:p>
          <a:p>
            <a:r>
              <a:rPr lang="en-US" dirty="0" smtClean="0"/>
              <a:t>Browser software </a:t>
            </a:r>
          </a:p>
          <a:p>
            <a:pPr lvl="1"/>
            <a:r>
              <a:rPr lang="en-US" dirty="0" smtClean="0"/>
              <a:t>Firefox</a:t>
            </a:r>
            <a:r>
              <a:rPr lang="en-US" dirty="0"/>
              <a:t>, </a:t>
            </a:r>
            <a:r>
              <a:rPr lang="en-US" dirty="0" smtClean="0"/>
              <a:t>safari</a:t>
            </a:r>
            <a:r>
              <a:rPr lang="en-US" dirty="0"/>
              <a:t>, i</a:t>
            </a:r>
            <a:r>
              <a:rPr lang="en-US" dirty="0" smtClean="0"/>
              <a:t>nternet </a:t>
            </a:r>
            <a:r>
              <a:rPr lang="en-US" dirty="0"/>
              <a:t>e</a:t>
            </a:r>
            <a:r>
              <a:rPr lang="en-US" dirty="0" smtClean="0"/>
              <a:t>xplorer</a:t>
            </a:r>
            <a:r>
              <a:rPr lang="en-US" dirty="0"/>
              <a:t>, o</a:t>
            </a:r>
            <a:r>
              <a:rPr lang="en-US" dirty="0" smtClean="0"/>
              <a:t>pera, chrome, </a:t>
            </a:r>
            <a:r>
              <a:rPr lang="en-US" dirty="0"/>
              <a:t>and others</a:t>
            </a:r>
          </a:p>
          <a:p>
            <a:r>
              <a:rPr lang="en-US" dirty="0" smtClean="0"/>
              <a:t>User interface components</a:t>
            </a:r>
          </a:p>
          <a:p>
            <a:pPr lvl="1"/>
            <a:r>
              <a:rPr lang="en-US" dirty="0" smtClean="0"/>
              <a:t>Active </a:t>
            </a:r>
            <a:r>
              <a:rPr lang="en-US" dirty="0"/>
              <a:t>X, </a:t>
            </a:r>
            <a:r>
              <a:rPr lang="en-US" dirty="0" smtClean="0"/>
              <a:t>java </a:t>
            </a:r>
            <a:r>
              <a:rPr lang="en-US" dirty="0"/>
              <a:t>applets, and others</a:t>
            </a:r>
          </a:p>
          <a:p>
            <a:r>
              <a:rPr lang="en-US" dirty="0" smtClean="0"/>
              <a:t>Plug-ins</a:t>
            </a:r>
          </a:p>
          <a:p>
            <a:pPr lvl="1"/>
            <a:r>
              <a:rPr lang="en-US" dirty="0" smtClean="0"/>
              <a:t>QuickTime</a:t>
            </a:r>
            <a:r>
              <a:rPr lang="en-US" dirty="0"/>
              <a:t>, RealPlayer, and many others</a:t>
            </a:r>
          </a:p>
          <a:p>
            <a:r>
              <a:rPr lang="en-US" dirty="0" smtClean="0"/>
              <a:t>Connectivity </a:t>
            </a:r>
          </a:p>
          <a:p>
            <a:pPr lvl="1"/>
            <a:r>
              <a:rPr lang="en-US" dirty="0" smtClean="0"/>
              <a:t>cable</a:t>
            </a:r>
            <a:r>
              <a:rPr lang="en-US" dirty="0"/>
              <a:t>, DSL, regular modem, </a:t>
            </a:r>
            <a:r>
              <a:rPr lang="en-US" dirty="0" err="1" smtClean="0"/>
              <a:t>WiFi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9162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Testing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Hackers, employees, competitors</a:t>
            </a:r>
          </a:p>
          <a:p>
            <a:r>
              <a:rPr lang="en-US" dirty="0" smtClean="0"/>
              <a:t>Modified content, degrade performance, disable functionality</a:t>
            </a:r>
          </a:p>
          <a:p>
            <a:r>
              <a:rPr lang="en-US" dirty="0" smtClean="0"/>
              <a:t>Objective is to probe vulnerabilities</a:t>
            </a:r>
          </a:p>
          <a:p>
            <a:pPr lvl="1"/>
            <a:r>
              <a:rPr lang="en-US" dirty="0" smtClean="0"/>
              <a:t>Client-side, communication, server-side</a:t>
            </a:r>
          </a:p>
          <a:p>
            <a:r>
              <a:rPr lang="en-US" dirty="0" smtClean="0"/>
              <a:t>Firewall</a:t>
            </a:r>
          </a:p>
          <a:p>
            <a:pPr lvl="1"/>
            <a:r>
              <a:rPr lang="en-US" dirty="0" smtClean="0"/>
              <a:t>Filtering mechanism</a:t>
            </a:r>
          </a:p>
          <a:p>
            <a:pPr lvl="1"/>
            <a:r>
              <a:rPr lang="en-US" dirty="0" smtClean="0"/>
              <a:t>Examines incoming packet</a:t>
            </a:r>
          </a:p>
          <a:p>
            <a:r>
              <a:rPr lang="en-US" dirty="0" smtClean="0"/>
              <a:t>Authentication</a:t>
            </a:r>
            <a:endParaRPr lang="en-US" dirty="0"/>
          </a:p>
          <a:p>
            <a:pPr lvl="1"/>
            <a:r>
              <a:rPr lang="en-US" dirty="0" smtClean="0"/>
              <a:t>Verification mechanism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3771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 Testing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Encryption</a:t>
            </a:r>
          </a:p>
          <a:p>
            <a:pPr lvl="1"/>
            <a:r>
              <a:rPr lang="en-US" dirty="0" smtClean="0"/>
              <a:t>An encoding mechanism</a:t>
            </a:r>
          </a:p>
          <a:p>
            <a:pPr lvl="1"/>
            <a:r>
              <a:rPr lang="en-US" dirty="0" smtClean="0"/>
              <a:t>Digital certificates</a:t>
            </a:r>
          </a:p>
          <a:p>
            <a:r>
              <a:rPr lang="en-US" dirty="0" smtClean="0"/>
              <a:t>Authorization</a:t>
            </a:r>
            <a:endParaRPr lang="en-US" dirty="0"/>
          </a:p>
          <a:p>
            <a:pPr lvl="1"/>
            <a:r>
              <a:rPr lang="en-US" dirty="0" smtClean="0"/>
              <a:t>Filtering mechanism</a:t>
            </a:r>
          </a:p>
          <a:p>
            <a:pPr lvl="1"/>
            <a:r>
              <a:rPr lang="en-US" dirty="0" smtClean="0"/>
              <a:t>Authorized users</a:t>
            </a:r>
          </a:p>
          <a:p>
            <a:r>
              <a:rPr lang="en-US" dirty="0" smtClean="0"/>
              <a:t>Sometimes outsourced to others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749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Testing [1/6]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Performance problems</a:t>
            </a:r>
          </a:p>
          <a:p>
            <a:r>
              <a:rPr lang="en-US" dirty="0" smtClean="0"/>
              <a:t>Lack of server-side resources, inappropriate network bandwidth, inadequate database capabilities, faulty/weak operating system capabilities, poorly designed </a:t>
            </a:r>
            <a:r>
              <a:rPr lang="en-US" dirty="0" err="1" smtClean="0"/>
              <a:t>WebApp</a:t>
            </a:r>
            <a:r>
              <a:rPr lang="en-US" dirty="0" smtClean="0"/>
              <a:t> functionality</a:t>
            </a:r>
          </a:p>
          <a:p>
            <a:r>
              <a:rPr lang="en-US" dirty="0" smtClean="0"/>
              <a:t>Objectives are to </a:t>
            </a:r>
          </a:p>
          <a:p>
            <a:pPr lvl="1"/>
            <a:r>
              <a:rPr lang="en-US" dirty="0" smtClean="0"/>
              <a:t>Understand how system responses as loading increases</a:t>
            </a:r>
          </a:p>
          <a:p>
            <a:pPr lvl="1"/>
            <a:r>
              <a:rPr lang="en-US" dirty="0" smtClean="0"/>
              <a:t>Collect metrics to improve performance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3021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Testing [2/6]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Questions to answer</a:t>
            </a:r>
          </a:p>
          <a:p>
            <a:r>
              <a:rPr lang="en-US" dirty="0"/>
              <a:t>Does the server response time degrade to a point where it is noticeable </a:t>
            </a:r>
            <a:r>
              <a:rPr lang="en-US" dirty="0" smtClean="0"/>
              <a:t>and unacceptable</a:t>
            </a:r>
            <a:r>
              <a:rPr lang="en-US" dirty="0"/>
              <a:t>?</a:t>
            </a:r>
          </a:p>
          <a:p>
            <a:r>
              <a:rPr lang="en-US" dirty="0" smtClean="0"/>
              <a:t>At </a:t>
            </a:r>
            <a:r>
              <a:rPr lang="en-US" dirty="0"/>
              <a:t>what point (in terms of users, transactions, or data loading) does </a:t>
            </a:r>
            <a:r>
              <a:rPr lang="en-US" dirty="0" smtClean="0"/>
              <a:t>performance become unacceptable</a:t>
            </a:r>
            <a:r>
              <a:rPr lang="en-US" dirty="0"/>
              <a:t>?</a:t>
            </a:r>
          </a:p>
          <a:p>
            <a:r>
              <a:rPr lang="en-US" dirty="0" smtClean="0"/>
              <a:t>What </a:t>
            </a:r>
            <a:r>
              <a:rPr lang="en-US" dirty="0"/>
              <a:t>system components are responsible for performance degradation?</a:t>
            </a:r>
          </a:p>
          <a:p>
            <a:r>
              <a:rPr lang="en-US" dirty="0" smtClean="0"/>
              <a:t>What </a:t>
            </a:r>
            <a:r>
              <a:rPr lang="en-US" dirty="0"/>
              <a:t>is the average response time for users under a variety of </a:t>
            </a:r>
            <a:r>
              <a:rPr lang="en-US" dirty="0" smtClean="0"/>
              <a:t>loading conditions</a:t>
            </a:r>
            <a:r>
              <a:rPr lang="en-US" dirty="0"/>
              <a:t>?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1830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Testing [3/6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Does performance degradation have an impact on system security?</a:t>
            </a:r>
          </a:p>
          <a:p>
            <a:r>
              <a:rPr lang="en-US" dirty="0"/>
              <a:t>Is </a:t>
            </a:r>
            <a:r>
              <a:rPr lang="en-US" dirty="0" err="1"/>
              <a:t>WebApp</a:t>
            </a:r>
            <a:r>
              <a:rPr lang="en-US" dirty="0"/>
              <a:t> reliability or accuracy affected as the load on the system grows?</a:t>
            </a:r>
          </a:p>
          <a:p>
            <a:r>
              <a:rPr lang="en-US" dirty="0"/>
              <a:t>What happens when loads that are greater than maximum server </a:t>
            </a:r>
            <a:r>
              <a:rPr lang="en-US" dirty="0" smtClean="0"/>
              <a:t>capacity are </a:t>
            </a:r>
            <a:r>
              <a:rPr lang="en-US" dirty="0"/>
              <a:t>applied?</a:t>
            </a:r>
          </a:p>
          <a:p>
            <a:r>
              <a:rPr lang="en-US" dirty="0"/>
              <a:t>Does performance degradation have an impact on company revenues</a:t>
            </a:r>
            <a:r>
              <a:rPr lang="en-US" dirty="0" smtClean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068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Testing [4/6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Load testing</a:t>
            </a:r>
          </a:p>
          <a:p>
            <a:pPr lvl="1"/>
            <a:r>
              <a:rPr lang="en-US" dirty="0" smtClean="0"/>
              <a:t>N, </a:t>
            </a:r>
            <a:r>
              <a:rPr lang="en-US" dirty="0"/>
              <a:t>number of concurrent users</a:t>
            </a:r>
          </a:p>
          <a:p>
            <a:pPr lvl="1"/>
            <a:r>
              <a:rPr lang="en-US" dirty="0" smtClean="0"/>
              <a:t>T, number </a:t>
            </a:r>
            <a:r>
              <a:rPr lang="en-US" dirty="0"/>
              <a:t>of online transactions per unit of time</a:t>
            </a:r>
          </a:p>
          <a:p>
            <a:pPr lvl="1"/>
            <a:r>
              <a:rPr lang="en-US" dirty="0"/>
              <a:t>D, data load processed by the server per </a:t>
            </a:r>
            <a:r>
              <a:rPr lang="en-US" dirty="0" smtClean="0"/>
              <a:t>transaction</a:t>
            </a:r>
          </a:p>
          <a:p>
            <a:pPr lvl="1"/>
            <a:r>
              <a:rPr lang="en-US" dirty="0" smtClean="0"/>
              <a:t>P = N * T * D</a:t>
            </a:r>
            <a:endParaRPr lang="en-US" dirty="0"/>
          </a:p>
          <a:p>
            <a:r>
              <a:rPr lang="en-US" dirty="0" smtClean="0"/>
              <a:t>Stress testing</a:t>
            </a:r>
          </a:p>
          <a:p>
            <a:pPr lvl="1"/>
            <a:r>
              <a:rPr lang="en-US" dirty="0" smtClean="0"/>
              <a:t>Spike / bounce testing</a:t>
            </a:r>
          </a:p>
          <a:p>
            <a:pPr lvl="1"/>
            <a:r>
              <a:rPr lang="en-US" dirty="0" smtClean="0"/>
              <a:t>Continuation of load testing</a:t>
            </a:r>
          </a:p>
          <a:p>
            <a:pPr lvl="1"/>
            <a:r>
              <a:rPr lang="en-US" dirty="0" smtClean="0"/>
              <a:t>Operational limits exceed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521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Testing [5/6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Stress testing</a:t>
            </a:r>
          </a:p>
          <a:p>
            <a:pPr lvl="1"/>
            <a:r>
              <a:rPr lang="en-US" dirty="0" smtClean="0"/>
              <a:t>Questions to answer</a:t>
            </a:r>
          </a:p>
          <a:p>
            <a:pPr lvl="1"/>
            <a:r>
              <a:rPr lang="en-US" dirty="0" smtClean="0"/>
              <a:t>Does the system degrade gently or does the server shutdown as capacity is </a:t>
            </a:r>
            <a:r>
              <a:rPr lang="en-US" dirty="0"/>
              <a:t>exceeded?</a:t>
            </a:r>
          </a:p>
          <a:p>
            <a:pPr lvl="1"/>
            <a:r>
              <a:rPr lang="en-US" dirty="0" smtClean="0"/>
              <a:t>Does </a:t>
            </a:r>
            <a:r>
              <a:rPr lang="en-US" dirty="0"/>
              <a:t>server software generate "server not available" messages? </a:t>
            </a:r>
            <a:r>
              <a:rPr lang="en-US" dirty="0" smtClean="0"/>
              <a:t>More generally</a:t>
            </a:r>
            <a:r>
              <a:rPr lang="en-US" dirty="0"/>
              <a:t>, are users aware that they cannot reach the server?</a:t>
            </a:r>
          </a:p>
          <a:p>
            <a:pPr lvl="1"/>
            <a:r>
              <a:rPr lang="en-US" dirty="0" smtClean="0"/>
              <a:t>Does the server queue resource requests and empty the queue once capacity demands </a:t>
            </a:r>
            <a:r>
              <a:rPr lang="en-US" dirty="0"/>
              <a:t>diminish</a:t>
            </a:r>
            <a:r>
              <a:rPr lang="en-US" dirty="0" smtClean="0"/>
              <a:t>?</a:t>
            </a:r>
            <a:endParaRPr lang="en-US" dirty="0"/>
          </a:p>
          <a:p>
            <a:pPr lvl="1"/>
            <a:r>
              <a:rPr lang="en-US" dirty="0" smtClean="0"/>
              <a:t>Are </a:t>
            </a:r>
            <a:r>
              <a:rPr lang="en-US" dirty="0"/>
              <a:t>transactions lost as capacity is exceeded?</a:t>
            </a:r>
          </a:p>
          <a:p>
            <a:pPr lvl="1"/>
            <a:r>
              <a:rPr lang="en-US" dirty="0" smtClean="0"/>
              <a:t>Is </a:t>
            </a:r>
            <a:r>
              <a:rPr lang="en-US" dirty="0"/>
              <a:t>data integrity affected as capacity is exceeded?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6079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Testing [6/6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Stress testing</a:t>
            </a:r>
          </a:p>
          <a:p>
            <a:pPr lvl="1"/>
            <a:r>
              <a:rPr lang="en-US" dirty="0" smtClean="0"/>
              <a:t>What values of N, T and D force the server environment to fail? How does failure </a:t>
            </a:r>
            <a:r>
              <a:rPr lang="en-US" dirty="0"/>
              <a:t>manifest </a:t>
            </a:r>
            <a:r>
              <a:rPr lang="en-US" dirty="0" smtClean="0"/>
              <a:t>itself? </a:t>
            </a:r>
            <a:r>
              <a:rPr lang="en-US" dirty="0"/>
              <a:t>Are automated </a:t>
            </a:r>
            <a:r>
              <a:rPr lang="en-US" dirty="0" smtClean="0"/>
              <a:t>notifications </a:t>
            </a:r>
            <a:r>
              <a:rPr lang="en-US" dirty="0"/>
              <a:t>sent to technical </a:t>
            </a:r>
            <a:r>
              <a:rPr lang="en-US" dirty="0" smtClean="0"/>
              <a:t>support staff </a:t>
            </a:r>
            <a:r>
              <a:rPr lang="en-US" dirty="0"/>
              <a:t>at the server site?</a:t>
            </a:r>
          </a:p>
          <a:p>
            <a:pPr lvl="1"/>
            <a:r>
              <a:rPr lang="en-US" dirty="0" smtClean="0"/>
              <a:t>If the system does fail, how long will it take to come back on line</a:t>
            </a:r>
            <a:r>
              <a:rPr lang="en-US" dirty="0"/>
              <a:t>?</a:t>
            </a:r>
          </a:p>
          <a:p>
            <a:pPr lvl="1"/>
            <a:r>
              <a:rPr lang="en-US" dirty="0" smtClean="0"/>
              <a:t>Are </a:t>
            </a:r>
            <a:r>
              <a:rPr lang="en-US" dirty="0"/>
              <a:t>certain </a:t>
            </a:r>
            <a:r>
              <a:rPr lang="en-US" dirty="0" err="1"/>
              <a:t>webApp</a:t>
            </a:r>
            <a:r>
              <a:rPr lang="en-US" dirty="0"/>
              <a:t> </a:t>
            </a:r>
            <a:r>
              <a:rPr lang="en-US" dirty="0" smtClean="0"/>
              <a:t>functions (e.g</a:t>
            </a:r>
            <a:r>
              <a:rPr lang="en-US" dirty="0"/>
              <a:t>., compute intensive functionality, </a:t>
            </a:r>
            <a:r>
              <a:rPr lang="en-US" dirty="0" smtClean="0"/>
              <a:t>data streaming </a:t>
            </a:r>
            <a:r>
              <a:rPr lang="en-US" dirty="0"/>
              <a:t>capabilities) discontinued </a:t>
            </a:r>
            <a:r>
              <a:rPr lang="en-US" dirty="0" smtClean="0"/>
              <a:t> as </a:t>
            </a:r>
            <a:r>
              <a:rPr lang="en-US" dirty="0"/>
              <a:t>capacity reaches the 80 or 90 </a:t>
            </a:r>
            <a:r>
              <a:rPr lang="en-US" dirty="0" smtClean="0"/>
              <a:t>percent level</a:t>
            </a:r>
            <a:r>
              <a:rPr lang="en-US" dirty="0"/>
              <a:t>?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484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Component-level testing</a:t>
            </a:r>
          </a:p>
          <a:p>
            <a:pPr lvl="1"/>
            <a:r>
              <a:rPr lang="en-US" dirty="0" smtClean="0"/>
              <a:t>Equivalence partitioning, boundary value analysis, path testing</a:t>
            </a:r>
          </a:p>
          <a:p>
            <a:r>
              <a:rPr lang="en-US" dirty="0" smtClean="0"/>
              <a:t>Navigation testing</a:t>
            </a:r>
            <a:endParaRPr lang="en-US" dirty="0"/>
          </a:p>
          <a:p>
            <a:pPr lvl="1"/>
            <a:r>
              <a:rPr lang="en-US" dirty="0" smtClean="0"/>
              <a:t>Testing navigation syntax and semantics</a:t>
            </a:r>
          </a:p>
          <a:p>
            <a:r>
              <a:rPr lang="en-US" dirty="0" smtClean="0"/>
              <a:t>Configuration testing</a:t>
            </a:r>
            <a:endParaRPr lang="en-US" dirty="0"/>
          </a:p>
          <a:p>
            <a:pPr lvl="1"/>
            <a:r>
              <a:rPr lang="en-US" dirty="0" smtClean="0"/>
              <a:t>Server-side and client-side issues</a:t>
            </a:r>
          </a:p>
          <a:p>
            <a:r>
              <a:rPr lang="en-US" dirty="0" smtClean="0"/>
              <a:t>Security testing</a:t>
            </a:r>
            <a:endParaRPr lang="en-US" dirty="0"/>
          </a:p>
          <a:p>
            <a:pPr lvl="1"/>
            <a:r>
              <a:rPr lang="en-US" dirty="0" smtClean="0"/>
              <a:t>Firewall, authentication, encryption, authorization</a:t>
            </a:r>
          </a:p>
          <a:p>
            <a:r>
              <a:rPr lang="en-US" dirty="0" smtClean="0"/>
              <a:t>Performance testing</a:t>
            </a:r>
          </a:p>
          <a:p>
            <a:pPr lvl="1"/>
            <a:r>
              <a:rPr lang="en-US" dirty="0" smtClean="0"/>
              <a:t>Load </a:t>
            </a:r>
            <a:r>
              <a:rPr lang="en-US" smtClean="0"/>
              <a:t>and stress testing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0254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Pro_GlowingTechVide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FAEC0E0-4ABC-4077-8922-293239654A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PresentationPro_GlowingTechVideo</Template>
  <TotalTime>10924</TotalTime>
  <Words>1421</Words>
  <Application>Microsoft Office PowerPoint</Application>
  <PresentationFormat>On-screen Show (4:3)</PresentationFormat>
  <Paragraphs>208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PresentationPro_GlowingTechVideo</vt:lpstr>
      <vt:lpstr>Testing Web Applications SEII-Lecture 19</vt:lpstr>
      <vt:lpstr>Recap</vt:lpstr>
      <vt:lpstr>Component-Level Testing [1/2]</vt:lpstr>
      <vt:lpstr>Component-Level Testing [2/2]</vt:lpstr>
      <vt:lpstr>Navigation Testing</vt:lpstr>
      <vt:lpstr>Testing Navigation Syntax [1/2]</vt:lpstr>
      <vt:lpstr>Testing Navigation Syntax [2/2]</vt:lpstr>
      <vt:lpstr>Testing Navigation Semantics [1/3]</vt:lpstr>
      <vt:lpstr>Testing Navigation Semantics [2/3]</vt:lpstr>
      <vt:lpstr>Testing Navigation Semantics [3/3]</vt:lpstr>
      <vt:lpstr>Configuration Testing [1/3]</vt:lpstr>
      <vt:lpstr>Configuration Testing [2/3]</vt:lpstr>
      <vt:lpstr>Configuration Testing [3/3]</vt:lpstr>
      <vt:lpstr>Client-Side Issues</vt:lpstr>
      <vt:lpstr>Security Testing [1/2]</vt:lpstr>
      <vt:lpstr>Security Testing [2/2]</vt:lpstr>
      <vt:lpstr>Performance Testing [1/6]</vt:lpstr>
      <vt:lpstr>Performance Testing [2/6]</vt:lpstr>
      <vt:lpstr>Performance Testing [3/6]</vt:lpstr>
      <vt:lpstr>Performance Testing [4/6]</vt:lpstr>
      <vt:lpstr>Performance Testing [5/6]</vt:lpstr>
      <vt:lpstr>Performance Testing [6/6]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Muzafar</dc:creator>
  <dc:description>2010 animated abstract template from Presentationpro.com</dc:description>
  <cp:lastModifiedBy>vcomsats</cp:lastModifiedBy>
  <cp:revision>479</cp:revision>
  <dcterms:created xsi:type="dcterms:W3CDTF">2013-04-27T08:10:27Z</dcterms:created>
  <dcterms:modified xsi:type="dcterms:W3CDTF">2013-06-19T14:27:03Z</dcterms:modified>
  <cp:category>2010 abstract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TC018813529991</vt:lpwstr>
  </property>
</Properties>
</file>