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6"/>
  </p:notesMasterIdLst>
  <p:sldIdLst>
    <p:sldId id="256" r:id="rId3"/>
    <p:sldId id="335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6" r:id="rId24"/>
    <p:sldId id="33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86" y="-30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19-Jun-13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Testing Web Applications</a:t>
            </a:r>
            <a:br>
              <a:rPr lang="en-US" dirty="0" smtClean="0"/>
            </a:br>
            <a:r>
              <a:rPr lang="en-US" dirty="0" smtClean="0"/>
              <a:t>SEII-Lecture 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Elements of software quality assurance</a:t>
            </a:r>
          </a:p>
          <a:p>
            <a:pPr lvl="1"/>
            <a:r>
              <a:rPr lang="en-US" dirty="0" smtClean="0"/>
              <a:t>Standards, reviews and audits, testing, error collection and analysis, change management, education, vendor management, security management, safety, risk management</a:t>
            </a:r>
          </a:p>
          <a:p>
            <a:r>
              <a:rPr lang="en-US" dirty="0" smtClean="0"/>
              <a:t>SQA tasks</a:t>
            </a:r>
          </a:p>
          <a:p>
            <a:r>
              <a:rPr lang="en-US" dirty="0" smtClean="0"/>
              <a:t>Goals, attributes, metrics</a:t>
            </a:r>
            <a:endParaRPr lang="en-US" dirty="0"/>
          </a:p>
          <a:p>
            <a:pPr lvl="1"/>
            <a:r>
              <a:rPr lang="en-US" dirty="0"/>
              <a:t>Requirements </a:t>
            </a:r>
            <a:r>
              <a:rPr lang="en-US" dirty="0" smtClean="0"/>
              <a:t>quality, design quality, code quality, quality </a:t>
            </a:r>
            <a:r>
              <a:rPr lang="en-US" dirty="0"/>
              <a:t>control effectiveness</a:t>
            </a:r>
          </a:p>
          <a:p>
            <a:r>
              <a:rPr lang="en-US" dirty="0" smtClean="0"/>
              <a:t>Statistical quality assurance</a:t>
            </a:r>
          </a:p>
          <a:p>
            <a:r>
              <a:rPr lang="en-US" dirty="0" smtClean="0"/>
              <a:t>Software reliability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535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 of Quality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Syntactic and semantic</a:t>
            </a:r>
          </a:p>
          <a:p>
            <a:r>
              <a:rPr lang="en-US" dirty="0" smtClean="0"/>
              <a:t>Function</a:t>
            </a:r>
            <a:endParaRPr lang="en-US" dirty="0"/>
          </a:p>
          <a:p>
            <a:pPr lvl="1"/>
            <a:r>
              <a:rPr lang="en-US" dirty="0" smtClean="0"/>
              <a:t>Conformance to requirements</a:t>
            </a:r>
          </a:p>
          <a:p>
            <a:r>
              <a:rPr lang="en-US" dirty="0" smtClean="0"/>
              <a:t>Structure</a:t>
            </a:r>
            <a:endParaRPr lang="en-US" dirty="0"/>
          </a:p>
          <a:p>
            <a:pPr lvl="1"/>
            <a:r>
              <a:rPr lang="en-US" dirty="0" smtClean="0"/>
              <a:t>Extensible</a:t>
            </a:r>
          </a:p>
          <a:p>
            <a:r>
              <a:rPr lang="en-US" dirty="0" smtClean="0"/>
              <a:t>Usability</a:t>
            </a:r>
            <a:endParaRPr lang="en-US" dirty="0"/>
          </a:p>
          <a:p>
            <a:pPr lvl="1"/>
            <a:r>
              <a:rPr lang="en-US" dirty="0" smtClean="0"/>
              <a:t>User interface</a:t>
            </a:r>
          </a:p>
          <a:p>
            <a:r>
              <a:rPr lang="en-US" dirty="0" smtClean="0"/>
              <a:t>Navigability</a:t>
            </a:r>
            <a:endParaRPr lang="en-US" dirty="0"/>
          </a:p>
          <a:p>
            <a:pPr lvl="1"/>
            <a:r>
              <a:rPr lang="en-US" dirty="0" smtClean="0"/>
              <a:t>Links to other pages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15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 of Quality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</a:t>
            </a:r>
            <a:endParaRPr lang="en-US" dirty="0"/>
          </a:p>
          <a:p>
            <a:pPr lvl="1"/>
            <a:r>
              <a:rPr lang="en-US" dirty="0" smtClean="0"/>
              <a:t>Number of users</a:t>
            </a:r>
          </a:p>
          <a:p>
            <a:r>
              <a:rPr lang="en-US" dirty="0" smtClean="0"/>
              <a:t>Compatibility</a:t>
            </a:r>
            <a:endParaRPr lang="en-US" dirty="0"/>
          </a:p>
          <a:p>
            <a:pPr lvl="1"/>
            <a:r>
              <a:rPr lang="en-US" dirty="0"/>
              <a:t>Different configurations</a:t>
            </a:r>
            <a:endParaRPr lang="en-US" dirty="0" smtClean="0"/>
          </a:p>
          <a:p>
            <a:r>
              <a:rPr lang="en-US" dirty="0" smtClean="0"/>
              <a:t>Interoperability</a:t>
            </a:r>
          </a:p>
          <a:p>
            <a:pPr lvl="1"/>
            <a:r>
              <a:rPr lang="en-US" dirty="0" smtClean="0"/>
              <a:t>Other applications</a:t>
            </a:r>
          </a:p>
          <a:p>
            <a:r>
              <a:rPr lang="en-US" dirty="0" smtClean="0"/>
              <a:t>Security</a:t>
            </a:r>
            <a:endParaRPr lang="en-US" dirty="0"/>
          </a:p>
          <a:p>
            <a:pPr lvl="1"/>
            <a:r>
              <a:rPr lang="en-US" dirty="0" smtClean="0"/>
              <a:t>Potential vulnerabilities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049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Errors within a </a:t>
            </a:r>
            <a:r>
              <a:rPr lang="en-US" dirty="0" err="1" smtClean="0"/>
              <a:t>WebApp</a:t>
            </a:r>
            <a:r>
              <a:rPr lang="en-US" dirty="0" smtClean="0"/>
              <a:t>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Problems at client side</a:t>
            </a:r>
          </a:p>
          <a:p>
            <a:r>
              <a:rPr lang="en-US" dirty="0" smtClean="0"/>
              <a:t>Different environments</a:t>
            </a:r>
          </a:p>
          <a:p>
            <a:r>
              <a:rPr lang="en-US" dirty="0" err="1" smtClean="0"/>
              <a:t>Webapp</a:t>
            </a:r>
            <a:r>
              <a:rPr lang="en-US" dirty="0" smtClean="0"/>
              <a:t> configuration</a:t>
            </a:r>
          </a:p>
          <a:p>
            <a:r>
              <a:rPr lang="en-US" dirty="0" smtClean="0"/>
              <a:t>Three layers architecture</a:t>
            </a:r>
          </a:p>
          <a:p>
            <a:r>
              <a:rPr lang="en-US" dirty="0" smtClean="0"/>
              <a:t>Static operating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64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Strategy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content model for the </a:t>
            </a:r>
            <a:r>
              <a:rPr lang="en-US" dirty="0" err="1"/>
              <a:t>WebApp</a:t>
            </a:r>
            <a:r>
              <a:rPr lang="en-US" dirty="0"/>
              <a:t> is reviewed to uncover </a:t>
            </a:r>
            <a:r>
              <a:rPr lang="en-US" dirty="0" smtClean="0"/>
              <a:t>errors</a:t>
            </a:r>
            <a:endParaRPr lang="en-US" dirty="0"/>
          </a:p>
          <a:p>
            <a:r>
              <a:rPr lang="en-US" dirty="0"/>
              <a:t>The interface model is reviewed to ensure that all use cases can be accommodated.</a:t>
            </a:r>
          </a:p>
          <a:p>
            <a:r>
              <a:rPr lang="en-US" dirty="0"/>
              <a:t>The design model for the </a:t>
            </a:r>
            <a:r>
              <a:rPr lang="en-US" dirty="0" err="1"/>
              <a:t>webApp</a:t>
            </a:r>
            <a:r>
              <a:rPr lang="en-US" dirty="0"/>
              <a:t> is reviewed to uncover navigation </a:t>
            </a:r>
            <a:r>
              <a:rPr lang="en-US" dirty="0" smtClean="0"/>
              <a:t>errors</a:t>
            </a:r>
            <a:endParaRPr lang="en-US" dirty="0"/>
          </a:p>
          <a:p>
            <a:r>
              <a:rPr lang="en-US" dirty="0"/>
              <a:t>The user interface is </a:t>
            </a:r>
            <a:r>
              <a:rPr lang="en-US" dirty="0" smtClean="0"/>
              <a:t>tested </a:t>
            </a:r>
            <a:r>
              <a:rPr lang="en-US" dirty="0" smtClean="0"/>
              <a:t>to </a:t>
            </a:r>
            <a:r>
              <a:rPr lang="en-US" dirty="0"/>
              <a:t>uncover errors in presentation </a:t>
            </a:r>
            <a:r>
              <a:rPr lang="en-US" dirty="0" smtClean="0"/>
              <a:t>and/or navigation mechanics</a:t>
            </a:r>
            <a:endParaRPr lang="en-US" dirty="0"/>
          </a:p>
          <a:p>
            <a:r>
              <a:rPr lang="en-US" dirty="0" smtClean="0"/>
              <a:t>Functional </a:t>
            </a:r>
            <a:r>
              <a:rPr lang="en-US" dirty="0"/>
              <a:t>components </a:t>
            </a:r>
            <a:r>
              <a:rPr lang="en-US" dirty="0" smtClean="0"/>
              <a:t>are </a:t>
            </a:r>
            <a:r>
              <a:rPr lang="en-US" dirty="0"/>
              <a:t>unit </a:t>
            </a:r>
            <a:r>
              <a:rPr lang="en-US" dirty="0" smtClean="0"/>
              <a:t>tested</a:t>
            </a:r>
          </a:p>
          <a:p>
            <a:r>
              <a:rPr lang="en-US" dirty="0" smtClean="0"/>
              <a:t>Navigation </a:t>
            </a:r>
            <a:r>
              <a:rPr lang="en-US" dirty="0"/>
              <a:t>throughout the architecture is </a:t>
            </a:r>
            <a:r>
              <a:rPr lang="en-US" dirty="0" smtClean="0"/>
              <a:t>tested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158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Strategy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WebApp</a:t>
            </a:r>
            <a:r>
              <a:rPr lang="en-US" dirty="0" smtClean="0"/>
              <a:t> is implemented in a variety of different environmental configurations and is tested for compatibility with each configuration</a:t>
            </a:r>
            <a:r>
              <a:rPr lang="en-US" dirty="0"/>
              <a:t>.</a:t>
            </a:r>
          </a:p>
          <a:p>
            <a:r>
              <a:rPr lang="en-US" dirty="0" smtClean="0"/>
              <a:t>Security </a:t>
            </a:r>
            <a:r>
              <a:rPr lang="en-US" dirty="0"/>
              <a:t>tests are conducted in an attempt to exploit vulnerabilities </a:t>
            </a:r>
            <a:r>
              <a:rPr lang="en-US" dirty="0" smtClean="0"/>
              <a:t>in the </a:t>
            </a:r>
            <a:r>
              <a:rPr lang="en-US" dirty="0" err="1" smtClean="0"/>
              <a:t>WebAPP</a:t>
            </a:r>
            <a:r>
              <a:rPr lang="en-US" dirty="0" smtClean="0"/>
              <a:t> </a:t>
            </a:r>
            <a:r>
              <a:rPr lang="en-US" dirty="0"/>
              <a:t>or within its </a:t>
            </a:r>
            <a:r>
              <a:rPr lang="en-US" dirty="0" smtClean="0"/>
              <a:t>environment</a:t>
            </a:r>
            <a:endParaRPr lang="en-US" dirty="0"/>
          </a:p>
          <a:p>
            <a:r>
              <a:rPr lang="en-US" dirty="0"/>
              <a:t>Performance tests are </a:t>
            </a:r>
            <a:r>
              <a:rPr lang="en-US" dirty="0" smtClean="0"/>
              <a:t>conducted</a:t>
            </a:r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webApp</a:t>
            </a:r>
            <a:r>
              <a:rPr lang="en-US" dirty="0"/>
              <a:t> is tested by a </a:t>
            </a:r>
            <a:r>
              <a:rPr lang="en-US" dirty="0" smtClean="0"/>
              <a:t>controlled </a:t>
            </a:r>
            <a:r>
              <a:rPr lang="en-US" dirty="0"/>
              <a:t>and monitored population of end </a:t>
            </a:r>
            <a:r>
              <a:rPr lang="en-US" dirty="0" smtClean="0"/>
              <a:t>users; the </a:t>
            </a:r>
            <a:r>
              <a:rPr lang="en-US" dirty="0"/>
              <a:t>results of their interaction with the system are </a:t>
            </a:r>
            <a:r>
              <a:rPr lang="en-US" dirty="0" smtClean="0"/>
              <a:t>evaluated </a:t>
            </a:r>
            <a:r>
              <a:rPr lang="en-US" dirty="0"/>
              <a:t>for content </a:t>
            </a:r>
            <a:r>
              <a:rPr lang="en-US" dirty="0" smtClean="0"/>
              <a:t>and navigation errors, usability concerns, compatibility concerns, and </a:t>
            </a:r>
            <a:r>
              <a:rPr lang="en-US" dirty="0" err="1" smtClean="0"/>
              <a:t>WebApp</a:t>
            </a:r>
            <a:r>
              <a:rPr lang="en-US" dirty="0" smtClean="0"/>
              <a:t> security</a:t>
            </a:r>
            <a:r>
              <a:rPr lang="en-US" dirty="0"/>
              <a:t>, reliability, and </a:t>
            </a:r>
            <a:r>
              <a:rPr lang="en-US" dirty="0" smtClean="0"/>
              <a:t>performance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546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Testing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Objectives</a:t>
            </a:r>
          </a:p>
          <a:p>
            <a:pPr lvl="1"/>
            <a:r>
              <a:rPr lang="en-US" dirty="0" smtClean="0"/>
              <a:t>Syntactic errors</a:t>
            </a:r>
          </a:p>
          <a:p>
            <a:pPr lvl="1"/>
            <a:r>
              <a:rPr lang="en-US" dirty="0" smtClean="0"/>
              <a:t>Semantic errors</a:t>
            </a:r>
          </a:p>
          <a:p>
            <a:pPr lvl="1"/>
            <a:r>
              <a:rPr lang="en-US" dirty="0" smtClean="0"/>
              <a:t>Structure of content</a:t>
            </a:r>
          </a:p>
          <a:p>
            <a:r>
              <a:rPr lang="en-US" dirty="0" smtClean="0"/>
              <a:t>Is </a:t>
            </a:r>
            <a:r>
              <a:rPr lang="en-US" dirty="0"/>
              <a:t>the information factually accurate?</a:t>
            </a:r>
          </a:p>
          <a:p>
            <a:r>
              <a:rPr lang="en-US" dirty="0" smtClean="0"/>
              <a:t>Is </a:t>
            </a:r>
            <a:r>
              <a:rPr lang="en-US" dirty="0"/>
              <a:t>the information concise and to the point?</a:t>
            </a:r>
          </a:p>
          <a:p>
            <a:r>
              <a:rPr lang="en-US" dirty="0" smtClean="0"/>
              <a:t>Is </a:t>
            </a:r>
            <a:r>
              <a:rPr lang="en-US" dirty="0"/>
              <a:t>the layout </a:t>
            </a:r>
            <a:r>
              <a:rPr lang="en-US" dirty="0" smtClean="0"/>
              <a:t>of the </a:t>
            </a:r>
            <a:r>
              <a:rPr lang="en-US" dirty="0"/>
              <a:t>content object easy for the user to understand?</a:t>
            </a:r>
          </a:p>
          <a:p>
            <a:r>
              <a:rPr lang="en-US" dirty="0" smtClean="0"/>
              <a:t>Can </a:t>
            </a:r>
            <a:r>
              <a:rPr lang="en-US" dirty="0"/>
              <a:t>information embedded within a content object be found easily?</a:t>
            </a:r>
          </a:p>
          <a:p>
            <a:r>
              <a:rPr lang="en-US" dirty="0" smtClean="0"/>
              <a:t>Have </a:t>
            </a:r>
            <a:r>
              <a:rPr lang="en-US" dirty="0"/>
              <a:t>proper references been provided for all information derived from </a:t>
            </a:r>
            <a:r>
              <a:rPr lang="en-US" dirty="0" smtClean="0"/>
              <a:t>other sources?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39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Testing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Is the information presented consistent internally and consistent with information presented in other content objects?</a:t>
            </a:r>
          </a:p>
          <a:p>
            <a:r>
              <a:rPr lang="en-US" dirty="0"/>
              <a:t>Is the content offensive, misleading, or does it open the door to litigation?</a:t>
            </a:r>
          </a:p>
          <a:p>
            <a:r>
              <a:rPr lang="en-US" dirty="0" smtClean="0"/>
              <a:t>Does </a:t>
            </a:r>
            <a:r>
              <a:rPr lang="en-US" dirty="0"/>
              <a:t>the content infringe on existing copyrights or trademarks</a:t>
            </a:r>
            <a:r>
              <a:rPr lang="en-US" dirty="0" smtClean="0"/>
              <a:t>?</a:t>
            </a:r>
          </a:p>
          <a:p>
            <a:r>
              <a:rPr lang="en-US" dirty="0"/>
              <a:t>Does the content contain internal links that supplement existing content? </a:t>
            </a:r>
            <a:r>
              <a:rPr lang="en-US" dirty="0" smtClean="0"/>
              <a:t>Are the </a:t>
            </a:r>
            <a:r>
              <a:rPr lang="en-US" dirty="0"/>
              <a:t>links correct?</a:t>
            </a:r>
          </a:p>
          <a:p>
            <a:r>
              <a:rPr lang="en-US" dirty="0" smtClean="0"/>
              <a:t>Does </a:t>
            </a:r>
            <a:r>
              <a:rPr lang="en-US" dirty="0"/>
              <a:t>the aesthetic style of the content conflict with the aesthetic style of </a:t>
            </a:r>
            <a:r>
              <a:rPr lang="en-US" dirty="0" smtClean="0"/>
              <a:t>the interface</a:t>
            </a:r>
            <a:r>
              <a:rPr lang="en-US" dirty="0"/>
              <a:t>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72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Original client-side request for information is different</a:t>
            </a:r>
          </a:p>
          <a:p>
            <a:r>
              <a:rPr lang="en-US" dirty="0" smtClean="0"/>
              <a:t>Database may be remote</a:t>
            </a:r>
          </a:p>
          <a:p>
            <a:r>
              <a:rPr lang="en-US" dirty="0" smtClean="0"/>
              <a:t>Transmission of raw data to server</a:t>
            </a:r>
          </a:p>
          <a:p>
            <a:r>
              <a:rPr lang="en-US" dirty="0" smtClean="0"/>
              <a:t>Proper formatting of raw data acquired</a:t>
            </a:r>
          </a:p>
          <a:p>
            <a:r>
              <a:rPr lang="en-US" dirty="0" smtClean="0"/>
              <a:t>Testing should ensure that</a:t>
            </a:r>
          </a:p>
          <a:p>
            <a:pPr lvl="1"/>
            <a:r>
              <a:rPr lang="en-US" dirty="0" smtClean="0"/>
              <a:t>Valid information is passed</a:t>
            </a:r>
          </a:p>
          <a:p>
            <a:pPr lvl="1"/>
            <a:r>
              <a:rPr lang="en-US" dirty="0" err="1" smtClean="0"/>
              <a:t>WebApp</a:t>
            </a:r>
            <a:r>
              <a:rPr lang="en-US" dirty="0" smtClean="0"/>
              <a:t> processes scripts accurately</a:t>
            </a:r>
          </a:p>
          <a:p>
            <a:pPr lvl="1"/>
            <a:r>
              <a:rPr lang="en-US" dirty="0" smtClean="0"/>
              <a:t>User data are passed correctly</a:t>
            </a:r>
          </a:p>
          <a:p>
            <a:pPr lvl="1"/>
            <a:r>
              <a:rPr lang="en-US" dirty="0" smtClean="0"/>
              <a:t>Queries are passed to data management layer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484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Layers of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4138" y="2228850"/>
            <a:ext cx="389572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536</a:t>
            </a:r>
          </a:p>
        </p:txBody>
      </p:sp>
    </p:spTree>
    <p:extLst>
      <p:ext uri="{BB962C8B-B14F-4D97-AF65-F5344CB8AC3E}">
        <p14:creationId xmlns:p14="http://schemas.microsoft.com/office/powerpoint/2010/main" xmlns="" val="411643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Interface features are tested to ensure that design rules, aesthetics, and related visual </a:t>
            </a:r>
            <a:r>
              <a:rPr lang="en-US" dirty="0"/>
              <a:t> </a:t>
            </a:r>
            <a:r>
              <a:rPr lang="en-US" dirty="0" smtClean="0"/>
              <a:t>content </a:t>
            </a:r>
            <a:r>
              <a:rPr lang="en-US" dirty="0"/>
              <a:t>are </a:t>
            </a:r>
            <a:r>
              <a:rPr lang="en-US" dirty="0" smtClean="0"/>
              <a:t>available for </a:t>
            </a:r>
            <a:r>
              <a:rPr lang="en-US" dirty="0"/>
              <a:t>the user without </a:t>
            </a:r>
            <a:r>
              <a:rPr lang="en-US" dirty="0" smtClean="0"/>
              <a:t>error</a:t>
            </a:r>
          </a:p>
          <a:p>
            <a:r>
              <a:rPr lang="en-US" dirty="0"/>
              <a:t>Individual interface mechanisms are tested in a manner </a:t>
            </a:r>
            <a:r>
              <a:rPr lang="en-US" dirty="0" smtClean="0"/>
              <a:t>that </a:t>
            </a:r>
            <a:r>
              <a:rPr lang="en-US" dirty="0"/>
              <a:t>is analogous to </a:t>
            </a:r>
            <a:r>
              <a:rPr lang="en-US" dirty="0" smtClean="0"/>
              <a:t>unit testing</a:t>
            </a:r>
          </a:p>
          <a:p>
            <a:r>
              <a:rPr lang="en-US" dirty="0"/>
              <a:t>Each interface mechanism is tested within the context of a use </a:t>
            </a:r>
            <a:r>
              <a:rPr lang="en-US" dirty="0" smtClean="0"/>
              <a:t>case</a:t>
            </a:r>
          </a:p>
          <a:p>
            <a:r>
              <a:rPr lang="en-US" dirty="0"/>
              <a:t>The complete interface is tested against selected use </a:t>
            </a:r>
            <a:r>
              <a:rPr lang="en-US" dirty="0" smtClean="0"/>
              <a:t>cases</a:t>
            </a:r>
          </a:p>
          <a:p>
            <a:r>
              <a:rPr lang="en-US" dirty="0"/>
              <a:t>The interface is tested within a </a:t>
            </a:r>
            <a:r>
              <a:rPr lang="en-US" dirty="0" smtClean="0"/>
              <a:t>variety </a:t>
            </a:r>
            <a:r>
              <a:rPr lang="en-US" dirty="0"/>
              <a:t>of environments </a:t>
            </a:r>
            <a:r>
              <a:rPr lang="en-US" dirty="0" smtClean="0"/>
              <a:t>to ensure that it will </a:t>
            </a:r>
            <a:r>
              <a:rPr lang="en-US" dirty="0"/>
              <a:t>be </a:t>
            </a:r>
            <a:r>
              <a:rPr lang="en-US" dirty="0" smtClean="0"/>
              <a:t>compatible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86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Interface Mechanisms [1/5]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Links</a:t>
            </a:r>
          </a:p>
          <a:p>
            <a:pPr lvl="1"/>
            <a:r>
              <a:rPr lang="en-US" dirty="0" smtClean="0"/>
              <a:t>Proper content is reached</a:t>
            </a:r>
          </a:p>
          <a:p>
            <a:pPr lvl="1"/>
            <a:r>
              <a:rPr lang="en-US" dirty="0" smtClean="0"/>
              <a:t>Build a list of all links</a:t>
            </a:r>
          </a:p>
          <a:p>
            <a:pPr lvl="1"/>
            <a:r>
              <a:rPr lang="en-US" dirty="0" smtClean="0"/>
              <a:t>Uncover bad URLs or links</a:t>
            </a:r>
          </a:p>
          <a:p>
            <a:pPr lvl="1"/>
            <a:r>
              <a:rPr lang="en-US" dirty="0" smtClean="0"/>
              <a:t>Links to external </a:t>
            </a:r>
            <a:r>
              <a:rPr lang="en-US" dirty="0" err="1" smtClean="0"/>
              <a:t>WebApp</a:t>
            </a:r>
            <a:endParaRPr lang="en-US" dirty="0" smtClean="0"/>
          </a:p>
          <a:p>
            <a:r>
              <a:rPr lang="en-US" dirty="0" smtClean="0"/>
              <a:t>Forms</a:t>
            </a:r>
            <a:endParaRPr lang="en-US" dirty="0"/>
          </a:p>
          <a:p>
            <a:pPr lvl="1"/>
            <a:r>
              <a:rPr lang="en-US" dirty="0" smtClean="0"/>
              <a:t>Labels correctly identify fields</a:t>
            </a:r>
          </a:p>
          <a:p>
            <a:pPr lvl="1"/>
            <a:r>
              <a:rPr lang="en-US" dirty="0" smtClean="0"/>
              <a:t>Mandatory fields are visually identified</a:t>
            </a:r>
          </a:p>
          <a:p>
            <a:pPr lvl="1"/>
            <a:r>
              <a:rPr lang="en-US" dirty="0" smtClean="0"/>
              <a:t>Server receives complete information</a:t>
            </a:r>
          </a:p>
          <a:p>
            <a:pPr lvl="1"/>
            <a:r>
              <a:rPr lang="en-US" dirty="0" smtClean="0"/>
              <a:t>Appropriate defaults are used</a:t>
            </a:r>
          </a:p>
          <a:p>
            <a:pPr lvl="1"/>
            <a:r>
              <a:rPr lang="en-US" dirty="0" smtClean="0"/>
              <a:t>Brower functions (e.g. back arrow) do not corrupt data</a:t>
            </a:r>
          </a:p>
          <a:p>
            <a:pPr lvl="1"/>
            <a:r>
              <a:rPr lang="en-US" dirty="0" smtClean="0"/>
              <a:t>Scripts for error checking work properly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01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Interface Mechanisms [2/5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Forms</a:t>
            </a:r>
            <a:endParaRPr lang="en-US" dirty="0"/>
          </a:p>
          <a:p>
            <a:pPr lvl="1"/>
            <a:r>
              <a:rPr lang="en-US" dirty="0" smtClean="0"/>
              <a:t>Proper width and data types</a:t>
            </a:r>
          </a:p>
          <a:p>
            <a:pPr lvl="1"/>
            <a:r>
              <a:rPr lang="en-US" dirty="0" smtClean="0"/>
              <a:t>Appropriate safeguard e.g. length of text</a:t>
            </a:r>
          </a:p>
          <a:p>
            <a:pPr lvl="1"/>
            <a:r>
              <a:rPr lang="en-US" dirty="0" smtClean="0"/>
              <a:t>Appropriate options for full-down menus</a:t>
            </a:r>
          </a:p>
          <a:p>
            <a:pPr lvl="1"/>
            <a:r>
              <a:rPr lang="en-US" dirty="0" smtClean="0"/>
              <a:t>Order of controls is meaningful</a:t>
            </a:r>
          </a:p>
          <a:p>
            <a:pPr lvl="1"/>
            <a:r>
              <a:rPr lang="en-US" dirty="0" smtClean="0"/>
              <a:t>Browser “auto-fill” do not lead to data errors</a:t>
            </a:r>
          </a:p>
          <a:p>
            <a:pPr lvl="1"/>
            <a:r>
              <a:rPr lang="en-US" dirty="0" smtClean="0"/>
              <a:t>Tab key initiates proper movement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965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Interface Mechanisms [3/5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Client-side scripting</a:t>
            </a:r>
            <a:endParaRPr lang="en-US" dirty="0"/>
          </a:p>
          <a:p>
            <a:pPr lvl="1"/>
            <a:r>
              <a:rPr lang="en-US" dirty="0" smtClean="0"/>
              <a:t>Black-box testing</a:t>
            </a:r>
          </a:p>
          <a:p>
            <a:pPr lvl="1"/>
            <a:r>
              <a:rPr lang="en-US" dirty="0" smtClean="0"/>
              <a:t>Coupled with forms testing</a:t>
            </a:r>
          </a:p>
          <a:p>
            <a:pPr lvl="1"/>
            <a:r>
              <a:rPr lang="en-US" dirty="0" smtClean="0"/>
              <a:t>Compatibility test for scripting language</a:t>
            </a:r>
          </a:p>
          <a:p>
            <a:pPr lvl="1"/>
            <a:r>
              <a:rPr lang="en-US" dirty="0" smtClean="0"/>
              <a:t>Organization standards</a:t>
            </a:r>
          </a:p>
          <a:p>
            <a:r>
              <a:rPr lang="en-US" dirty="0" smtClean="0"/>
              <a:t>Dynamic HTML</a:t>
            </a:r>
          </a:p>
          <a:p>
            <a:pPr lvl="1"/>
            <a:r>
              <a:rPr lang="en-US" dirty="0" smtClean="0"/>
              <a:t>Dynamic webpages are executed</a:t>
            </a:r>
          </a:p>
          <a:p>
            <a:pPr lvl="1"/>
            <a:r>
              <a:rPr lang="en-US" dirty="0" smtClean="0"/>
              <a:t>Compatibility test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70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Interface Mechanisms [4/5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CGI scripts</a:t>
            </a:r>
            <a:endParaRPr lang="en-US" dirty="0"/>
          </a:p>
          <a:p>
            <a:pPr lvl="1"/>
            <a:r>
              <a:rPr lang="en-US" dirty="0" smtClean="0"/>
              <a:t>Black-box testing for data integrity</a:t>
            </a:r>
          </a:p>
          <a:p>
            <a:pPr lvl="1"/>
            <a:r>
              <a:rPr lang="en-US" dirty="0" smtClean="0"/>
              <a:t>Performance testing for server-side configuration</a:t>
            </a:r>
          </a:p>
          <a:p>
            <a:r>
              <a:rPr lang="en-US" dirty="0" smtClean="0"/>
              <a:t>Streaming content</a:t>
            </a:r>
          </a:p>
          <a:p>
            <a:pPr lvl="1"/>
            <a:r>
              <a:rPr lang="en-US" dirty="0" smtClean="0"/>
              <a:t>Updated contents are properly displayed</a:t>
            </a:r>
          </a:p>
          <a:p>
            <a:pPr lvl="1"/>
            <a:r>
              <a:rPr lang="en-US" dirty="0" smtClean="0"/>
              <a:t>Suspended without error</a:t>
            </a:r>
          </a:p>
          <a:p>
            <a:pPr lvl="1"/>
            <a:r>
              <a:rPr lang="en-US" dirty="0" smtClean="0"/>
              <a:t>Restarted without difficulty</a:t>
            </a:r>
          </a:p>
          <a:p>
            <a:r>
              <a:rPr lang="en-US" dirty="0" smtClean="0"/>
              <a:t>Cookies</a:t>
            </a:r>
            <a:endParaRPr lang="en-US" dirty="0"/>
          </a:p>
          <a:p>
            <a:pPr lvl="1"/>
            <a:r>
              <a:rPr lang="en-US" dirty="0" smtClean="0"/>
              <a:t>Client-side and server-side testing</a:t>
            </a:r>
          </a:p>
          <a:p>
            <a:pPr lvl="1"/>
            <a:r>
              <a:rPr lang="en-US" dirty="0" smtClean="0"/>
              <a:t>Proper persistence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058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Interface Mechanisms [5/5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Application specific interface mechanisms</a:t>
            </a:r>
            <a:endParaRPr lang="en-US" dirty="0"/>
          </a:p>
          <a:p>
            <a:pPr lvl="1"/>
            <a:r>
              <a:rPr lang="en-US" dirty="0" smtClean="0"/>
              <a:t>Checklist to check functionality </a:t>
            </a:r>
          </a:p>
          <a:p>
            <a:pPr lvl="1"/>
            <a:r>
              <a:rPr lang="en-US" dirty="0" smtClean="0"/>
              <a:t>Example: shopping cart functionality</a:t>
            </a:r>
          </a:p>
          <a:p>
            <a:pPr lvl="1"/>
            <a:r>
              <a:rPr lang="en-US" dirty="0" smtClean="0"/>
              <a:t>Boundary-test: maximum and minimum number of items</a:t>
            </a:r>
          </a:p>
          <a:p>
            <a:pPr lvl="1"/>
            <a:r>
              <a:rPr lang="en-US" dirty="0" smtClean="0"/>
              <a:t>Test a “check out” request for an empty cart</a:t>
            </a:r>
          </a:p>
          <a:p>
            <a:pPr lvl="1"/>
            <a:r>
              <a:rPr lang="en-US" dirty="0" smtClean="0"/>
              <a:t>Test proper deletion of an item</a:t>
            </a:r>
          </a:p>
          <a:p>
            <a:pPr lvl="1"/>
            <a:r>
              <a:rPr lang="en-US" dirty="0" smtClean="0"/>
              <a:t>Test to determine whether a purchase empties  the cart</a:t>
            </a:r>
          </a:p>
          <a:p>
            <a:pPr lvl="1"/>
            <a:r>
              <a:rPr lang="en-US" dirty="0" smtClean="0"/>
              <a:t>Test to determine the persistence of cart contents</a:t>
            </a:r>
          </a:p>
          <a:p>
            <a:pPr lvl="1"/>
            <a:r>
              <a:rPr lang="en-US" dirty="0" smtClean="0"/>
              <a:t>Test to determine whether cart contents be called for at some future 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466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Usability Tests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Define a set of usability testing categories and identify goals for </a:t>
            </a:r>
            <a:r>
              <a:rPr lang="en-US" dirty="0" smtClean="0"/>
              <a:t>each</a:t>
            </a:r>
            <a:endParaRPr lang="en-US" dirty="0"/>
          </a:p>
          <a:p>
            <a:r>
              <a:rPr lang="en-US" dirty="0"/>
              <a:t>Design tests that will enable each goal to be </a:t>
            </a:r>
            <a:r>
              <a:rPr lang="en-US" dirty="0" smtClean="0"/>
              <a:t>evaluated</a:t>
            </a:r>
            <a:endParaRPr lang="en-US" dirty="0"/>
          </a:p>
          <a:p>
            <a:r>
              <a:rPr lang="en-US" dirty="0"/>
              <a:t>Select participants </a:t>
            </a:r>
            <a:r>
              <a:rPr lang="en-US" dirty="0" smtClean="0"/>
              <a:t>who </a:t>
            </a:r>
            <a:r>
              <a:rPr lang="en-US" dirty="0"/>
              <a:t>will conduct the </a:t>
            </a:r>
            <a:r>
              <a:rPr lang="en-US" dirty="0" smtClean="0"/>
              <a:t>tests</a:t>
            </a:r>
            <a:endParaRPr lang="en-US" dirty="0"/>
          </a:p>
          <a:p>
            <a:r>
              <a:rPr lang="en-US" dirty="0"/>
              <a:t>Instrument participants' interaction with the </a:t>
            </a:r>
            <a:r>
              <a:rPr lang="en-US" dirty="0" err="1" smtClean="0"/>
              <a:t>WebApp</a:t>
            </a:r>
            <a:r>
              <a:rPr lang="en-US" dirty="0" smtClean="0"/>
              <a:t> </a:t>
            </a:r>
            <a:r>
              <a:rPr lang="en-US" dirty="0"/>
              <a:t>while testing </a:t>
            </a:r>
            <a:r>
              <a:rPr lang="en-US" dirty="0" smtClean="0"/>
              <a:t>is conducted</a:t>
            </a:r>
            <a:endParaRPr lang="en-US" dirty="0"/>
          </a:p>
          <a:p>
            <a:r>
              <a:rPr lang="en-US" dirty="0"/>
              <a:t>Develop a mechanism for assessing the usability of the </a:t>
            </a:r>
            <a:r>
              <a:rPr lang="en-US" dirty="0" err="1" smtClean="0"/>
              <a:t>WebApp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174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Usability Tests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levels</a:t>
            </a:r>
            <a:endParaRPr lang="en-US" dirty="0"/>
          </a:p>
          <a:p>
            <a:r>
              <a:rPr lang="en-US" dirty="0" smtClean="0"/>
              <a:t>Specific interface mechanism e.g. form</a:t>
            </a:r>
          </a:p>
          <a:p>
            <a:r>
              <a:rPr lang="en-US" dirty="0" smtClean="0"/>
              <a:t>Complete web page</a:t>
            </a:r>
          </a:p>
          <a:p>
            <a:r>
              <a:rPr lang="en-US" dirty="0" smtClean="0"/>
              <a:t>Complete </a:t>
            </a:r>
            <a:r>
              <a:rPr lang="en-US" dirty="0" err="1" smtClean="0"/>
              <a:t>WebApp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814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Usability Tests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Test categories</a:t>
            </a:r>
          </a:p>
          <a:p>
            <a:pPr lvl="1"/>
            <a:r>
              <a:rPr lang="en-US" dirty="0" smtClean="0"/>
              <a:t>Interactivity</a:t>
            </a:r>
          </a:p>
          <a:p>
            <a:pPr lvl="1"/>
            <a:r>
              <a:rPr lang="en-US" dirty="0" smtClean="0"/>
              <a:t>Layout</a:t>
            </a:r>
          </a:p>
          <a:p>
            <a:pPr lvl="1"/>
            <a:r>
              <a:rPr lang="en-US" dirty="0" smtClean="0"/>
              <a:t>Readability</a:t>
            </a:r>
          </a:p>
          <a:p>
            <a:pPr lvl="1"/>
            <a:r>
              <a:rPr lang="en-US" dirty="0" smtClean="0"/>
              <a:t>Aesthetics</a:t>
            </a:r>
          </a:p>
          <a:p>
            <a:pPr lvl="1"/>
            <a:r>
              <a:rPr lang="en-US" dirty="0" smtClean="0"/>
              <a:t>Display characteristics</a:t>
            </a:r>
          </a:p>
          <a:p>
            <a:pPr lvl="1"/>
            <a:r>
              <a:rPr lang="en-US" dirty="0" smtClean="0"/>
              <a:t>Time sensitivity</a:t>
            </a:r>
          </a:p>
          <a:p>
            <a:pPr lvl="1"/>
            <a:r>
              <a:rPr lang="en-US" dirty="0" smtClean="0"/>
              <a:t>Personalization</a:t>
            </a:r>
          </a:p>
          <a:p>
            <a:pPr lvl="1"/>
            <a:r>
              <a:rPr lang="en-US" dirty="0" smtClean="0"/>
              <a:t>Accessibility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590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Qualitative Assessment of Usability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3025" y="2409825"/>
            <a:ext cx="64579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542</a:t>
            </a:r>
          </a:p>
        </p:txBody>
      </p:sp>
    </p:spTree>
    <p:extLst>
      <p:ext uri="{BB962C8B-B14F-4D97-AF65-F5344CB8AC3E}">
        <p14:creationId xmlns:p14="http://schemas.microsoft.com/office/powerpoint/2010/main" xmlns="" val="321596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Compatibility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Computers, display devices, operating systems, browsers, network connection speeds</a:t>
            </a:r>
          </a:p>
          <a:p>
            <a:r>
              <a:rPr lang="en-US" dirty="0" smtClean="0"/>
              <a:t>Differences in client-side processing speed</a:t>
            </a:r>
          </a:p>
          <a:p>
            <a:r>
              <a:rPr lang="en-US" dirty="0" smtClean="0"/>
              <a:t>Sometimes minor issues</a:t>
            </a:r>
          </a:p>
          <a:p>
            <a:r>
              <a:rPr lang="en-US" dirty="0" smtClean="0"/>
              <a:t>Serious issues e.g. download speed, missing plug-in, page layout</a:t>
            </a:r>
          </a:p>
          <a:p>
            <a:r>
              <a:rPr lang="en-US" dirty="0" smtClean="0"/>
              <a:t>Define a set of “commonly encountered” client-side configurations</a:t>
            </a:r>
          </a:p>
          <a:p>
            <a:r>
              <a:rPr lang="en-US" dirty="0" smtClean="0"/>
              <a:t>Tree structures for possible configurations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888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Quality dimensions</a:t>
            </a:r>
          </a:p>
          <a:p>
            <a:pPr lvl="1"/>
            <a:r>
              <a:rPr lang="en-US" dirty="0" smtClean="0"/>
              <a:t>Content, function, structure, usability, navigability, performance, compatibility, interoperability, security</a:t>
            </a:r>
            <a:endParaRPr lang="en-US" dirty="0"/>
          </a:p>
          <a:p>
            <a:r>
              <a:rPr lang="en-US" dirty="0" smtClean="0"/>
              <a:t>Testing strategy</a:t>
            </a:r>
          </a:p>
          <a:p>
            <a:r>
              <a:rPr lang="en-US" dirty="0" smtClean="0"/>
              <a:t>Content testing</a:t>
            </a:r>
          </a:p>
          <a:p>
            <a:r>
              <a:rPr lang="en-US" dirty="0" smtClean="0"/>
              <a:t>Database testing</a:t>
            </a:r>
          </a:p>
          <a:p>
            <a:r>
              <a:rPr lang="en-US" dirty="0" smtClean="0"/>
              <a:t>User interface testing</a:t>
            </a:r>
          </a:p>
          <a:p>
            <a:pPr lvl="1"/>
            <a:r>
              <a:rPr lang="en-US" dirty="0" smtClean="0"/>
              <a:t>Testing interface mechanisms, usability tests, compatibility tests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723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10800</TotalTime>
  <Words>1064</Words>
  <Application>Microsoft Office PowerPoint</Application>
  <PresentationFormat>On-screen Show (4:3)</PresentationFormat>
  <Paragraphs>197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PresentationPro_GlowingTechVideo</vt:lpstr>
      <vt:lpstr>Testing Web Applications SEII-Lecture 18</vt:lpstr>
      <vt:lpstr>Recap</vt:lpstr>
      <vt:lpstr>Dimensions of Quality [1/2]</vt:lpstr>
      <vt:lpstr>Dimensions of Quality [2/2]</vt:lpstr>
      <vt:lpstr>Errors within a WebApp Environment</vt:lpstr>
      <vt:lpstr>Testing Strategy [1/2]</vt:lpstr>
      <vt:lpstr>Testing Strategy [2/2]</vt:lpstr>
      <vt:lpstr>Content Testing [1/2]</vt:lpstr>
      <vt:lpstr>Content Testing [2/2]</vt:lpstr>
      <vt:lpstr>Database Testing</vt:lpstr>
      <vt:lpstr>Layers of Interaction</vt:lpstr>
      <vt:lpstr>User Interface Testing</vt:lpstr>
      <vt:lpstr>Testing Interface Mechanisms [1/5]</vt:lpstr>
      <vt:lpstr>Testing Interface Mechanisms [2/5]</vt:lpstr>
      <vt:lpstr>Testing Interface Mechanisms [3/5]</vt:lpstr>
      <vt:lpstr>Testing Interface Mechanisms [4/5]</vt:lpstr>
      <vt:lpstr>Testing Interface Mechanisms [5/5]</vt:lpstr>
      <vt:lpstr>Usability Tests [1/3]</vt:lpstr>
      <vt:lpstr>Usability Tests [2/3]</vt:lpstr>
      <vt:lpstr>Usability Tests [3/3]</vt:lpstr>
      <vt:lpstr>Qualitative Assessment of Usability</vt:lpstr>
      <vt:lpstr>Compatibility Tests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vcomsats</cp:lastModifiedBy>
  <cp:revision>468</cp:revision>
  <dcterms:created xsi:type="dcterms:W3CDTF">2013-04-27T08:10:27Z</dcterms:created>
  <dcterms:modified xsi:type="dcterms:W3CDTF">2013-06-19T13:11:34Z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