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3"/>
  </p:notesMasterIdLst>
  <p:sldIdLst>
    <p:sldId id="256" r:id="rId3"/>
    <p:sldId id="310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275" r:id="rId17"/>
    <p:sldId id="306" r:id="rId18"/>
    <p:sldId id="305" r:id="rId19"/>
    <p:sldId id="307" r:id="rId20"/>
    <p:sldId id="308" r:id="rId21"/>
    <p:sldId id="30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290" y="-1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Quality Assurance</a:t>
            </a:r>
            <a:br>
              <a:rPr lang="en-US" dirty="0" smtClean="0"/>
            </a:br>
            <a:r>
              <a:rPr lang="en-US" dirty="0" smtClean="0"/>
              <a:t>SEII-Lecture 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Software reviews</a:t>
            </a:r>
          </a:p>
          <a:p>
            <a:r>
              <a:rPr lang="en-US" dirty="0" smtClean="0"/>
              <a:t>Cost impact of software defects</a:t>
            </a:r>
          </a:p>
          <a:p>
            <a:r>
              <a:rPr lang="en-US" dirty="0" smtClean="0"/>
              <a:t>Defect amplification model</a:t>
            </a:r>
          </a:p>
          <a:p>
            <a:r>
              <a:rPr lang="en-US" dirty="0" smtClean="0"/>
              <a:t>Review metrics and their use</a:t>
            </a:r>
          </a:p>
          <a:p>
            <a:pPr lvl="1"/>
            <a:r>
              <a:rPr lang="en-US" dirty="0"/>
              <a:t>Preparation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p</a:t>
            </a:r>
            <a:r>
              <a:rPr lang="en-US" dirty="0" smtClean="0"/>
              <a:t>), assessment </a:t>
            </a:r>
            <a:r>
              <a:rPr lang="en-US" dirty="0"/>
              <a:t>effort (</a:t>
            </a:r>
            <a:r>
              <a:rPr lang="en-US" dirty="0" err="1"/>
              <a:t>E</a:t>
            </a:r>
            <a:r>
              <a:rPr lang="en-US" baseline="-25000" dirty="0" err="1"/>
              <a:t>p</a:t>
            </a:r>
            <a:r>
              <a:rPr lang="en-US" dirty="0" smtClean="0"/>
              <a:t>), </a:t>
            </a:r>
            <a:r>
              <a:rPr lang="en-US" dirty="0"/>
              <a:t>Rework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), work </a:t>
            </a:r>
            <a:r>
              <a:rPr lang="en-US" dirty="0"/>
              <a:t>product size (WPS</a:t>
            </a:r>
            <a:r>
              <a:rPr lang="en-US" dirty="0" smtClean="0"/>
              <a:t>), minor </a:t>
            </a:r>
            <a:r>
              <a:rPr lang="en-US" dirty="0"/>
              <a:t>errors found (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minor</a:t>
            </a:r>
            <a:r>
              <a:rPr lang="en-US" dirty="0" smtClean="0"/>
              <a:t>), major </a:t>
            </a:r>
            <a:r>
              <a:rPr lang="en-US" dirty="0"/>
              <a:t>errors found (</a:t>
            </a:r>
            <a:r>
              <a:rPr lang="en-US" dirty="0" err="1"/>
              <a:t>Err</a:t>
            </a:r>
            <a:r>
              <a:rPr lang="en-US" baseline="-25000" dirty="0" err="1"/>
              <a:t>major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Formal and informal reviews</a:t>
            </a:r>
          </a:p>
          <a:p>
            <a:pPr lvl="1"/>
            <a:r>
              <a:rPr lang="en-US" dirty="0" smtClean="0"/>
              <a:t>Review meeting, review reporting and record keeping, review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54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Software Quality Assurance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Standards</a:t>
            </a:r>
          </a:p>
          <a:p>
            <a:pPr lvl="1"/>
            <a:r>
              <a:rPr lang="en-US" dirty="0" smtClean="0"/>
              <a:t>IEEE, ISO, and other organizations</a:t>
            </a:r>
          </a:p>
          <a:p>
            <a:pPr lvl="1"/>
            <a:r>
              <a:rPr lang="en-US" dirty="0" smtClean="0"/>
              <a:t>Volunteer / imposed</a:t>
            </a:r>
          </a:p>
          <a:p>
            <a:pPr lvl="1"/>
            <a:r>
              <a:rPr lang="en-US" dirty="0" smtClean="0"/>
              <a:t>SQA job is to confirm it</a:t>
            </a:r>
          </a:p>
          <a:p>
            <a:r>
              <a:rPr lang="en-US" dirty="0" smtClean="0"/>
              <a:t>Reviews and audits</a:t>
            </a:r>
            <a:endParaRPr lang="en-US" dirty="0"/>
          </a:p>
          <a:p>
            <a:pPr lvl="1"/>
            <a:r>
              <a:rPr lang="en-US" dirty="0" smtClean="0"/>
              <a:t>Quality control activity</a:t>
            </a:r>
          </a:p>
          <a:p>
            <a:pPr lvl="1"/>
            <a:r>
              <a:rPr lang="en-US" dirty="0" smtClean="0"/>
              <a:t>Intended to uncover errors and follow guidelines</a:t>
            </a:r>
          </a:p>
          <a:p>
            <a:r>
              <a:rPr lang="en-US" dirty="0" smtClean="0"/>
              <a:t>Testing</a:t>
            </a:r>
            <a:endParaRPr lang="en-US" dirty="0"/>
          </a:p>
          <a:p>
            <a:pPr lvl="1"/>
            <a:r>
              <a:rPr lang="en-US" dirty="0" smtClean="0"/>
              <a:t>Key activity</a:t>
            </a:r>
          </a:p>
          <a:p>
            <a:pPr lvl="1"/>
            <a:r>
              <a:rPr lang="en-US" dirty="0" smtClean="0"/>
              <a:t>To find errors</a:t>
            </a:r>
          </a:p>
          <a:p>
            <a:pPr lvl="1"/>
            <a:r>
              <a:rPr lang="en-US" dirty="0" smtClean="0"/>
              <a:t>Proper planning and execution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393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Software Quality Assurance 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Error/defect collection and analysis</a:t>
            </a:r>
          </a:p>
          <a:p>
            <a:pPr lvl="1"/>
            <a:r>
              <a:rPr lang="en-US" dirty="0" smtClean="0"/>
              <a:t>Better understanding of errors</a:t>
            </a:r>
          </a:p>
          <a:p>
            <a:r>
              <a:rPr lang="en-US" dirty="0" smtClean="0"/>
              <a:t>Change management</a:t>
            </a:r>
            <a:endParaRPr lang="en-US" dirty="0"/>
          </a:p>
          <a:p>
            <a:pPr lvl="1"/>
            <a:r>
              <a:rPr lang="en-US" dirty="0" smtClean="0"/>
              <a:t>Continuous changes</a:t>
            </a:r>
          </a:p>
          <a:p>
            <a:pPr lvl="1"/>
            <a:r>
              <a:rPr lang="en-US" dirty="0" smtClean="0"/>
              <a:t>Changes may lead to confusion</a:t>
            </a:r>
          </a:p>
          <a:p>
            <a:r>
              <a:rPr lang="en-US" dirty="0" smtClean="0"/>
              <a:t>Education</a:t>
            </a:r>
            <a:endParaRPr lang="en-US" dirty="0"/>
          </a:p>
          <a:p>
            <a:pPr lvl="1"/>
            <a:r>
              <a:rPr lang="en-US" dirty="0" smtClean="0"/>
              <a:t>Educate project teams</a:t>
            </a:r>
          </a:p>
          <a:p>
            <a:pPr lvl="1"/>
            <a:r>
              <a:rPr lang="en-US" dirty="0" smtClean="0"/>
              <a:t>Software process improvement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66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Software Quality Assurance 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Vendor management</a:t>
            </a:r>
          </a:p>
          <a:p>
            <a:pPr lvl="1"/>
            <a:r>
              <a:rPr lang="en-US" dirty="0" smtClean="0"/>
              <a:t>Shrink-wrapped packages, tailored shell, and contracted software</a:t>
            </a:r>
          </a:p>
          <a:p>
            <a:pPr lvl="1"/>
            <a:r>
              <a:rPr lang="en-US" dirty="0" smtClean="0"/>
              <a:t>Quality guidelines for vendor</a:t>
            </a:r>
          </a:p>
          <a:p>
            <a:r>
              <a:rPr lang="en-US" dirty="0" smtClean="0"/>
              <a:t>Security management</a:t>
            </a:r>
            <a:endParaRPr lang="en-US" dirty="0"/>
          </a:p>
          <a:p>
            <a:pPr lvl="1"/>
            <a:r>
              <a:rPr lang="en-US" dirty="0" smtClean="0"/>
              <a:t>Cyber crimes</a:t>
            </a:r>
          </a:p>
          <a:p>
            <a:pPr lvl="1"/>
            <a:r>
              <a:rPr lang="en-US" dirty="0" smtClean="0"/>
              <a:t>Privacy regulations</a:t>
            </a:r>
          </a:p>
          <a:p>
            <a:r>
              <a:rPr lang="en-US" dirty="0" smtClean="0"/>
              <a:t>Safety</a:t>
            </a:r>
            <a:endParaRPr lang="en-US" dirty="0"/>
          </a:p>
          <a:p>
            <a:pPr lvl="1"/>
            <a:r>
              <a:rPr lang="en-US" dirty="0" smtClean="0"/>
              <a:t>Different domains</a:t>
            </a:r>
          </a:p>
          <a:p>
            <a:r>
              <a:rPr lang="en-US" dirty="0" smtClean="0"/>
              <a:t>Risk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07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SQA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Prepare SQA plan for a project</a:t>
            </a:r>
          </a:p>
          <a:p>
            <a:r>
              <a:rPr lang="en-US" dirty="0" smtClean="0"/>
              <a:t>Participates in the development of the project’s software process description</a:t>
            </a:r>
          </a:p>
          <a:p>
            <a:r>
              <a:rPr lang="en-US" dirty="0" smtClean="0"/>
              <a:t>Review software engineering activities to verify compliance with the defined software process</a:t>
            </a:r>
          </a:p>
          <a:p>
            <a:r>
              <a:rPr lang="en-US" dirty="0" smtClean="0"/>
              <a:t>Audits </a:t>
            </a:r>
            <a:r>
              <a:rPr lang="en-US" dirty="0" smtClean="0"/>
              <a:t>designated </a:t>
            </a:r>
            <a:r>
              <a:rPr lang="en-US" dirty="0" smtClean="0"/>
              <a:t>software work products to verify compliance with those defined as part of the software process</a:t>
            </a:r>
          </a:p>
          <a:p>
            <a:r>
              <a:rPr lang="en-US" dirty="0" smtClean="0"/>
              <a:t>Ensures that deviations in software work and work products are documented and handled according to a documented procedure</a:t>
            </a:r>
          </a:p>
          <a:p>
            <a:r>
              <a:rPr lang="en-US" dirty="0" smtClean="0"/>
              <a:t>Records any noncompliance  and reports to senior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41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Goals, Attributes, and Metrics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quality</a:t>
            </a:r>
          </a:p>
          <a:p>
            <a:r>
              <a:rPr lang="en-US" dirty="0" smtClean="0"/>
              <a:t>Design quality</a:t>
            </a:r>
          </a:p>
          <a:p>
            <a:r>
              <a:rPr lang="en-US" dirty="0" smtClean="0"/>
              <a:t>Code quality</a:t>
            </a:r>
          </a:p>
          <a:p>
            <a:r>
              <a:rPr lang="en-US" dirty="0" smtClean="0"/>
              <a:t>Quality control effectiveness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95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Quality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Ambiguity</a:t>
            </a:r>
          </a:p>
          <a:p>
            <a:pPr lvl="1"/>
            <a:r>
              <a:rPr lang="en-US" dirty="0" smtClean="0"/>
              <a:t>Number of ambiguous modifiers e.g. many, large etc.</a:t>
            </a:r>
          </a:p>
          <a:p>
            <a:r>
              <a:rPr lang="en-US" dirty="0" smtClean="0"/>
              <a:t>Completeness</a:t>
            </a:r>
            <a:endParaRPr lang="en-US" dirty="0"/>
          </a:p>
          <a:p>
            <a:pPr lvl="1"/>
            <a:r>
              <a:rPr lang="en-US" dirty="0" smtClean="0"/>
              <a:t>Number of TBA, TBD</a:t>
            </a:r>
          </a:p>
          <a:p>
            <a:r>
              <a:rPr lang="en-US" dirty="0" smtClean="0"/>
              <a:t>Understandability</a:t>
            </a:r>
          </a:p>
          <a:p>
            <a:pPr lvl="1"/>
            <a:r>
              <a:rPr lang="en-US" dirty="0" smtClean="0"/>
              <a:t>Number of sections/subsections</a:t>
            </a:r>
          </a:p>
          <a:p>
            <a:r>
              <a:rPr lang="en-US" dirty="0" smtClean="0"/>
              <a:t>Volatility</a:t>
            </a:r>
          </a:p>
          <a:p>
            <a:pPr lvl="1"/>
            <a:r>
              <a:rPr lang="en-US" dirty="0" smtClean="0"/>
              <a:t>Number of changes per requirement</a:t>
            </a:r>
          </a:p>
          <a:p>
            <a:pPr lvl="1"/>
            <a:r>
              <a:rPr lang="en-US" dirty="0" smtClean="0"/>
              <a:t>Time (by activity) when change is requested</a:t>
            </a:r>
          </a:p>
          <a:p>
            <a:r>
              <a:rPr lang="en-US" dirty="0" smtClean="0"/>
              <a:t>Traceability</a:t>
            </a:r>
            <a:endParaRPr lang="en-US" dirty="0"/>
          </a:p>
          <a:p>
            <a:pPr lvl="1"/>
            <a:r>
              <a:rPr lang="en-US" dirty="0" smtClean="0"/>
              <a:t>Number of requirements not traceable to design/code</a:t>
            </a:r>
          </a:p>
          <a:p>
            <a:r>
              <a:rPr lang="en-US" dirty="0" smtClean="0"/>
              <a:t>Model clarity</a:t>
            </a:r>
          </a:p>
          <a:p>
            <a:pPr lvl="1"/>
            <a:r>
              <a:rPr lang="en-US" dirty="0" smtClean="0"/>
              <a:t>Number of UML models, descriptive pages per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61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Architectural integrity</a:t>
            </a:r>
          </a:p>
          <a:p>
            <a:pPr lvl="1"/>
            <a:r>
              <a:rPr lang="en-US" dirty="0" smtClean="0"/>
              <a:t>Existence of architectural model</a:t>
            </a:r>
          </a:p>
          <a:p>
            <a:r>
              <a:rPr lang="en-US" dirty="0" smtClean="0"/>
              <a:t>Component completeness</a:t>
            </a:r>
            <a:endParaRPr lang="en-US" dirty="0"/>
          </a:p>
          <a:p>
            <a:pPr lvl="1"/>
            <a:r>
              <a:rPr lang="en-US" dirty="0" smtClean="0"/>
              <a:t>Number of components that trace to architectural model</a:t>
            </a:r>
          </a:p>
          <a:p>
            <a:pPr lvl="1"/>
            <a:r>
              <a:rPr lang="en-US" dirty="0" smtClean="0"/>
              <a:t>Complexity of procedural design</a:t>
            </a:r>
          </a:p>
          <a:p>
            <a:r>
              <a:rPr lang="en-US" dirty="0" smtClean="0"/>
              <a:t>Interface complexity</a:t>
            </a:r>
          </a:p>
          <a:p>
            <a:pPr lvl="1"/>
            <a:r>
              <a:rPr lang="en-US" dirty="0" smtClean="0"/>
              <a:t>Average number of pick to get to a typical function or content</a:t>
            </a:r>
          </a:p>
          <a:p>
            <a:pPr lvl="1"/>
            <a:r>
              <a:rPr lang="en-US" dirty="0" smtClean="0"/>
              <a:t>Layout appropriateness</a:t>
            </a:r>
          </a:p>
          <a:p>
            <a:r>
              <a:rPr lang="en-US" dirty="0" smtClean="0"/>
              <a:t>Patterns</a:t>
            </a:r>
          </a:p>
          <a:p>
            <a:pPr lvl="1"/>
            <a:r>
              <a:rPr lang="en-US" dirty="0" smtClean="0"/>
              <a:t>Number of patterns 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08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Complexity</a:t>
            </a:r>
          </a:p>
          <a:p>
            <a:pPr lvl="1"/>
            <a:r>
              <a:rPr lang="en-US" dirty="0" err="1" smtClean="0"/>
              <a:t>Cyclomatic</a:t>
            </a:r>
            <a:r>
              <a:rPr lang="en-US" dirty="0" smtClean="0"/>
              <a:t> complexity</a:t>
            </a:r>
          </a:p>
          <a:p>
            <a:r>
              <a:rPr lang="en-US" dirty="0" smtClean="0"/>
              <a:t>Maintainability</a:t>
            </a:r>
            <a:endParaRPr lang="en-US" dirty="0"/>
          </a:p>
          <a:p>
            <a:pPr lvl="1"/>
            <a:r>
              <a:rPr lang="en-US" dirty="0" smtClean="0"/>
              <a:t>Design factors e.g. cohesion, coupling etc.</a:t>
            </a:r>
          </a:p>
          <a:p>
            <a:r>
              <a:rPr lang="en-US" dirty="0" smtClean="0"/>
              <a:t>Understandability</a:t>
            </a:r>
          </a:p>
          <a:p>
            <a:pPr lvl="1"/>
            <a:r>
              <a:rPr lang="en-US" dirty="0" smtClean="0"/>
              <a:t>Percent internal components</a:t>
            </a:r>
          </a:p>
          <a:p>
            <a:pPr lvl="1"/>
            <a:r>
              <a:rPr lang="en-US" dirty="0" smtClean="0"/>
              <a:t>Variable naming conventions</a:t>
            </a:r>
          </a:p>
          <a:p>
            <a:r>
              <a:rPr lang="en-US" dirty="0" smtClean="0"/>
              <a:t>Reusability</a:t>
            </a:r>
          </a:p>
          <a:p>
            <a:pPr lvl="1"/>
            <a:r>
              <a:rPr lang="en-US" dirty="0" smtClean="0"/>
              <a:t>Percent reused components</a:t>
            </a:r>
          </a:p>
          <a:p>
            <a:r>
              <a:rPr lang="en-US" dirty="0" smtClean="0"/>
              <a:t>Documentation</a:t>
            </a:r>
            <a:endParaRPr lang="en-US" dirty="0"/>
          </a:p>
          <a:p>
            <a:pPr lvl="1"/>
            <a:r>
              <a:rPr lang="en-US" dirty="0" smtClean="0"/>
              <a:t>Readability index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410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Control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Resource allocation</a:t>
            </a:r>
          </a:p>
          <a:p>
            <a:pPr lvl="1"/>
            <a:r>
              <a:rPr lang="en-US" dirty="0" smtClean="0"/>
              <a:t>Staff hour percentage per activity</a:t>
            </a:r>
          </a:p>
          <a:p>
            <a:r>
              <a:rPr lang="en-US" dirty="0" smtClean="0"/>
              <a:t>Completion rate</a:t>
            </a:r>
            <a:endParaRPr lang="en-US" dirty="0"/>
          </a:p>
          <a:p>
            <a:pPr lvl="1"/>
            <a:r>
              <a:rPr lang="en-US" dirty="0" smtClean="0"/>
              <a:t>Actual VS budgeted completion time</a:t>
            </a:r>
          </a:p>
          <a:p>
            <a:r>
              <a:rPr lang="en-US" dirty="0" smtClean="0"/>
              <a:t>Review effectiveness</a:t>
            </a:r>
          </a:p>
          <a:p>
            <a:pPr lvl="1"/>
            <a:r>
              <a:rPr lang="en-US" dirty="0" smtClean="0"/>
              <a:t>Review metrics</a:t>
            </a:r>
          </a:p>
          <a:p>
            <a:r>
              <a:rPr lang="en-US" dirty="0" smtClean="0"/>
              <a:t>Testing effectiveness</a:t>
            </a:r>
          </a:p>
          <a:p>
            <a:pPr lvl="1"/>
            <a:r>
              <a:rPr lang="en-US" dirty="0" smtClean="0"/>
              <a:t>Number of errors found and criticality</a:t>
            </a:r>
          </a:p>
          <a:p>
            <a:pPr lvl="1"/>
            <a:r>
              <a:rPr lang="en-US" dirty="0" smtClean="0"/>
              <a:t>Effort required to correct an error</a:t>
            </a:r>
          </a:p>
          <a:p>
            <a:pPr lvl="1"/>
            <a:r>
              <a:rPr lang="en-US" dirty="0" smtClean="0"/>
              <a:t>Origin of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82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Quality 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errors are collected and categorized</a:t>
            </a:r>
          </a:p>
          <a:p>
            <a:r>
              <a:rPr lang="en-US" dirty="0" smtClean="0"/>
              <a:t>Tracing underlying cause of each error</a:t>
            </a:r>
          </a:p>
          <a:p>
            <a:r>
              <a:rPr lang="en-US" dirty="0" smtClean="0"/>
              <a:t>Using the Pareto principle, isolate the 20 percent causes</a:t>
            </a:r>
          </a:p>
          <a:p>
            <a:r>
              <a:rPr lang="en-US" dirty="0" smtClean="0"/>
              <a:t>Once causes are identified, correct the problems</a:t>
            </a:r>
          </a:p>
          <a:p>
            <a:r>
              <a:rPr lang="en-US" dirty="0" smtClean="0"/>
              <a:t>“Spend your time focusing on things that really matter, but first be sure that you understand what really matters.”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88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Causes of Errors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Incomplete or erroneous specifications (IES)</a:t>
            </a:r>
          </a:p>
          <a:p>
            <a:r>
              <a:rPr lang="en-US" dirty="0" smtClean="0"/>
              <a:t>Misinterpretation of customer communication (MCC)</a:t>
            </a:r>
          </a:p>
          <a:p>
            <a:r>
              <a:rPr lang="en-US" dirty="0" smtClean="0"/>
              <a:t>Intentional deviation from specifications (IDS)</a:t>
            </a:r>
          </a:p>
          <a:p>
            <a:r>
              <a:rPr lang="en-US" dirty="0" smtClean="0"/>
              <a:t>Violation of programming standards (VPS)</a:t>
            </a:r>
          </a:p>
          <a:p>
            <a:r>
              <a:rPr lang="en-US" dirty="0" smtClean="0"/>
              <a:t>Error in data representation (EDR)</a:t>
            </a:r>
          </a:p>
          <a:p>
            <a:r>
              <a:rPr lang="en-US" dirty="0" smtClean="0"/>
              <a:t>Inconsistent component interface (ICI)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557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Causes of Errors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Error in design logic (EDL)</a:t>
            </a:r>
          </a:p>
          <a:p>
            <a:r>
              <a:rPr lang="en-US" dirty="0" smtClean="0"/>
              <a:t>Incomplete or erroneous testing (IET)</a:t>
            </a:r>
          </a:p>
          <a:p>
            <a:r>
              <a:rPr lang="en-US" dirty="0" smtClean="0"/>
              <a:t>Inaccurate or incomplete documentation (IID)</a:t>
            </a:r>
          </a:p>
          <a:p>
            <a:r>
              <a:rPr lang="en-US" dirty="0" smtClean="0"/>
              <a:t>Error in programming language translation of design (PLT)</a:t>
            </a:r>
          </a:p>
          <a:p>
            <a:r>
              <a:rPr lang="en-US" dirty="0" smtClean="0"/>
              <a:t>Ambiguous or inconsistent human computer interaction (HCI)</a:t>
            </a:r>
          </a:p>
          <a:p>
            <a:r>
              <a:rPr lang="en-US" dirty="0" smtClean="0"/>
              <a:t>Miscellaneous (MIS)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60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440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257" y="2424113"/>
            <a:ext cx="780894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21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Sigma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Motorola in 1980s</a:t>
            </a:r>
          </a:p>
          <a:p>
            <a:r>
              <a:rPr lang="en-US" dirty="0" smtClean="0"/>
              <a:t>Statistical analysis of data to measure and improve operational performance by identifying and eliminating defects</a:t>
            </a:r>
          </a:p>
          <a:p>
            <a:r>
              <a:rPr lang="en-US" dirty="0" smtClean="0"/>
              <a:t>Six standard deviations – 3.4 instances (defects) per million occurrences </a:t>
            </a:r>
          </a:p>
          <a:p>
            <a:r>
              <a:rPr lang="en-US" dirty="0" smtClean="0"/>
              <a:t>Three core steps</a:t>
            </a:r>
          </a:p>
          <a:p>
            <a:pPr lvl="1"/>
            <a:r>
              <a:rPr lang="en-US" dirty="0" smtClean="0"/>
              <a:t>Define customer requirements, deliverables, and project goals</a:t>
            </a:r>
          </a:p>
          <a:p>
            <a:pPr lvl="1"/>
            <a:r>
              <a:rPr lang="en-US" dirty="0" smtClean="0"/>
              <a:t>Measure the existing process and its output</a:t>
            </a:r>
          </a:p>
          <a:p>
            <a:pPr lvl="1"/>
            <a:r>
              <a:rPr lang="en-US" dirty="0" smtClean="0"/>
              <a:t>Analyze defect metrics and determine the major causes</a:t>
            </a:r>
          </a:p>
          <a:p>
            <a:r>
              <a:rPr lang="en-US" dirty="0" smtClean="0"/>
              <a:t>Two additional steps</a:t>
            </a:r>
          </a:p>
          <a:p>
            <a:pPr lvl="1"/>
            <a:r>
              <a:rPr lang="en-US" dirty="0" smtClean="0"/>
              <a:t>Improve and control process</a:t>
            </a:r>
          </a:p>
          <a:p>
            <a:r>
              <a:rPr lang="en-US" dirty="0" smtClean="0"/>
              <a:t>Sometimes it is called DMAIC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875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"</a:t>
            </a:r>
            <a:r>
              <a:rPr lang="en-US" dirty="0"/>
              <a:t>the probability of failure-free operation of a computer </a:t>
            </a:r>
            <a:r>
              <a:rPr lang="en-US" dirty="0" smtClean="0"/>
              <a:t>program </a:t>
            </a:r>
            <a:r>
              <a:rPr lang="en-US" dirty="0"/>
              <a:t>in a specified environment for a specified time" </a:t>
            </a:r>
          </a:p>
          <a:p>
            <a:r>
              <a:rPr lang="en-US" dirty="0" smtClean="0"/>
              <a:t>Example: reliability of 0.999 over </a:t>
            </a:r>
            <a:r>
              <a:rPr lang="en-US" dirty="0" smtClean="0"/>
              <a:t>eight </a:t>
            </a:r>
            <a:r>
              <a:rPr lang="en-US" dirty="0" smtClean="0"/>
              <a:t>elapsed </a:t>
            </a:r>
            <a:r>
              <a:rPr lang="en-US" dirty="0" smtClean="0"/>
              <a:t>processing hours</a:t>
            </a:r>
          </a:p>
          <a:p>
            <a:r>
              <a:rPr lang="en-US" dirty="0" smtClean="0"/>
              <a:t>Failure / nonconformance / annoying / re-work of weeks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7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Measures of Reliability and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Prediction of software reliability</a:t>
            </a:r>
          </a:p>
          <a:p>
            <a:r>
              <a:rPr lang="en-US" dirty="0" smtClean="0"/>
              <a:t>Hardware: failure due to (physical) wear rather than design defects</a:t>
            </a:r>
          </a:p>
          <a:p>
            <a:r>
              <a:rPr lang="en-US" dirty="0" smtClean="0"/>
              <a:t>Software: design defects</a:t>
            </a:r>
          </a:p>
          <a:p>
            <a:r>
              <a:rPr lang="en-US" dirty="0" smtClean="0"/>
              <a:t>Mean time between failure (MTBF)</a:t>
            </a:r>
          </a:p>
          <a:p>
            <a:pPr marL="457200" lvl="1" indent="0">
              <a:buNone/>
            </a:pPr>
            <a:r>
              <a:rPr lang="en-US" dirty="0" smtClean="0"/>
              <a:t>MTBF = MTTF + MTTR</a:t>
            </a:r>
          </a:p>
          <a:p>
            <a:r>
              <a:rPr lang="en-US" dirty="0" smtClean="0"/>
              <a:t>Availability</a:t>
            </a:r>
          </a:p>
          <a:p>
            <a:pPr marL="457200" lvl="1" indent="0">
              <a:buNone/>
            </a:pPr>
            <a:r>
              <a:rPr lang="en-US" dirty="0" smtClean="0"/>
              <a:t>MTTF/(MTTF + MTTR) * 100%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04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and assessment of potential hazards</a:t>
            </a:r>
          </a:p>
          <a:p>
            <a:r>
              <a:rPr lang="en-US" dirty="0" smtClean="0"/>
              <a:t>Safety-related requirements can be specified</a:t>
            </a:r>
          </a:p>
          <a:p>
            <a:pPr lvl="1"/>
            <a:r>
              <a:rPr lang="en-US" dirty="0" smtClean="0"/>
              <a:t>List of undesirable events</a:t>
            </a:r>
          </a:p>
          <a:p>
            <a:pPr lvl="1"/>
            <a:r>
              <a:rPr lang="en-US" dirty="0" smtClean="0"/>
              <a:t>The desired system responses</a:t>
            </a:r>
          </a:p>
          <a:p>
            <a:r>
              <a:rPr lang="en-US" dirty="0" smtClean="0"/>
              <a:t>Difference between software reliability and software safety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66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Elements of software quality assurance</a:t>
            </a:r>
          </a:p>
          <a:p>
            <a:pPr lvl="1"/>
            <a:r>
              <a:rPr lang="en-US" dirty="0" smtClean="0"/>
              <a:t>Standards, reviews and audits, testing, error collection and analysis, change management, education, vendor management, security management, safety, risk management</a:t>
            </a:r>
          </a:p>
          <a:p>
            <a:r>
              <a:rPr lang="en-US" dirty="0" smtClean="0"/>
              <a:t>SQA tasks</a:t>
            </a:r>
          </a:p>
          <a:p>
            <a:r>
              <a:rPr lang="en-US" dirty="0" smtClean="0"/>
              <a:t>Goals, attributes, metrics</a:t>
            </a:r>
            <a:endParaRPr lang="en-US" dirty="0"/>
          </a:p>
          <a:p>
            <a:pPr lvl="1"/>
            <a:r>
              <a:rPr lang="en-US" dirty="0"/>
              <a:t>Requirements </a:t>
            </a:r>
            <a:r>
              <a:rPr lang="en-US" dirty="0" smtClean="0"/>
              <a:t>quality, design quality, code quality, quality </a:t>
            </a:r>
            <a:r>
              <a:rPr lang="en-US" dirty="0"/>
              <a:t>control effectiveness</a:t>
            </a:r>
          </a:p>
          <a:p>
            <a:r>
              <a:rPr lang="en-US" dirty="0" smtClean="0"/>
              <a:t>Statistical quality assurance</a:t>
            </a:r>
          </a:p>
          <a:p>
            <a:r>
              <a:rPr lang="en-US" dirty="0" smtClean="0"/>
              <a:t>Software reliability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1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9930</TotalTime>
  <Words>893</Words>
  <Application>Microsoft Office PowerPoint</Application>
  <PresentationFormat>On-screen Show (4:3)</PresentationFormat>
  <Paragraphs>183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PresentationPro_GlowingTechVideo</vt:lpstr>
      <vt:lpstr>Software Quality Assurance SEII-Lecture 17</vt:lpstr>
      <vt:lpstr>Recap</vt:lpstr>
      <vt:lpstr>Elements of Software Quality Assurance [1/3]</vt:lpstr>
      <vt:lpstr>Elements of Software Quality Assurance [2/3]</vt:lpstr>
      <vt:lpstr>Elements of Software Quality Assurance [3/3]</vt:lpstr>
      <vt:lpstr>SQA Tasks</vt:lpstr>
      <vt:lpstr>Goals, Attributes, and Metrics </vt:lpstr>
      <vt:lpstr>Requirements Quality </vt:lpstr>
      <vt:lpstr>Design Quality</vt:lpstr>
      <vt:lpstr>Code Quality</vt:lpstr>
      <vt:lpstr>Quality Control Effectiveness</vt:lpstr>
      <vt:lpstr>Statistical Quality Assurance</vt:lpstr>
      <vt:lpstr>Possible Causes of Errors [1/2]</vt:lpstr>
      <vt:lpstr>Possible Causes of Errors [2/2]</vt:lpstr>
      <vt:lpstr>Example</vt:lpstr>
      <vt:lpstr>Six Sigma</vt:lpstr>
      <vt:lpstr>Software Reliability</vt:lpstr>
      <vt:lpstr>Measures of Reliability and Availability</vt:lpstr>
      <vt:lpstr>Software Safety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421</cp:revision>
  <dcterms:created xsi:type="dcterms:W3CDTF">2013-04-27T08:10:27Z</dcterms:created>
  <dcterms:modified xsi:type="dcterms:W3CDTF">2013-06-17T14:31:05Z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