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7"/>
  </p:notesMasterIdLst>
  <p:sldIdLst>
    <p:sldId id="256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1" r:id="rId13"/>
    <p:sldId id="320" r:id="rId14"/>
    <p:sldId id="275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290" y="-1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Review Techniques</a:t>
            </a:r>
            <a:br>
              <a:rPr lang="en-US" dirty="0" smtClean="0"/>
            </a:br>
            <a:r>
              <a:rPr lang="en-US" smtClean="0"/>
              <a:t>SEII-Lecture 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Multi-aspects </a:t>
            </a:r>
            <a:r>
              <a:rPr lang="en-US" dirty="0"/>
              <a:t>concept</a:t>
            </a:r>
          </a:p>
          <a:p>
            <a:pPr lvl="1"/>
            <a:r>
              <a:rPr lang="en-US" dirty="0"/>
              <a:t>Transcendental </a:t>
            </a:r>
            <a:r>
              <a:rPr lang="en-US" dirty="0" smtClean="0"/>
              <a:t>view, user view, manufacturer’s view, product view, value-based </a:t>
            </a:r>
            <a:r>
              <a:rPr lang="en-US" dirty="0"/>
              <a:t>view</a:t>
            </a:r>
          </a:p>
          <a:p>
            <a:r>
              <a:rPr lang="en-US" dirty="0" smtClean="0"/>
              <a:t>Software quality</a:t>
            </a:r>
          </a:p>
          <a:p>
            <a:pPr lvl="1"/>
            <a:r>
              <a:rPr lang="en-US" dirty="0" smtClean="0"/>
              <a:t>Effective </a:t>
            </a:r>
            <a:r>
              <a:rPr lang="en-US" dirty="0"/>
              <a:t>software </a:t>
            </a:r>
            <a:r>
              <a:rPr lang="en-US" dirty="0" smtClean="0"/>
              <a:t>process, useful product, add </a:t>
            </a:r>
            <a:r>
              <a:rPr lang="en-US" dirty="0"/>
              <a:t>value for producer and user of a software </a:t>
            </a:r>
            <a:r>
              <a:rPr lang="en-US" dirty="0" smtClean="0"/>
              <a:t>product</a:t>
            </a:r>
          </a:p>
          <a:p>
            <a:r>
              <a:rPr lang="en-US" dirty="0" smtClean="0"/>
              <a:t>Software quality models</a:t>
            </a:r>
          </a:p>
          <a:p>
            <a:pPr lvl="1"/>
            <a:r>
              <a:rPr lang="en-US" dirty="0"/>
              <a:t>Garvin’s </a:t>
            </a:r>
            <a:r>
              <a:rPr lang="en-US" dirty="0" smtClean="0"/>
              <a:t>quality dimensions, McCall’s quality factors, ISO 9126 quality model</a:t>
            </a:r>
            <a:endParaRPr lang="en-US" dirty="0"/>
          </a:p>
          <a:p>
            <a:r>
              <a:rPr lang="en-US" dirty="0"/>
              <a:t>Software </a:t>
            </a:r>
            <a:r>
              <a:rPr lang="en-US" dirty="0" smtClean="0"/>
              <a:t>quality dilemma</a:t>
            </a:r>
          </a:p>
          <a:p>
            <a:r>
              <a:rPr lang="en-US" dirty="0" smtClean="0"/>
              <a:t>Achieving software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158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Filter for software process</a:t>
            </a:r>
          </a:p>
          <a:p>
            <a:r>
              <a:rPr lang="en-US" dirty="0" smtClean="0"/>
              <a:t>To err is human</a:t>
            </a:r>
          </a:p>
          <a:p>
            <a:r>
              <a:rPr lang="en-US" dirty="0" smtClean="0"/>
              <a:t>People are good at catching others’ errors</a:t>
            </a:r>
          </a:p>
          <a:p>
            <a:r>
              <a:rPr lang="en-US" dirty="0" smtClean="0"/>
              <a:t>Three steps</a:t>
            </a:r>
          </a:p>
          <a:p>
            <a:pPr lvl="1"/>
            <a:r>
              <a:rPr lang="en-US" dirty="0" smtClean="0"/>
              <a:t>Point out needed improvements</a:t>
            </a:r>
          </a:p>
          <a:p>
            <a:pPr lvl="1"/>
            <a:r>
              <a:rPr lang="en-US" dirty="0" smtClean="0"/>
              <a:t>Conform those parts that are OK</a:t>
            </a:r>
          </a:p>
          <a:p>
            <a:pPr lvl="1"/>
            <a:r>
              <a:rPr lang="en-US" dirty="0" smtClean="0"/>
              <a:t>Achieve technical work of uniform quality without reviews</a:t>
            </a:r>
          </a:p>
          <a:p>
            <a:r>
              <a:rPr lang="en-US" dirty="0" smtClean="0"/>
              <a:t>Different types of reviews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56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Impact of Software Defects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Defect and fault are synonymous</a:t>
            </a:r>
          </a:p>
          <a:p>
            <a:r>
              <a:rPr lang="en-US" dirty="0" smtClean="0"/>
              <a:t>Primary objective is to find errors</a:t>
            </a:r>
          </a:p>
          <a:p>
            <a:r>
              <a:rPr lang="en-US" dirty="0" smtClean="0"/>
              <a:t>Primary benefit is early discovery of errors</a:t>
            </a:r>
          </a:p>
          <a:p>
            <a:pPr lvl="1"/>
            <a:r>
              <a:rPr lang="en-US" dirty="0" smtClean="0"/>
              <a:t>No propagation in next step</a:t>
            </a:r>
          </a:p>
          <a:p>
            <a:r>
              <a:rPr lang="en-US" dirty="0" smtClean="0"/>
              <a:t>Design activities introduce 50-65% of all errors</a:t>
            </a:r>
          </a:p>
          <a:p>
            <a:r>
              <a:rPr lang="en-US" dirty="0" smtClean="0"/>
              <a:t>Review techniques are 75% effective to uncover design flaws</a:t>
            </a:r>
          </a:p>
          <a:p>
            <a:r>
              <a:rPr lang="en-US" dirty="0" smtClean="0"/>
              <a:t>It leads to reduced cost at later stages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945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Defect Amplification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19400"/>
            <a:ext cx="8077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419</a:t>
            </a:r>
          </a:p>
        </p:txBody>
      </p:sp>
    </p:spTree>
    <p:extLst>
      <p:ext uri="{BB962C8B-B14F-4D97-AF65-F5344CB8AC3E}">
        <p14:creationId xmlns:p14="http://schemas.microsoft.com/office/powerpoint/2010/main" xmlns="" val="387761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 No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419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575" y="2000250"/>
            <a:ext cx="680085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4662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–Reviews Conducted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419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3475" y="2038350"/>
            <a:ext cx="687705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625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Metrics and Their Use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action requires dedicated human effort</a:t>
            </a:r>
          </a:p>
          <a:p>
            <a:r>
              <a:rPr lang="en-US" dirty="0" smtClean="0"/>
              <a:t>Project effort is finite</a:t>
            </a:r>
          </a:p>
          <a:p>
            <a:r>
              <a:rPr lang="en-US" dirty="0" smtClean="0"/>
              <a:t>Need of </a:t>
            </a:r>
            <a:r>
              <a:rPr lang="en-US" dirty="0"/>
              <a:t>metrics </a:t>
            </a:r>
            <a:r>
              <a:rPr lang="en-US" dirty="0" smtClean="0"/>
              <a:t>to assess effectiveness of each action</a:t>
            </a:r>
          </a:p>
          <a:p>
            <a:r>
              <a:rPr lang="en-US" dirty="0" smtClean="0"/>
              <a:t>Review metrics</a:t>
            </a:r>
          </a:p>
          <a:p>
            <a:r>
              <a:rPr lang="en-US" dirty="0" smtClean="0"/>
              <a:t>Preparation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Number of person-hours prior to actual review</a:t>
            </a:r>
          </a:p>
          <a:p>
            <a:r>
              <a:rPr lang="en-US" dirty="0" smtClean="0"/>
              <a:t>Assessment </a:t>
            </a:r>
            <a:r>
              <a:rPr lang="en-US" dirty="0"/>
              <a:t>effort (</a:t>
            </a:r>
            <a:r>
              <a:rPr lang="en-US" dirty="0" err="1"/>
              <a:t>E</a:t>
            </a:r>
            <a:r>
              <a:rPr lang="en-US" baseline="-25000" dirty="0" err="1"/>
              <a:t>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Number of </a:t>
            </a:r>
            <a:r>
              <a:rPr lang="en-US" dirty="0" smtClean="0"/>
              <a:t>person-hours </a:t>
            </a:r>
            <a:r>
              <a:rPr lang="en-US" dirty="0"/>
              <a:t>required for actual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815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Metrics and Their Use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Rework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Number of person-hours to correct errors uncovered during the review</a:t>
            </a:r>
          </a:p>
          <a:p>
            <a:r>
              <a:rPr lang="en-US" dirty="0" smtClean="0"/>
              <a:t>Work product size (WPS)</a:t>
            </a:r>
            <a:endParaRPr lang="en-US" dirty="0"/>
          </a:p>
          <a:p>
            <a:pPr lvl="1"/>
            <a:r>
              <a:rPr lang="en-US" dirty="0" smtClean="0"/>
              <a:t>Size of work reviewed e.g. number </a:t>
            </a:r>
            <a:r>
              <a:rPr lang="en-US" dirty="0"/>
              <a:t>of </a:t>
            </a:r>
            <a:r>
              <a:rPr lang="en-US" dirty="0" smtClean="0"/>
              <a:t>UML models</a:t>
            </a:r>
          </a:p>
          <a:p>
            <a:r>
              <a:rPr lang="en-US" dirty="0" smtClean="0"/>
              <a:t>Minor errors found (</a:t>
            </a:r>
            <a:r>
              <a:rPr lang="en-US" dirty="0" err="1" smtClean="0"/>
              <a:t>Err</a:t>
            </a:r>
            <a:r>
              <a:rPr lang="en-US" baseline="-25000" dirty="0" err="1" smtClean="0"/>
              <a:t>minor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Number of minor errors found</a:t>
            </a:r>
          </a:p>
          <a:p>
            <a:r>
              <a:rPr lang="en-US" dirty="0" smtClean="0"/>
              <a:t>Major </a:t>
            </a:r>
            <a:r>
              <a:rPr lang="en-US" dirty="0"/>
              <a:t>errors found (</a:t>
            </a:r>
            <a:r>
              <a:rPr lang="en-US" dirty="0" err="1" smtClean="0"/>
              <a:t>Err</a:t>
            </a:r>
            <a:r>
              <a:rPr lang="en-US" baseline="-25000" dirty="0" err="1" smtClean="0"/>
              <a:t>major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Number of </a:t>
            </a:r>
            <a:r>
              <a:rPr lang="en-US" dirty="0" smtClean="0"/>
              <a:t>major </a:t>
            </a:r>
            <a:r>
              <a:rPr lang="en-US" dirty="0"/>
              <a:t>errors found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366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Metrics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E</a:t>
            </a:r>
            <a:r>
              <a:rPr lang="en-US" baseline="-25000" dirty="0" err="1" smtClean="0"/>
              <a:t>review</a:t>
            </a:r>
            <a:r>
              <a:rPr lang="en-US" dirty="0" smtClean="0"/>
              <a:t> =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p</a:t>
            </a:r>
            <a:r>
              <a:rPr lang="en-US" dirty="0" smtClean="0"/>
              <a:t> +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a</a:t>
            </a:r>
            <a:r>
              <a:rPr lang="en-US" dirty="0" smtClean="0"/>
              <a:t> +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endParaRPr lang="en-US" baseline="-25000" dirty="0" smtClean="0"/>
          </a:p>
          <a:p>
            <a:r>
              <a:rPr lang="en-US" dirty="0" err="1"/>
              <a:t>Err</a:t>
            </a:r>
            <a:r>
              <a:rPr lang="en-US" baseline="-25000" dirty="0" err="1"/>
              <a:t>tot</a:t>
            </a:r>
            <a:r>
              <a:rPr lang="en-US" dirty="0"/>
              <a:t> = </a:t>
            </a:r>
            <a:r>
              <a:rPr lang="en-US" dirty="0" err="1"/>
              <a:t>E</a:t>
            </a:r>
            <a:r>
              <a:rPr lang="en-US" baseline="-25000" dirty="0" err="1"/>
              <a:t>minor</a:t>
            </a:r>
            <a:r>
              <a:rPr lang="en-US" dirty="0"/>
              <a:t> + </a:t>
            </a:r>
            <a:r>
              <a:rPr lang="en-US" dirty="0" err="1"/>
              <a:t>E</a:t>
            </a:r>
            <a:r>
              <a:rPr lang="en-US" baseline="-25000" dirty="0" err="1"/>
              <a:t>major</a:t>
            </a:r>
            <a:endParaRPr lang="en-US" dirty="0" smtClean="0"/>
          </a:p>
          <a:p>
            <a:r>
              <a:rPr lang="en-US" dirty="0" smtClean="0"/>
              <a:t>Error density – number of errors found per unit of work reviewed</a:t>
            </a:r>
          </a:p>
          <a:p>
            <a:r>
              <a:rPr lang="en-US" dirty="0" smtClean="0"/>
              <a:t>Error density = </a:t>
            </a:r>
            <a:r>
              <a:rPr lang="en-US" dirty="0" err="1" smtClean="0"/>
              <a:t>Err</a:t>
            </a:r>
            <a:r>
              <a:rPr lang="en-US" baseline="-25000" dirty="0" err="1" smtClean="0"/>
              <a:t>tot</a:t>
            </a:r>
            <a:r>
              <a:rPr lang="en-US" dirty="0" smtClean="0"/>
              <a:t>/WPS</a:t>
            </a:r>
          </a:p>
          <a:p>
            <a:r>
              <a:rPr lang="en-US" dirty="0" smtClean="0"/>
              <a:t>Example: 18 UML diagrams, 32 pages document, 18 minor and 04 major errors</a:t>
            </a:r>
          </a:p>
          <a:p>
            <a:r>
              <a:rPr lang="en-US" dirty="0" smtClean="0"/>
              <a:t>Error density = 22/18 = 1.2 errors per UML diagrams OR</a:t>
            </a:r>
          </a:p>
          <a:p>
            <a:r>
              <a:rPr lang="en-US" dirty="0" smtClean="0"/>
              <a:t>22/32 = 0.68 errors per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648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Metrics [2/2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work products are reviewed</a:t>
            </a:r>
          </a:p>
          <a:p>
            <a:r>
              <a:rPr lang="en-US" dirty="0" smtClean="0"/>
              <a:t>Percentage of errors uncovered for each review is computed against the total number of errors for all reviews</a:t>
            </a:r>
          </a:p>
          <a:p>
            <a:r>
              <a:rPr lang="en-US" dirty="0" smtClean="0"/>
              <a:t>Error density for each work product is computed</a:t>
            </a:r>
          </a:p>
          <a:p>
            <a:r>
              <a:rPr lang="en-US" dirty="0" smtClean="0"/>
              <a:t>When all reviews are conducted, average values indicate the errors in new documents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126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Effectiveness of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Difficult to measure</a:t>
            </a:r>
          </a:p>
          <a:p>
            <a:r>
              <a:rPr lang="en-US" dirty="0" smtClean="0"/>
              <a:t>Example: 0.6 errors per page</a:t>
            </a:r>
          </a:p>
          <a:p>
            <a:r>
              <a:rPr lang="en-US" dirty="0" smtClean="0"/>
              <a:t>4 person-hours to correct minor error</a:t>
            </a:r>
          </a:p>
          <a:p>
            <a:r>
              <a:rPr lang="en-US" dirty="0" smtClean="0"/>
              <a:t>18 person-hours to correct major error</a:t>
            </a:r>
          </a:p>
          <a:p>
            <a:r>
              <a:rPr lang="en-US" dirty="0" smtClean="0"/>
              <a:t>Minor errors occurs about six time more frequently as compared to major errors based on the review data</a:t>
            </a:r>
          </a:p>
          <a:p>
            <a:r>
              <a:rPr lang="en-US" dirty="0" smtClean="0"/>
              <a:t>Requirements-related error needs 6 person-hours to correct</a:t>
            </a:r>
          </a:p>
          <a:p>
            <a:r>
              <a:rPr lang="en-US" dirty="0" smtClean="0"/>
              <a:t>Same error requires 45 person-hours if uncovered during testing</a:t>
            </a:r>
          </a:p>
          <a:p>
            <a:r>
              <a:rPr lang="en-US" dirty="0" smtClean="0"/>
              <a:t>Effort saved per error =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testing</a:t>
            </a:r>
            <a:r>
              <a:rPr lang="en-US" dirty="0" smtClean="0"/>
              <a:t> –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reviews</a:t>
            </a:r>
            <a:endParaRPr lang="en-US" baseline="-25000" dirty="0" smtClean="0"/>
          </a:p>
          <a:p>
            <a:r>
              <a:rPr lang="en-US" dirty="0" smtClean="0"/>
              <a:t>45 - 6 = 39 person-hours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280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Effort Expanded With and Without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422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725" y="2530806"/>
            <a:ext cx="74485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21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Reviews: A Formality Spectrum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Level of formality depends on different factors</a:t>
            </a:r>
          </a:p>
          <a:p>
            <a:pPr lvl="1"/>
            <a:r>
              <a:rPr lang="en-US" dirty="0" smtClean="0"/>
              <a:t>Product, time, people</a:t>
            </a:r>
            <a:endParaRPr lang="en-US" dirty="0"/>
          </a:p>
          <a:p>
            <a:r>
              <a:rPr lang="en-US" dirty="0" smtClean="0"/>
              <a:t>Four characteristics of reference model</a:t>
            </a:r>
          </a:p>
          <a:p>
            <a:pPr lvl="1"/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Planning and preparation for the review</a:t>
            </a:r>
          </a:p>
          <a:p>
            <a:pPr lvl="1"/>
            <a:r>
              <a:rPr lang="en-US" dirty="0" smtClean="0"/>
              <a:t>Review structure</a:t>
            </a:r>
          </a:p>
          <a:p>
            <a:pPr lvl="1"/>
            <a:r>
              <a:rPr lang="en-US" dirty="0" smtClean="0"/>
              <a:t>Follow-up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51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423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847850"/>
            <a:ext cx="48006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829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Informal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desk check, casual meeting, or review-oriented aspects of pair programming</a:t>
            </a:r>
          </a:p>
          <a:p>
            <a:r>
              <a:rPr lang="en-US" dirty="0" smtClean="0"/>
              <a:t>Effectiveness is considerably lower</a:t>
            </a:r>
          </a:p>
          <a:p>
            <a:pPr lvl="1"/>
            <a:r>
              <a:rPr lang="en-US" dirty="0" smtClean="0"/>
              <a:t>No advance planning/preparation, no agenda, no follow-up</a:t>
            </a:r>
          </a:p>
          <a:p>
            <a:r>
              <a:rPr lang="en-US" dirty="0" smtClean="0"/>
              <a:t>Still  good to uncover errors that may propagate</a:t>
            </a:r>
          </a:p>
          <a:p>
            <a:r>
              <a:rPr lang="en-US" dirty="0" smtClean="0"/>
              <a:t>Simple review checklist to improve the efficiency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58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Review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Work product: prototype</a:t>
            </a:r>
          </a:p>
          <a:p>
            <a:r>
              <a:rPr lang="en-US" dirty="0" smtClean="0"/>
              <a:t>Reviewers: designer and colleague</a:t>
            </a:r>
          </a:p>
          <a:p>
            <a:r>
              <a:rPr lang="en-US" dirty="0"/>
              <a:t>Is the layout designed using standard conventions? Left to right? Top </a:t>
            </a:r>
            <a:r>
              <a:rPr lang="en-US" dirty="0" smtClean="0"/>
              <a:t>to bottom</a:t>
            </a:r>
            <a:r>
              <a:rPr lang="en-US" dirty="0"/>
              <a:t>?</a:t>
            </a:r>
          </a:p>
          <a:p>
            <a:r>
              <a:rPr lang="en-US" dirty="0"/>
              <a:t>Does the presentation need to be scrolled?</a:t>
            </a:r>
          </a:p>
          <a:p>
            <a:r>
              <a:rPr lang="en-US" dirty="0" smtClean="0"/>
              <a:t>Are </a:t>
            </a:r>
            <a:r>
              <a:rPr lang="en-US" dirty="0"/>
              <a:t>color and placement, typeface, and size used effectively?</a:t>
            </a:r>
          </a:p>
          <a:p>
            <a:r>
              <a:rPr lang="en-US" dirty="0" smtClean="0"/>
              <a:t>Are </a:t>
            </a:r>
            <a:r>
              <a:rPr lang="en-US" dirty="0"/>
              <a:t>all navigation options or functions represented at the same level </a:t>
            </a:r>
            <a:r>
              <a:rPr lang="en-US" dirty="0" smtClean="0"/>
              <a:t>of abstraction</a:t>
            </a:r>
            <a:r>
              <a:rPr lang="en-US" dirty="0"/>
              <a:t>?</a:t>
            </a:r>
          </a:p>
          <a:p>
            <a:r>
              <a:rPr lang="en-US" dirty="0" smtClean="0"/>
              <a:t>Are </a:t>
            </a:r>
            <a:r>
              <a:rPr lang="en-US" dirty="0"/>
              <a:t>all navigation choices </a:t>
            </a:r>
            <a:r>
              <a:rPr lang="en-US" dirty="0" smtClean="0"/>
              <a:t>clearly </a:t>
            </a:r>
            <a:r>
              <a:rPr lang="en-US" dirty="0"/>
              <a:t>labeled?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59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Technical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Objectives are</a:t>
            </a:r>
          </a:p>
          <a:p>
            <a:pPr lvl="1"/>
            <a:r>
              <a:rPr lang="en-US" dirty="0" smtClean="0"/>
              <a:t>To uncover errors in function, logic, or implementation</a:t>
            </a:r>
          </a:p>
          <a:p>
            <a:pPr lvl="1"/>
            <a:r>
              <a:rPr lang="en-US" dirty="0" smtClean="0"/>
              <a:t>To verify that the software under review meets its requirements</a:t>
            </a:r>
          </a:p>
          <a:p>
            <a:pPr lvl="1"/>
            <a:r>
              <a:rPr lang="en-US" dirty="0" smtClean="0"/>
              <a:t>To ensure that it is according to predefined standards</a:t>
            </a:r>
          </a:p>
          <a:p>
            <a:pPr lvl="1"/>
            <a:r>
              <a:rPr lang="en-US" dirty="0" smtClean="0"/>
              <a:t>To achieve that it is developed in a uniform manner</a:t>
            </a:r>
          </a:p>
          <a:p>
            <a:pPr lvl="1"/>
            <a:r>
              <a:rPr lang="en-US" dirty="0" smtClean="0"/>
              <a:t>To make project more manageable</a:t>
            </a:r>
          </a:p>
          <a:p>
            <a:r>
              <a:rPr lang="en-US" dirty="0" smtClean="0"/>
              <a:t>Training ground for juniors</a:t>
            </a:r>
          </a:p>
          <a:p>
            <a:r>
              <a:rPr lang="en-US" dirty="0" smtClean="0"/>
              <a:t>Promotes backup and continuity</a:t>
            </a:r>
          </a:p>
          <a:p>
            <a:r>
              <a:rPr lang="en-US" dirty="0" smtClean="0"/>
              <a:t>Walkthroughs and inspections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647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Review Meeting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3-5 people</a:t>
            </a:r>
          </a:p>
          <a:p>
            <a:pPr lvl="1"/>
            <a:r>
              <a:rPr lang="en-US" dirty="0" smtClean="0"/>
              <a:t>No more than two hours (for each person) of advance preparation</a:t>
            </a:r>
          </a:p>
          <a:p>
            <a:pPr lvl="1"/>
            <a:r>
              <a:rPr lang="en-US" dirty="0" smtClean="0"/>
              <a:t>Meeting duration should be less than two hours</a:t>
            </a:r>
          </a:p>
          <a:p>
            <a:r>
              <a:rPr lang="en-US" dirty="0" smtClean="0"/>
              <a:t>Focus should be on specific and small part of overall software</a:t>
            </a:r>
          </a:p>
          <a:p>
            <a:r>
              <a:rPr lang="en-US" dirty="0" smtClean="0"/>
              <a:t>Producer informs project leader about the work product</a:t>
            </a:r>
          </a:p>
          <a:p>
            <a:r>
              <a:rPr lang="en-US" dirty="0" smtClean="0"/>
              <a:t>Project leader contacts review leader</a:t>
            </a:r>
          </a:p>
          <a:p>
            <a:r>
              <a:rPr lang="en-US" dirty="0" smtClean="0"/>
              <a:t>Review leader is responsible for the rest of arrangement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066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Review Meeting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Meeting is attended by the review leader, all reviewers, and the producer</a:t>
            </a:r>
          </a:p>
          <a:p>
            <a:r>
              <a:rPr lang="en-US" dirty="0" smtClean="0"/>
              <a:t>One reviewer serves as recorder</a:t>
            </a:r>
          </a:p>
          <a:p>
            <a:r>
              <a:rPr lang="en-US" dirty="0" smtClean="0"/>
              <a:t>Meeting starts with an introduction of the agenda and  the producer</a:t>
            </a:r>
          </a:p>
          <a:p>
            <a:r>
              <a:rPr lang="en-US" dirty="0" smtClean="0"/>
              <a:t>Producer “walk through” the work product</a:t>
            </a:r>
          </a:p>
          <a:p>
            <a:r>
              <a:rPr lang="en-US" dirty="0" smtClean="0"/>
              <a:t>Decisions</a:t>
            </a:r>
          </a:p>
          <a:p>
            <a:pPr lvl="1"/>
            <a:r>
              <a:rPr lang="en-US" dirty="0" smtClean="0"/>
              <a:t>Accept the product without further modification</a:t>
            </a:r>
          </a:p>
          <a:p>
            <a:pPr lvl="1"/>
            <a:r>
              <a:rPr lang="en-US" dirty="0" smtClean="0"/>
              <a:t>Reject the product due to severe errors</a:t>
            </a:r>
          </a:p>
          <a:p>
            <a:pPr lvl="1"/>
            <a:r>
              <a:rPr lang="en-US" dirty="0" smtClean="0"/>
              <a:t>Accept the product provisionally</a:t>
            </a:r>
          </a:p>
          <a:p>
            <a:r>
              <a:rPr lang="en-US" dirty="0" smtClean="0"/>
              <a:t>Sign-off at the end of meeting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979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Reporting and Record 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issues list is produced</a:t>
            </a:r>
          </a:p>
          <a:p>
            <a:pPr lvl="1"/>
            <a:r>
              <a:rPr lang="en-US" dirty="0" smtClean="0"/>
              <a:t>Identify problem areas</a:t>
            </a:r>
          </a:p>
          <a:p>
            <a:pPr lvl="1"/>
            <a:r>
              <a:rPr lang="en-US" dirty="0" smtClean="0"/>
              <a:t>An action item checklist for corrections</a:t>
            </a:r>
          </a:p>
          <a:p>
            <a:r>
              <a:rPr lang="en-US" dirty="0" smtClean="0"/>
              <a:t>Formal technical review summary report (a single page with possible attachments)</a:t>
            </a:r>
          </a:p>
          <a:p>
            <a:pPr lvl="1"/>
            <a:r>
              <a:rPr lang="en-US" dirty="0"/>
              <a:t>What was reviewed?</a:t>
            </a:r>
          </a:p>
          <a:p>
            <a:pPr lvl="1"/>
            <a:r>
              <a:rPr lang="en-US" dirty="0"/>
              <a:t>Who reviewed it?</a:t>
            </a:r>
          </a:p>
          <a:p>
            <a:pPr lvl="1"/>
            <a:r>
              <a:rPr lang="en-US" dirty="0"/>
              <a:t>What were the findings and conclusions?</a:t>
            </a:r>
          </a:p>
          <a:p>
            <a:r>
              <a:rPr lang="en-US" dirty="0" smtClean="0"/>
              <a:t>Follow-up procedure to ensure the rework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150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Guidelines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product, not the producer</a:t>
            </a:r>
          </a:p>
          <a:p>
            <a:r>
              <a:rPr lang="en-US" dirty="0" smtClean="0"/>
              <a:t>Set an agenda and maintain it</a:t>
            </a:r>
          </a:p>
          <a:p>
            <a:r>
              <a:rPr lang="en-US" dirty="0" smtClean="0"/>
              <a:t>Limit debate and rebuttal</a:t>
            </a:r>
          </a:p>
          <a:p>
            <a:r>
              <a:rPr lang="en-US" dirty="0" smtClean="0"/>
              <a:t>Enunciate problem areas, but don’t attempt to solve every problem noted</a:t>
            </a:r>
          </a:p>
          <a:p>
            <a:r>
              <a:rPr lang="en-US" dirty="0" smtClean="0"/>
              <a:t>Take written notes</a:t>
            </a:r>
          </a:p>
          <a:p>
            <a:r>
              <a:rPr lang="en-US" dirty="0" smtClean="0"/>
              <a:t>Limit the number of participants and insist upon advance preparation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20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Guidelines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a checklist for each product that is likely to be reviewed</a:t>
            </a:r>
          </a:p>
          <a:p>
            <a:r>
              <a:rPr lang="en-US" dirty="0" smtClean="0"/>
              <a:t>Allocate resources and schedule time for formal reviews</a:t>
            </a:r>
          </a:p>
          <a:p>
            <a:r>
              <a:rPr lang="en-US" dirty="0" smtClean="0"/>
              <a:t>Conduct meaningful training for all reviewers</a:t>
            </a:r>
          </a:p>
          <a:p>
            <a:r>
              <a:rPr lang="en-US" dirty="0" smtClean="0"/>
              <a:t>Review your early reviews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07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Software reviews</a:t>
            </a:r>
          </a:p>
          <a:p>
            <a:r>
              <a:rPr lang="en-US" dirty="0" smtClean="0"/>
              <a:t>Cost impact of software defects</a:t>
            </a:r>
          </a:p>
          <a:p>
            <a:r>
              <a:rPr lang="en-US" dirty="0" smtClean="0"/>
              <a:t>Defect amplification model</a:t>
            </a:r>
          </a:p>
          <a:p>
            <a:r>
              <a:rPr lang="en-US" dirty="0" smtClean="0"/>
              <a:t>Review metrics and their use</a:t>
            </a:r>
          </a:p>
          <a:p>
            <a:pPr lvl="1"/>
            <a:r>
              <a:rPr lang="en-US" dirty="0"/>
              <a:t>Preparation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p</a:t>
            </a:r>
            <a:r>
              <a:rPr lang="en-US" dirty="0" smtClean="0"/>
              <a:t>), assessment </a:t>
            </a:r>
            <a:r>
              <a:rPr lang="en-US" dirty="0"/>
              <a:t>effort (</a:t>
            </a:r>
            <a:r>
              <a:rPr lang="en-US" dirty="0" err="1"/>
              <a:t>E</a:t>
            </a:r>
            <a:r>
              <a:rPr lang="en-US" baseline="-25000" dirty="0" err="1"/>
              <a:t>p</a:t>
            </a:r>
            <a:r>
              <a:rPr lang="en-US" dirty="0" smtClean="0"/>
              <a:t>), </a:t>
            </a:r>
            <a:r>
              <a:rPr lang="en-US" dirty="0"/>
              <a:t>Rework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), work </a:t>
            </a:r>
            <a:r>
              <a:rPr lang="en-US" dirty="0"/>
              <a:t>product size (WPS</a:t>
            </a:r>
            <a:r>
              <a:rPr lang="en-US" dirty="0" smtClean="0"/>
              <a:t>), minor </a:t>
            </a:r>
            <a:r>
              <a:rPr lang="en-US" dirty="0"/>
              <a:t>errors found (</a:t>
            </a:r>
            <a:r>
              <a:rPr lang="en-US" dirty="0" err="1" smtClean="0"/>
              <a:t>Err</a:t>
            </a:r>
            <a:r>
              <a:rPr lang="en-US" baseline="-25000" dirty="0" err="1" smtClean="0"/>
              <a:t>minor</a:t>
            </a:r>
            <a:r>
              <a:rPr lang="en-US" dirty="0" smtClean="0"/>
              <a:t>), major </a:t>
            </a:r>
            <a:r>
              <a:rPr lang="en-US" dirty="0"/>
              <a:t>errors found (</a:t>
            </a:r>
            <a:r>
              <a:rPr lang="en-US" dirty="0" err="1"/>
              <a:t>Err</a:t>
            </a:r>
            <a:r>
              <a:rPr lang="en-US" baseline="-25000" dirty="0" err="1"/>
              <a:t>major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Formal and informal reviews</a:t>
            </a:r>
          </a:p>
          <a:p>
            <a:pPr lvl="1"/>
            <a:r>
              <a:rPr lang="en-US" dirty="0" smtClean="0"/>
              <a:t>Review meeting, review reporting and record keeping, review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888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10424</TotalTime>
  <Words>1160</Words>
  <Application>Microsoft Office PowerPoint</Application>
  <PresentationFormat>On-screen Show (4:3)</PresentationFormat>
  <Paragraphs>186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PresentationPro_GlowingTechVideo</vt:lpstr>
      <vt:lpstr>Review Techniques SEII-Lecture 16</vt:lpstr>
      <vt:lpstr>Recap</vt:lpstr>
      <vt:lpstr>Software Reviews</vt:lpstr>
      <vt:lpstr>Cost Impact of Software Defects</vt:lpstr>
      <vt:lpstr>Defect Amplification Model</vt:lpstr>
      <vt:lpstr>Example – No Reviews</vt:lpstr>
      <vt:lpstr>Example –Reviews Conducted</vt:lpstr>
      <vt:lpstr>Review Metrics and Their Use [1/2]</vt:lpstr>
      <vt:lpstr>Review Metrics and Their Use [2/2]</vt:lpstr>
      <vt:lpstr>Analyzing Metrics [1/2]</vt:lpstr>
      <vt:lpstr>Analyzing Metrics [2/2]</vt:lpstr>
      <vt:lpstr>Cost Effectiveness of Reviews</vt:lpstr>
      <vt:lpstr>Effort Expanded With and Without Reviews</vt:lpstr>
      <vt:lpstr>Reviews: A Formality Spectrum</vt:lpstr>
      <vt:lpstr>Reference Model</vt:lpstr>
      <vt:lpstr>Informal Reviews</vt:lpstr>
      <vt:lpstr>Example: Review Checklist</vt:lpstr>
      <vt:lpstr>Formal Technical Reviews</vt:lpstr>
      <vt:lpstr>The Review Meeting [1/2]</vt:lpstr>
      <vt:lpstr>The Review Meeting [2/2]</vt:lpstr>
      <vt:lpstr>Review Reporting and Record Keeping</vt:lpstr>
      <vt:lpstr>Review Guidelines [1/2]</vt:lpstr>
      <vt:lpstr>Review Guidelines [2/2]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442</cp:revision>
  <dcterms:created xsi:type="dcterms:W3CDTF">2013-04-27T08:10:27Z</dcterms:created>
  <dcterms:modified xsi:type="dcterms:W3CDTF">2013-06-17T13:16:29Z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