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2"/>
  </p:notesMasterIdLst>
  <p:sldIdLst>
    <p:sldId id="256" r:id="rId3"/>
    <p:sldId id="276" r:id="rId4"/>
    <p:sldId id="277" r:id="rId5"/>
    <p:sldId id="278" r:id="rId6"/>
    <p:sldId id="280" r:id="rId7"/>
    <p:sldId id="275" r:id="rId8"/>
    <p:sldId id="279" r:id="rId9"/>
    <p:sldId id="283" r:id="rId10"/>
    <p:sldId id="284" r:id="rId11"/>
    <p:sldId id="285" r:id="rId12"/>
    <p:sldId id="286" r:id="rId13"/>
    <p:sldId id="287" r:id="rId14"/>
    <p:sldId id="281" r:id="rId15"/>
    <p:sldId id="290" r:id="rId16"/>
    <p:sldId id="289" r:id="rId17"/>
    <p:sldId id="282" r:id="rId18"/>
    <p:sldId id="288" r:id="rId19"/>
    <p:sldId id="291" r:id="rId20"/>
    <p:sldId id="29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007" autoAdjust="0"/>
  </p:normalViewPr>
  <p:slideViewPr>
    <p:cSldViewPr showGuides="1">
      <p:cViewPr>
        <p:scale>
          <a:sx n="70" d="100"/>
          <a:sy n="70" d="100"/>
        </p:scale>
        <p:origin x="-1386" y="-30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11-Jun-13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11-Jun-13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11-Jun-13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11-Jun-13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11-Jun-13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11-Jun-13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11-Jun-13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11-Jun-13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11-Jun-13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11-Jun-13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11-Jun-13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11-Jun-13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11-Jun-13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Software Quality</a:t>
            </a:r>
            <a:br>
              <a:rPr lang="en-US" dirty="0" smtClean="0"/>
            </a:br>
            <a:r>
              <a:rPr lang="en-US" dirty="0" smtClean="0"/>
              <a:t>SEII-Lecture 15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WebApp</a:t>
            </a:r>
            <a:r>
              <a:rPr lang="en-US" dirty="0" smtClean="0"/>
              <a:t> quality</a:t>
            </a:r>
          </a:p>
          <a:p>
            <a:pPr lvl="1"/>
            <a:r>
              <a:rPr lang="en-US" dirty="0" smtClean="0"/>
              <a:t>Usability, functionality, reliability, efficiency, maintainability, security, availability, scalability, time-to-market</a:t>
            </a:r>
          </a:p>
          <a:p>
            <a:r>
              <a:rPr lang="en-US" dirty="0" smtClean="0"/>
              <a:t>Content quality</a:t>
            </a:r>
          </a:p>
          <a:p>
            <a:pPr lvl="1"/>
            <a:r>
              <a:rPr lang="en-US" dirty="0" smtClean="0"/>
              <a:t>Scope, depth, background, authority, currency, stability, </a:t>
            </a:r>
          </a:p>
          <a:p>
            <a:r>
              <a:rPr lang="en-US" dirty="0"/>
              <a:t>Design </a:t>
            </a:r>
            <a:r>
              <a:rPr lang="en-US" dirty="0" smtClean="0"/>
              <a:t>goals </a:t>
            </a:r>
            <a:r>
              <a:rPr lang="en-US" dirty="0"/>
              <a:t>of </a:t>
            </a:r>
            <a:r>
              <a:rPr lang="en-US" dirty="0" err="1" smtClean="0"/>
              <a:t>WebApp</a:t>
            </a:r>
            <a:endParaRPr lang="en-US" dirty="0" smtClean="0"/>
          </a:p>
          <a:p>
            <a:pPr lvl="1"/>
            <a:r>
              <a:rPr lang="en-US" dirty="0" smtClean="0"/>
              <a:t>Simplicity, consistency, identity, robustness, navigability, visual appeal, compatibility  </a:t>
            </a:r>
            <a:endParaRPr lang="en-US" dirty="0"/>
          </a:p>
          <a:p>
            <a:r>
              <a:rPr lang="en-US" dirty="0" err="1" smtClean="0"/>
              <a:t>WebApp</a:t>
            </a:r>
            <a:r>
              <a:rPr lang="en-US" dirty="0" smtClean="0"/>
              <a:t> design</a:t>
            </a:r>
          </a:p>
          <a:p>
            <a:pPr lvl="1"/>
            <a:r>
              <a:rPr lang="en-US" dirty="0" smtClean="0"/>
              <a:t>Interface, aesthetic, navigation, and architecture design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023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Multi-aspects concept</a:t>
            </a:r>
          </a:p>
          <a:p>
            <a:r>
              <a:rPr lang="en-US" dirty="0" smtClean="0"/>
              <a:t>Transcendental view</a:t>
            </a:r>
          </a:p>
          <a:p>
            <a:pPr lvl="1"/>
            <a:r>
              <a:rPr lang="en-US" dirty="0" smtClean="0"/>
              <a:t>Difficult to explicitly define but easy to recognize</a:t>
            </a:r>
          </a:p>
          <a:p>
            <a:r>
              <a:rPr lang="en-US" dirty="0" smtClean="0"/>
              <a:t>User view</a:t>
            </a:r>
          </a:p>
          <a:p>
            <a:pPr lvl="1"/>
            <a:r>
              <a:rPr lang="en-US" dirty="0" smtClean="0"/>
              <a:t>End user’s specific goals</a:t>
            </a:r>
          </a:p>
          <a:p>
            <a:r>
              <a:rPr lang="en-US" dirty="0" smtClean="0"/>
              <a:t>Manufacturer’s view</a:t>
            </a:r>
          </a:p>
          <a:p>
            <a:pPr lvl="1"/>
            <a:r>
              <a:rPr lang="en-US" dirty="0" smtClean="0"/>
              <a:t>Product specification</a:t>
            </a:r>
          </a:p>
          <a:p>
            <a:r>
              <a:rPr lang="en-US" dirty="0" smtClean="0"/>
              <a:t>Product view</a:t>
            </a:r>
          </a:p>
          <a:p>
            <a:pPr lvl="1"/>
            <a:r>
              <a:rPr lang="en-US" dirty="0" smtClean="0"/>
              <a:t>Inherent characteristics</a:t>
            </a:r>
          </a:p>
          <a:p>
            <a:r>
              <a:rPr lang="en-US" dirty="0" smtClean="0"/>
              <a:t>Value-based view</a:t>
            </a:r>
          </a:p>
          <a:p>
            <a:pPr lvl="1"/>
            <a:r>
              <a:rPr lang="en-US" dirty="0" smtClean="0"/>
              <a:t>cost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188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“An effective </a:t>
            </a:r>
            <a:r>
              <a:rPr lang="en-US" dirty="0"/>
              <a:t>software process applied in a </a:t>
            </a:r>
            <a:r>
              <a:rPr lang="en-US" dirty="0" smtClean="0"/>
              <a:t>manner that </a:t>
            </a:r>
            <a:r>
              <a:rPr lang="en-US" dirty="0"/>
              <a:t>creates a useful product that provides measurable value </a:t>
            </a:r>
            <a:r>
              <a:rPr lang="en-US" dirty="0" smtClean="0"/>
              <a:t> for </a:t>
            </a:r>
            <a:r>
              <a:rPr lang="en-US" dirty="0"/>
              <a:t>those who produce </a:t>
            </a:r>
            <a:r>
              <a:rPr lang="en-US" dirty="0" smtClean="0"/>
              <a:t>it and </a:t>
            </a:r>
            <a:r>
              <a:rPr lang="en-US" dirty="0"/>
              <a:t>those who use it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Effective software process</a:t>
            </a:r>
          </a:p>
          <a:p>
            <a:pPr lvl="1"/>
            <a:r>
              <a:rPr lang="en-US" dirty="0" smtClean="0"/>
              <a:t>Infrastructure</a:t>
            </a:r>
          </a:p>
          <a:p>
            <a:pPr lvl="1"/>
            <a:r>
              <a:rPr lang="en-US" dirty="0" smtClean="0"/>
              <a:t>Check and balance</a:t>
            </a:r>
          </a:p>
          <a:p>
            <a:pPr lvl="1"/>
            <a:r>
              <a:rPr lang="en-US" dirty="0" smtClean="0"/>
              <a:t>Change control and technical reviews</a:t>
            </a:r>
          </a:p>
          <a:p>
            <a:r>
              <a:rPr lang="en-US" dirty="0" smtClean="0"/>
              <a:t>Useful product</a:t>
            </a:r>
          </a:p>
          <a:p>
            <a:pPr lvl="1"/>
            <a:r>
              <a:rPr lang="en-US" dirty="0" smtClean="0"/>
              <a:t>Explicit and implicit requirements</a:t>
            </a:r>
          </a:p>
          <a:p>
            <a:pPr lvl="1"/>
            <a:r>
              <a:rPr lang="en-US" dirty="0" smtClean="0"/>
              <a:t>Reliable, error-free</a:t>
            </a:r>
          </a:p>
          <a:p>
            <a:r>
              <a:rPr lang="en-US" dirty="0" smtClean="0"/>
              <a:t>Add value for producer and user of a software product</a:t>
            </a:r>
          </a:p>
          <a:p>
            <a:pPr lvl="1"/>
            <a:r>
              <a:rPr lang="en-US" dirty="0" smtClean="0"/>
              <a:t>Less maintenance effort</a:t>
            </a:r>
          </a:p>
          <a:p>
            <a:pPr lvl="1"/>
            <a:r>
              <a:rPr lang="en-US" dirty="0" smtClean="0"/>
              <a:t>Efficient business process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089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Garvin’s Quality Dimensions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Performance quality</a:t>
            </a:r>
          </a:p>
          <a:p>
            <a:r>
              <a:rPr lang="en-US" dirty="0" smtClean="0"/>
              <a:t>Feature quality</a:t>
            </a:r>
          </a:p>
          <a:p>
            <a:r>
              <a:rPr lang="en-US" dirty="0" smtClean="0"/>
              <a:t>Reliability</a:t>
            </a:r>
          </a:p>
          <a:p>
            <a:r>
              <a:rPr lang="en-US" dirty="0" smtClean="0"/>
              <a:t>Conformance</a:t>
            </a:r>
          </a:p>
          <a:p>
            <a:r>
              <a:rPr lang="en-US" dirty="0" smtClean="0"/>
              <a:t>Durability</a:t>
            </a:r>
          </a:p>
          <a:p>
            <a:r>
              <a:rPr lang="en-US" dirty="0" smtClean="0"/>
              <a:t>Serviceability</a:t>
            </a:r>
          </a:p>
          <a:p>
            <a:r>
              <a:rPr lang="en-US" dirty="0" smtClean="0"/>
              <a:t>Aesthetics</a:t>
            </a:r>
          </a:p>
          <a:p>
            <a:r>
              <a:rPr lang="en-US" dirty="0" smtClean="0"/>
              <a:t>Perception</a:t>
            </a:r>
          </a:p>
          <a:p>
            <a:r>
              <a:rPr lang="en-US" dirty="0" smtClean="0"/>
              <a:t>“soft” look of quality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585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McCall’s Quality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403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4925" y="2838450"/>
            <a:ext cx="653415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5214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 9126 Quality Factors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Functionality</a:t>
            </a:r>
          </a:p>
          <a:p>
            <a:pPr lvl="1"/>
            <a:r>
              <a:rPr lang="en-US" dirty="0" smtClean="0"/>
              <a:t>Suitability</a:t>
            </a:r>
          </a:p>
          <a:p>
            <a:pPr lvl="1"/>
            <a:r>
              <a:rPr lang="en-US" dirty="0" smtClean="0"/>
              <a:t>Accuracy</a:t>
            </a:r>
          </a:p>
          <a:p>
            <a:pPr lvl="1"/>
            <a:r>
              <a:rPr lang="en-US" dirty="0" smtClean="0"/>
              <a:t>Interoperability</a:t>
            </a:r>
          </a:p>
          <a:p>
            <a:pPr lvl="1"/>
            <a:r>
              <a:rPr lang="en-US" dirty="0" smtClean="0"/>
              <a:t>Compliance</a:t>
            </a:r>
          </a:p>
          <a:p>
            <a:pPr lvl="1"/>
            <a:r>
              <a:rPr lang="en-US" dirty="0" smtClean="0"/>
              <a:t>security</a:t>
            </a:r>
          </a:p>
          <a:p>
            <a:r>
              <a:rPr lang="en-US" dirty="0" smtClean="0"/>
              <a:t>Reliability</a:t>
            </a:r>
          </a:p>
          <a:p>
            <a:pPr lvl="1"/>
            <a:r>
              <a:rPr lang="en-US" dirty="0" smtClean="0"/>
              <a:t>Maturity</a:t>
            </a:r>
          </a:p>
          <a:p>
            <a:pPr lvl="1"/>
            <a:r>
              <a:rPr lang="en-US" dirty="0" smtClean="0"/>
              <a:t>Fault tolerance</a:t>
            </a:r>
          </a:p>
          <a:p>
            <a:pPr lvl="1"/>
            <a:r>
              <a:rPr lang="en-US" dirty="0" smtClean="0"/>
              <a:t>recoverability</a:t>
            </a:r>
          </a:p>
          <a:p>
            <a:r>
              <a:rPr lang="en-US" dirty="0" smtClean="0"/>
              <a:t>Usability</a:t>
            </a:r>
          </a:p>
          <a:p>
            <a:pPr lvl="1"/>
            <a:r>
              <a:rPr lang="en-US" dirty="0" smtClean="0"/>
              <a:t>Understandability</a:t>
            </a:r>
          </a:p>
          <a:p>
            <a:pPr lvl="1"/>
            <a:r>
              <a:rPr lang="en-US" dirty="0" smtClean="0"/>
              <a:t>Learnability</a:t>
            </a:r>
          </a:p>
          <a:p>
            <a:pPr lvl="1"/>
            <a:r>
              <a:rPr lang="en-US" dirty="0" smtClean="0"/>
              <a:t>operability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135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 9126 Quality Factors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Efficiency</a:t>
            </a:r>
          </a:p>
          <a:p>
            <a:pPr lvl="1"/>
            <a:r>
              <a:rPr lang="en-US" dirty="0" smtClean="0"/>
              <a:t>Time behavior</a:t>
            </a:r>
          </a:p>
          <a:p>
            <a:pPr lvl="1"/>
            <a:r>
              <a:rPr lang="en-US" dirty="0" smtClean="0"/>
              <a:t>Resource behavior</a:t>
            </a:r>
          </a:p>
          <a:p>
            <a:r>
              <a:rPr lang="en-US" dirty="0" smtClean="0"/>
              <a:t>Maintainability</a:t>
            </a:r>
          </a:p>
          <a:p>
            <a:pPr lvl="1"/>
            <a:r>
              <a:rPr lang="en-US" dirty="0" smtClean="0"/>
              <a:t>Analyzability</a:t>
            </a:r>
          </a:p>
          <a:p>
            <a:pPr lvl="1"/>
            <a:r>
              <a:rPr lang="en-US" dirty="0" smtClean="0"/>
              <a:t>Changeability</a:t>
            </a:r>
          </a:p>
          <a:p>
            <a:pPr lvl="1"/>
            <a:r>
              <a:rPr lang="en-US" dirty="0" smtClean="0"/>
              <a:t>Stability</a:t>
            </a:r>
          </a:p>
          <a:p>
            <a:pPr lvl="1"/>
            <a:r>
              <a:rPr lang="en-US" dirty="0" smtClean="0"/>
              <a:t>Testability</a:t>
            </a:r>
          </a:p>
          <a:p>
            <a:r>
              <a:rPr lang="en-US" dirty="0" smtClean="0"/>
              <a:t>Portability</a:t>
            </a:r>
          </a:p>
          <a:p>
            <a:pPr lvl="1"/>
            <a:r>
              <a:rPr lang="en-US" dirty="0" smtClean="0"/>
              <a:t>Adaptability</a:t>
            </a:r>
          </a:p>
          <a:p>
            <a:pPr lvl="1"/>
            <a:r>
              <a:rPr lang="en-US" dirty="0" err="1" smtClean="0"/>
              <a:t>Installability</a:t>
            </a:r>
            <a:endParaRPr lang="en-US" dirty="0" smtClean="0"/>
          </a:p>
          <a:p>
            <a:pPr lvl="1"/>
            <a:r>
              <a:rPr lang="en-US" dirty="0" smtClean="0"/>
              <a:t>Conformance</a:t>
            </a:r>
          </a:p>
          <a:p>
            <a:pPr lvl="1"/>
            <a:r>
              <a:rPr lang="en-US" dirty="0" err="1" smtClean="0"/>
              <a:t>Replaceability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440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Targeted Quality Factors [1/4]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Intuitiveness </a:t>
            </a:r>
          </a:p>
          <a:p>
            <a:pPr lvl="1"/>
            <a:r>
              <a:rPr lang="en-US" dirty="0" smtClean="0"/>
              <a:t>Is </a:t>
            </a:r>
            <a:r>
              <a:rPr lang="en-US" dirty="0"/>
              <a:t>the interface layout conducive to easy </a:t>
            </a:r>
            <a:r>
              <a:rPr lang="en-US" dirty="0" smtClean="0"/>
              <a:t>understanding?</a:t>
            </a:r>
          </a:p>
          <a:p>
            <a:pPr lvl="1"/>
            <a:r>
              <a:rPr lang="en-US" dirty="0" smtClean="0"/>
              <a:t>Are </a:t>
            </a:r>
            <a:r>
              <a:rPr lang="en-US" dirty="0"/>
              <a:t>interface operations easy to locate and </a:t>
            </a:r>
            <a:r>
              <a:rPr lang="en-US" dirty="0" smtClean="0"/>
              <a:t>initiate?</a:t>
            </a:r>
          </a:p>
          <a:p>
            <a:pPr lvl="1"/>
            <a:r>
              <a:rPr lang="en-US" dirty="0" smtClean="0"/>
              <a:t>Does </a:t>
            </a:r>
            <a:r>
              <a:rPr lang="en-US" dirty="0"/>
              <a:t>the interface use a recognizable </a:t>
            </a:r>
            <a:r>
              <a:rPr lang="en-US" dirty="0" smtClean="0"/>
              <a:t>metaphor?</a:t>
            </a:r>
          </a:p>
          <a:p>
            <a:pPr lvl="1"/>
            <a:r>
              <a:rPr lang="en-US" dirty="0" smtClean="0"/>
              <a:t>Is input specified to economize keystrokes or mouse clicks?</a:t>
            </a:r>
          </a:p>
          <a:p>
            <a:pPr lvl="1"/>
            <a:r>
              <a:rPr lang="en-US" dirty="0" smtClean="0"/>
              <a:t>Does </a:t>
            </a:r>
            <a:r>
              <a:rPr lang="en-US" dirty="0"/>
              <a:t>the interface follow the three golden rules? </a:t>
            </a:r>
            <a:endParaRPr lang="en-US" dirty="0" smtClean="0"/>
          </a:p>
          <a:p>
            <a:pPr lvl="1"/>
            <a:r>
              <a:rPr lang="en-US" dirty="0" smtClean="0"/>
              <a:t>Do </a:t>
            </a:r>
            <a:r>
              <a:rPr lang="en-US" dirty="0"/>
              <a:t>aesthetics aid in understanding and usage?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200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Targeted Quality Factors [2/4]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Efficiency</a:t>
            </a:r>
          </a:p>
          <a:p>
            <a:pPr lvl="1"/>
            <a:r>
              <a:rPr lang="en-US" dirty="0" smtClean="0"/>
              <a:t>Information and operations can be located and initiated</a:t>
            </a:r>
          </a:p>
          <a:p>
            <a:pPr lvl="1"/>
            <a:r>
              <a:rPr lang="en-US" dirty="0"/>
              <a:t>Does the interface layout and style allow a user to locate </a:t>
            </a:r>
            <a:r>
              <a:rPr lang="en-US" dirty="0" smtClean="0"/>
              <a:t>operations and information efficiently</a:t>
            </a:r>
            <a:r>
              <a:rPr lang="en-US" dirty="0"/>
              <a:t>?</a:t>
            </a:r>
          </a:p>
          <a:p>
            <a:pPr lvl="1"/>
            <a:r>
              <a:rPr lang="en-US" dirty="0" smtClean="0"/>
              <a:t>Can </a:t>
            </a:r>
            <a:r>
              <a:rPr lang="en-US" dirty="0"/>
              <a:t>a sequence of operations (or data input) be performed with an </a:t>
            </a:r>
            <a:r>
              <a:rPr lang="en-US" dirty="0" smtClean="0"/>
              <a:t>economy of </a:t>
            </a:r>
            <a:r>
              <a:rPr lang="en-US" dirty="0"/>
              <a:t>motion?</a:t>
            </a:r>
          </a:p>
          <a:p>
            <a:pPr lvl="1"/>
            <a:r>
              <a:rPr lang="en-US" dirty="0" smtClean="0"/>
              <a:t>Are </a:t>
            </a:r>
            <a:r>
              <a:rPr lang="en-US" dirty="0"/>
              <a:t>output data or content presented so that it is understood </a:t>
            </a:r>
            <a:r>
              <a:rPr lang="en-US" dirty="0" smtClean="0"/>
              <a:t>immediately?</a:t>
            </a:r>
            <a:endParaRPr lang="en-US" dirty="0"/>
          </a:p>
          <a:p>
            <a:pPr lvl="1"/>
            <a:r>
              <a:rPr lang="en-US" dirty="0" smtClean="0"/>
              <a:t> </a:t>
            </a:r>
            <a:r>
              <a:rPr lang="en-US" dirty="0"/>
              <a:t>Have hierarchical operations been organized in a way that minimizes </a:t>
            </a:r>
            <a:r>
              <a:rPr lang="en-US" dirty="0" smtClean="0"/>
              <a:t>the depth </a:t>
            </a:r>
            <a:r>
              <a:rPr lang="en-US" dirty="0"/>
              <a:t>to which a user must navigate to get something done?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444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Targeted Quality Factors [3/4]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Robustness</a:t>
            </a:r>
          </a:p>
          <a:p>
            <a:pPr lvl="1"/>
            <a:r>
              <a:rPr lang="en-US" dirty="0" smtClean="0"/>
              <a:t>Will </a:t>
            </a:r>
            <a:r>
              <a:rPr lang="en-US" dirty="0"/>
              <a:t>the software recognize the error if data at or just outside </a:t>
            </a:r>
            <a:r>
              <a:rPr lang="en-US" dirty="0" smtClean="0"/>
              <a:t>prescribed boundaries </a:t>
            </a:r>
            <a:r>
              <a:rPr lang="en-US" dirty="0"/>
              <a:t>is input? More importantly, will the software continue to </a:t>
            </a:r>
            <a:r>
              <a:rPr lang="en-US" dirty="0" smtClean="0"/>
              <a:t>operate without </a:t>
            </a:r>
            <a:r>
              <a:rPr lang="en-US" dirty="0"/>
              <a:t>failure or degradation?</a:t>
            </a:r>
          </a:p>
          <a:p>
            <a:pPr lvl="1"/>
            <a:r>
              <a:rPr lang="en-US" dirty="0" smtClean="0"/>
              <a:t>Will </a:t>
            </a:r>
            <a:r>
              <a:rPr lang="en-US" dirty="0"/>
              <a:t>the interface recognize common cognitive or </a:t>
            </a:r>
            <a:r>
              <a:rPr lang="en-US" dirty="0" smtClean="0"/>
              <a:t> manipulative </a:t>
            </a:r>
            <a:r>
              <a:rPr lang="en-US" dirty="0"/>
              <a:t>mistakes </a:t>
            </a:r>
            <a:r>
              <a:rPr lang="en-US" dirty="0" smtClean="0"/>
              <a:t>and explicitly </a:t>
            </a:r>
            <a:r>
              <a:rPr lang="en-US" dirty="0"/>
              <a:t>guide the user back on the right track?</a:t>
            </a:r>
          </a:p>
          <a:p>
            <a:pPr lvl="1"/>
            <a:r>
              <a:rPr lang="en-US" dirty="0" smtClean="0"/>
              <a:t>Does </a:t>
            </a:r>
            <a:r>
              <a:rPr lang="en-US" dirty="0"/>
              <a:t>the interface provide useful diagnosis and guidance when an </a:t>
            </a:r>
            <a:r>
              <a:rPr lang="en-US" dirty="0" smtClean="0"/>
              <a:t>error condition </a:t>
            </a:r>
            <a:r>
              <a:rPr lang="en-US" dirty="0"/>
              <a:t>(associated </a:t>
            </a:r>
            <a:r>
              <a:rPr lang="en-US" dirty="0" smtClean="0"/>
              <a:t>with </a:t>
            </a:r>
            <a:r>
              <a:rPr lang="en-US" dirty="0"/>
              <a:t>software functionality) is uncovered?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381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Targeted </a:t>
            </a:r>
            <a:r>
              <a:rPr lang="en-US" smtClean="0"/>
              <a:t>Quality Factors [4/4]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Richness</a:t>
            </a:r>
          </a:p>
          <a:p>
            <a:pPr lvl="1"/>
            <a:r>
              <a:rPr lang="en-US" dirty="0" smtClean="0"/>
              <a:t>Can </a:t>
            </a:r>
            <a:r>
              <a:rPr lang="en-US" dirty="0"/>
              <a:t>the interface be customized to the specific needs of a user?</a:t>
            </a:r>
          </a:p>
          <a:p>
            <a:pPr lvl="1"/>
            <a:r>
              <a:rPr lang="en-US" dirty="0" smtClean="0"/>
              <a:t>Does </a:t>
            </a:r>
            <a:r>
              <a:rPr lang="en-US" dirty="0"/>
              <a:t>the interface provide a macro capability that enables a user to identify </a:t>
            </a:r>
            <a:r>
              <a:rPr lang="en-US" dirty="0" smtClean="0"/>
              <a:t>a sequence </a:t>
            </a:r>
            <a:r>
              <a:rPr lang="en-US" dirty="0"/>
              <a:t>of common operations with a single action or command?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771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Software Quality Dilemma [1/3]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“Good enough” software</a:t>
            </a:r>
          </a:p>
          <a:p>
            <a:pPr lvl="1"/>
            <a:r>
              <a:rPr lang="en-US" dirty="0" smtClean="0"/>
              <a:t>Known bugs</a:t>
            </a:r>
          </a:p>
          <a:p>
            <a:pPr lvl="1"/>
            <a:r>
              <a:rPr lang="en-US" dirty="0" smtClean="0"/>
              <a:t>Time to market</a:t>
            </a:r>
          </a:p>
          <a:p>
            <a:pPr lvl="1"/>
            <a:r>
              <a:rPr lang="en-US" dirty="0" smtClean="0"/>
              <a:t>Short cut</a:t>
            </a:r>
          </a:p>
          <a:p>
            <a:pPr lvl="1"/>
            <a:r>
              <a:rPr lang="en-US" dirty="0" smtClean="0"/>
              <a:t>Different domains</a:t>
            </a:r>
          </a:p>
          <a:p>
            <a:pPr lvl="1"/>
            <a:r>
              <a:rPr lang="en-US" dirty="0" smtClean="0"/>
              <a:t>Legal penalties</a:t>
            </a:r>
          </a:p>
          <a:p>
            <a:r>
              <a:rPr lang="en-US" dirty="0" smtClean="0"/>
              <a:t>Cost of quality</a:t>
            </a:r>
          </a:p>
          <a:p>
            <a:pPr lvl="1"/>
            <a:r>
              <a:rPr lang="en-US" dirty="0" smtClean="0"/>
              <a:t>Cost of conformance and nonconformance</a:t>
            </a:r>
          </a:p>
          <a:p>
            <a:pPr lvl="1"/>
            <a:r>
              <a:rPr lang="en-US" dirty="0" smtClean="0"/>
              <a:t>Prevention cost</a:t>
            </a:r>
          </a:p>
          <a:p>
            <a:pPr lvl="2"/>
            <a:r>
              <a:rPr lang="en-US" dirty="0" smtClean="0"/>
              <a:t>Plan and coordinate activities</a:t>
            </a:r>
          </a:p>
          <a:p>
            <a:pPr lvl="2"/>
            <a:r>
              <a:rPr lang="en-US" dirty="0" smtClean="0"/>
              <a:t>Technical activities</a:t>
            </a:r>
          </a:p>
          <a:p>
            <a:pPr lvl="2"/>
            <a:r>
              <a:rPr lang="en-US" dirty="0" smtClean="0"/>
              <a:t>Test planning costs</a:t>
            </a:r>
          </a:p>
          <a:p>
            <a:pPr lvl="2"/>
            <a:r>
              <a:rPr lang="en-US" dirty="0" smtClean="0"/>
              <a:t>Training activities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118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Software Quality </a:t>
            </a:r>
            <a:r>
              <a:rPr lang="en-US" dirty="0"/>
              <a:t>Dilemma </a:t>
            </a:r>
            <a:r>
              <a:rPr lang="en-US" dirty="0" smtClean="0"/>
              <a:t>[2/3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Cost of quality</a:t>
            </a:r>
          </a:p>
          <a:p>
            <a:pPr lvl="1"/>
            <a:r>
              <a:rPr lang="en-US" dirty="0" smtClean="0"/>
              <a:t>Appraisal cost</a:t>
            </a:r>
          </a:p>
          <a:p>
            <a:pPr lvl="2"/>
            <a:r>
              <a:rPr lang="en-US" dirty="0" smtClean="0"/>
              <a:t>Technical reviews</a:t>
            </a:r>
          </a:p>
          <a:p>
            <a:pPr lvl="2"/>
            <a:r>
              <a:rPr lang="en-US" dirty="0" smtClean="0"/>
              <a:t>Data collection and metrics evaluation</a:t>
            </a:r>
          </a:p>
          <a:p>
            <a:pPr lvl="2"/>
            <a:r>
              <a:rPr lang="en-US" dirty="0" smtClean="0"/>
              <a:t>Testing and debugging</a:t>
            </a:r>
          </a:p>
          <a:p>
            <a:pPr lvl="1"/>
            <a:r>
              <a:rPr lang="en-US" dirty="0" smtClean="0"/>
              <a:t>Failure cost</a:t>
            </a:r>
          </a:p>
          <a:p>
            <a:pPr lvl="2"/>
            <a:r>
              <a:rPr lang="en-US" dirty="0" smtClean="0"/>
              <a:t>Internal failure cost</a:t>
            </a:r>
          </a:p>
          <a:p>
            <a:pPr lvl="2"/>
            <a:r>
              <a:rPr lang="en-US" dirty="0" smtClean="0"/>
              <a:t>External failure cost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557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Software Quality </a:t>
            </a:r>
            <a:r>
              <a:rPr lang="en-US" dirty="0"/>
              <a:t>Dilemma </a:t>
            </a:r>
            <a:r>
              <a:rPr lang="en-US" dirty="0" smtClean="0"/>
              <a:t>[3/3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Risks</a:t>
            </a:r>
          </a:p>
          <a:p>
            <a:pPr lvl="1"/>
            <a:r>
              <a:rPr lang="en-US" dirty="0" smtClean="0"/>
              <a:t>Low quality software increases risks for user and developer</a:t>
            </a:r>
          </a:p>
          <a:p>
            <a:pPr lvl="1"/>
            <a:r>
              <a:rPr lang="en-US" dirty="0" smtClean="0"/>
              <a:t>Sometimes very serious risks</a:t>
            </a:r>
          </a:p>
          <a:p>
            <a:r>
              <a:rPr lang="en-US" dirty="0" smtClean="0"/>
              <a:t>Negligence and liability</a:t>
            </a:r>
          </a:p>
          <a:p>
            <a:pPr lvl="1"/>
            <a:r>
              <a:rPr lang="en-US" dirty="0" smtClean="0"/>
              <a:t>Customer/user VS developer</a:t>
            </a:r>
          </a:p>
          <a:p>
            <a:r>
              <a:rPr lang="en-US" dirty="0" smtClean="0"/>
              <a:t>Quality and security</a:t>
            </a:r>
          </a:p>
          <a:p>
            <a:pPr lvl="1"/>
            <a:r>
              <a:rPr lang="en-US" dirty="0" smtClean="0"/>
              <a:t>Secure data</a:t>
            </a:r>
          </a:p>
          <a:p>
            <a:r>
              <a:rPr lang="en-US" dirty="0" smtClean="0"/>
              <a:t>Impact of management actions</a:t>
            </a:r>
          </a:p>
          <a:p>
            <a:pPr lvl="1"/>
            <a:r>
              <a:rPr lang="en-US" dirty="0" smtClean="0"/>
              <a:t>Cost and schedule estimates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452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Relative Cost of Correcting Errors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Boehm and </a:t>
            </a:r>
            <a:r>
              <a:rPr lang="en-US" dirty="0" err="1" smtClean="0"/>
              <a:t>Basili</a:t>
            </a:r>
            <a:r>
              <a:rPr lang="en-US" dirty="0" smtClean="0"/>
              <a:t> (2001)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9918" y="2728913"/>
            <a:ext cx="5637682" cy="359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409</a:t>
            </a:r>
          </a:p>
        </p:txBody>
      </p:sp>
    </p:spTree>
    <p:extLst>
      <p:ext uri="{BB962C8B-B14F-4D97-AF65-F5344CB8AC3E}">
        <p14:creationId xmlns:p14="http://schemas.microsoft.com/office/powerpoint/2010/main" xmlns="" val="335187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of downtime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Standish group study in 2008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2088" y="2352675"/>
            <a:ext cx="6219825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258</a:t>
            </a:r>
          </a:p>
        </p:txBody>
      </p:sp>
    </p:spTree>
    <p:extLst>
      <p:ext uri="{BB962C8B-B14F-4D97-AF65-F5344CB8AC3E}">
        <p14:creationId xmlns:p14="http://schemas.microsoft.com/office/powerpoint/2010/main" xmlns="" val="195771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Achieving Software 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Software engineering methods</a:t>
            </a:r>
          </a:p>
          <a:p>
            <a:r>
              <a:rPr lang="en-US" dirty="0" smtClean="0"/>
              <a:t>Project management techniques</a:t>
            </a:r>
          </a:p>
          <a:p>
            <a:r>
              <a:rPr lang="en-US" dirty="0" smtClean="0"/>
              <a:t>Quality control</a:t>
            </a:r>
          </a:p>
          <a:p>
            <a:r>
              <a:rPr lang="en-US" dirty="0" smtClean="0"/>
              <a:t>Quality assurance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469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Multi-aspects concept</a:t>
            </a:r>
          </a:p>
          <a:p>
            <a:pPr lvl="1"/>
            <a:r>
              <a:rPr lang="en-US" dirty="0"/>
              <a:t>Transcendental </a:t>
            </a:r>
            <a:r>
              <a:rPr lang="en-US" dirty="0" smtClean="0"/>
              <a:t>view, user view, manufacturer’s view, product view, value-based </a:t>
            </a:r>
            <a:r>
              <a:rPr lang="en-US" dirty="0"/>
              <a:t>view</a:t>
            </a:r>
          </a:p>
          <a:p>
            <a:r>
              <a:rPr lang="en-US" dirty="0" smtClean="0"/>
              <a:t>Software quality</a:t>
            </a:r>
          </a:p>
          <a:p>
            <a:pPr lvl="1"/>
            <a:r>
              <a:rPr lang="en-US" dirty="0" smtClean="0"/>
              <a:t>Effective </a:t>
            </a:r>
            <a:r>
              <a:rPr lang="en-US" dirty="0"/>
              <a:t>software </a:t>
            </a:r>
            <a:r>
              <a:rPr lang="en-US" dirty="0" smtClean="0"/>
              <a:t>process, useful product, add </a:t>
            </a:r>
            <a:r>
              <a:rPr lang="en-US" dirty="0"/>
              <a:t>value for producer and user of a software </a:t>
            </a:r>
            <a:r>
              <a:rPr lang="en-US" dirty="0" smtClean="0"/>
              <a:t>product</a:t>
            </a:r>
          </a:p>
          <a:p>
            <a:r>
              <a:rPr lang="en-US" dirty="0" smtClean="0"/>
              <a:t>Software quality models</a:t>
            </a:r>
          </a:p>
          <a:p>
            <a:pPr lvl="1"/>
            <a:r>
              <a:rPr lang="en-US" dirty="0"/>
              <a:t>Garvin’s </a:t>
            </a:r>
            <a:r>
              <a:rPr lang="en-US" dirty="0" smtClean="0"/>
              <a:t>quality dimensions, McCall’s quality factors, ISO 9126 quality model</a:t>
            </a:r>
            <a:endParaRPr lang="en-US" dirty="0"/>
          </a:p>
          <a:p>
            <a:r>
              <a:rPr lang="en-US" dirty="0"/>
              <a:t>Software </a:t>
            </a:r>
            <a:r>
              <a:rPr lang="en-US" dirty="0" smtClean="0"/>
              <a:t>quality dilemma</a:t>
            </a:r>
          </a:p>
          <a:p>
            <a:r>
              <a:rPr lang="en-US" dirty="0" smtClean="0"/>
              <a:t>Achieving software quality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93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9345</TotalTime>
  <Words>793</Words>
  <Application>Microsoft Office PowerPoint</Application>
  <PresentationFormat>On-screen Show (4:3)</PresentationFormat>
  <Paragraphs>176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PresentationPro_GlowingTechVideo</vt:lpstr>
      <vt:lpstr>Software Quality SEII-Lecture 15</vt:lpstr>
      <vt:lpstr>Recap</vt:lpstr>
      <vt:lpstr>Quality</vt:lpstr>
      <vt:lpstr>Software Quality</vt:lpstr>
      <vt:lpstr>Garvin’s Quality Dimensions</vt:lpstr>
      <vt:lpstr>McCall’s Quality Factors</vt:lpstr>
      <vt:lpstr>ISO 9126 Quality Factors [1/2]</vt:lpstr>
      <vt:lpstr>ISO 9126 Quality Factors [2/2]</vt:lpstr>
      <vt:lpstr>Targeted Quality Factors [1/4]</vt:lpstr>
      <vt:lpstr>Targeted Quality Factors [2/4]</vt:lpstr>
      <vt:lpstr>Targeted Quality Factors [3/4]</vt:lpstr>
      <vt:lpstr>Targeted Quality Factors [4/4]</vt:lpstr>
      <vt:lpstr>Software Quality Dilemma [1/3]</vt:lpstr>
      <vt:lpstr>Software Quality Dilemma [2/3]</vt:lpstr>
      <vt:lpstr>Software Quality Dilemma [3/3]</vt:lpstr>
      <vt:lpstr>Relative Cost of Correcting Errors</vt:lpstr>
      <vt:lpstr>Cost of downtime</vt:lpstr>
      <vt:lpstr>Achieving Software Quality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vcomsats</cp:lastModifiedBy>
  <cp:revision>391</cp:revision>
  <dcterms:created xsi:type="dcterms:W3CDTF">2013-04-27T08:10:27Z</dcterms:created>
  <dcterms:modified xsi:type="dcterms:W3CDTF">2013-06-11T13:17:50Z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