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2"/>
  </p:sldMasterIdLst>
  <p:notesMasterIdLst>
    <p:notesMasterId r:id="rId22"/>
  </p:notesMasterIdLst>
  <p:sldIdLst>
    <p:sldId id="256" r:id="rId3"/>
    <p:sldId id="264" r:id="rId4"/>
    <p:sldId id="258" r:id="rId5"/>
    <p:sldId id="259" r:id="rId6"/>
    <p:sldId id="261" r:id="rId7"/>
    <p:sldId id="260" r:id="rId8"/>
    <p:sldId id="262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5" r:id="rId19"/>
    <p:sldId id="276" r:id="rId20"/>
    <p:sldId id="277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007" autoAdjust="0"/>
  </p:normalViewPr>
  <p:slideViewPr>
    <p:cSldViewPr showGuides="1">
      <p:cViewPr>
        <p:scale>
          <a:sx n="70" d="100"/>
          <a:sy n="70" d="100"/>
        </p:scale>
        <p:origin x="-691" y="-62"/>
      </p:cViewPr>
      <p:guideLst>
        <p:guide orient="horz" pos="2160"/>
        <p:guide pos="2880"/>
        <p:guide pos="144"/>
        <p:guide pos="56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502128-55EF-46B6-8FA4-ECEEAC98EAFF}" type="datetimeFigureOut">
              <a:rPr lang="en-US" smtClean="0"/>
              <a:pPr/>
              <a:t>6/10/2013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997DF1-85C5-48AA-B33F-60FAF9B034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1702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97DF1-85C5-48AA-B33F-60FAF9B0341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20516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2325" y="762000"/>
            <a:ext cx="5111675" cy="2667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810000"/>
            <a:ext cx="5105400" cy="2133600"/>
          </a:xfrm>
        </p:spPr>
        <p:txBody>
          <a:bodyPr/>
          <a:lstStyle>
            <a:lvl1pPr marL="0" indent="0" algn="l">
              <a:buNone/>
              <a:defRPr b="1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22D8F-B59D-4505-A662-538AF211D02F}" type="datetime1">
              <a:rPr lang="en-US" smtClean="0"/>
              <a:pPr/>
              <a:t>6/10/2013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284765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4D146-1633-4BA7-A619-C3C37888794A}" type="datetime1">
              <a:rPr lang="en-US" smtClean="0"/>
              <a:pPr/>
              <a:t>6/10/2013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81414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929187"/>
            <a:ext cx="5105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3733800"/>
            <a:ext cx="5105400" cy="11953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59C6-74BE-4794-B15F-F1617CFE0E6F}" type="datetime1">
              <a:rPr lang="en-US" smtClean="0"/>
              <a:pPr/>
              <a:t>6/10/2013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03105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798637"/>
            <a:ext cx="4267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98637"/>
            <a:ext cx="4267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22406-3668-42A7-A0D1-30960CA343DC}" type="datetime1">
              <a:rPr lang="en-US" smtClean="0"/>
              <a:pPr/>
              <a:t>6/10/2013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973332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733550"/>
            <a:ext cx="42687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2373312"/>
            <a:ext cx="42687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33550"/>
            <a:ext cx="42703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73312"/>
            <a:ext cx="42703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B338B-97B3-43D2-8D2A-7617861B9898}" type="datetime1">
              <a:rPr lang="en-US" smtClean="0"/>
              <a:pPr/>
              <a:t>6/10/2013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670929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528A2-143C-4729-9301-499647A29B2B}" type="datetime1">
              <a:rPr lang="en-US" smtClean="0"/>
              <a:pPr/>
              <a:t>6/10/2013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67955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9445E-DE07-4A45-8624-7CE27B075683}" type="datetime1">
              <a:rPr lang="en-US" smtClean="0"/>
              <a:pPr/>
              <a:t>6/10/2013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610141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86958"/>
            <a:ext cx="32369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371600"/>
            <a:ext cx="3968750" cy="490907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1371600"/>
            <a:ext cx="3236913" cy="491360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C08CE-474E-4A86-B62A-F37617315746}" type="datetime1">
              <a:rPr lang="en-US" smtClean="0"/>
              <a:pPr/>
              <a:t>6/10/2013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490526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43000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4F6FC-CE90-4F02-92FE-EADB3D2F1AEE}" type="datetime1">
              <a:rPr lang="en-US" smtClean="0"/>
              <a:pPr/>
              <a:t>6/10/2013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91388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403874"/>
            <a:ext cx="7239000" cy="4876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A048C-472D-491E-B22E-642AAE754023}" type="datetime1">
              <a:rPr lang="en-US" smtClean="0"/>
              <a:pPr/>
              <a:t>6/10/2013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1329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19800" y="1371600"/>
            <a:ext cx="1828800" cy="4953000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371600"/>
            <a:ext cx="579120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B41B7-E296-4EE7-AA75-F46DE5B49352}" type="datetime1">
              <a:rPr lang="en-US" smtClean="0"/>
              <a:pPr/>
              <a:t>6/10/2013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009735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7620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403874"/>
            <a:ext cx="86868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4256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55FD4-DF25-45D2-AF68-676FD0220423}" type="datetime1">
              <a:rPr lang="en-US" smtClean="0"/>
              <a:pPr/>
              <a:t>6/10/2013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7373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16082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2325" y="762000"/>
            <a:ext cx="7092875" cy="2667000"/>
          </a:xfrm>
        </p:spPr>
        <p:txBody>
          <a:bodyPr>
            <a:normAutofit/>
          </a:bodyPr>
          <a:lstStyle/>
          <a:p>
            <a:r>
              <a:rPr lang="en-US" dirty="0" smtClean="0"/>
              <a:t>Web Application Design</a:t>
            </a:r>
            <a:br>
              <a:rPr lang="en-US" dirty="0" smtClean="0"/>
            </a:br>
            <a:r>
              <a:rPr lang="en-US" dirty="0" smtClean="0"/>
              <a:t>SEII-Lecture 14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810000"/>
            <a:ext cx="5943600" cy="2133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Dr. Muzafar Khan</a:t>
            </a:r>
          </a:p>
          <a:p>
            <a:r>
              <a:rPr lang="en-US" dirty="0" smtClean="0"/>
              <a:t>Assistant Professor</a:t>
            </a:r>
          </a:p>
          <a:p>
            <a:r>
              <a:rPr lang="en-US" dirty="0" smtClean="0"/>
              <a:t>Department of Computer Science</a:t>
            </a:r>
          </a:p>
          <a:p>
            <a:r>
              <a:rPr lang="en-US" dirty="0" smtClean="0"/>
              <a:t>CIIT, Islamabad.</a:t>
            </a:r>
          </a:p>
        </p:txBody>
      </p:sp>
    </p:spTree>
    <p:extLst>
      <p:ext uri="{BB962C8B-B14F-4D97-AF65-F5344CB8AC3E}">
        <p14:creationId xmlns:p14="http://schemas.microsoft.com/office/powerpoint/2010/main" xmlns="" val="271355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Patterns, effective design patterns</a:t>
            </a:r>
          </a:p>
          <a:p>
            <a:r>
              <a:rPr lang="en-US" dirty="0" smtClean="0"/>
              <a:t>Describing patterns</a:t>
            </a:r>
          </a:p>
          <a:p>
            <a:r>
              <a:rPr lang="en-US" dirty="0" smtClean="0"/>
              <a:t>Types of patterns</a:t>
            </a:r>
          </a:p>
          <a:p>
            <a:pPr lvl="1"/>
            <a:r>
              <a:rPr lang="en-US" dirty="0" smtClean="0"/>
              <a:t>Architecture, data, component, interface design, and </a:t>
            </a:r>
            <a:r>
              <a:rPr lang="en-US" dirty="0" err="1" smtClean="0"/>
              <a:t>webapp</a:t>
            </a:r>
            <a:r>
              <a:rPr lang="en-US" dirty="0" smtClean="0"/>
              <a:t> patterns</a:t>
            </a:r>
          </a:p>
          <a:p>
            <a:pPr lvl="1"/>
            <a:r>
              <a:rPr lang="en-US" dirty="0" smtClean="0"/>
              <a:t>Creational, structural, and behavioral </a:t>
            </a:r>
            <a:r>
              <a:rPr lang="en-US" dirty="0"/>
              <a:t>patterns</a:t>
            </a:r>
          </a:p>
          <a:p>
            <a:r>
              <a:rPr lang="en-US" dirty="0"/>
              <a:t>Design tasks</a:t>
            </a:r>
          </a:p>
          <a:p>
            <a:r>
              <a:rPr lang="en-US" dirty="0"/>
              <a:t>User </a:t>
            </a:r>
            <a:r>
              <a:rPr lang="en-US" dirty="0" smtClean="0"/>
              <a:t>interface design patterns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70038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WebApp</a:t>
            </a:r>
            <a:r>
              <a:rPr lang="en-US" dirty="0" smtClean="0"/>
              <a:t> Quality [1/2]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Olsina</a:t>
            </a:r>
            <a:r>
              <a:rPr lang="en-US" dirty="0" smtClean="0"/>
              <a:t> et al. criteria, 1999</a:t>
            </a:r>
          </a:p>
          <a:p>
            <a:r>
              <a:rPr lang="en-US" dirty="0" smtClean="0"/>
              <a:t>Usability</a:t>
            </a:r>
          </a:p>
          <a:p>
            <a:pPr lvl="1"/>
            <a:r>
              <a:rPr lang="en-US" dirty="0" smtClean="0"/>
              <a:t>Global site understandability</a:t>
            </a:r>
          </a:p>
          <a:p>
            <a:pPr lvl="1"/>
            <a:r>
              <a:rPr lang="en-US" dirty="0" smtClean="0"/>
              <a:t>Online feedback and help features</a:t>
            </a:r>
          </a:p>
          <a:p>
            <a:pPr lvl="1"/>
            <a:r>
              <a:rPr lang="en-US" dirty="0" smtClean="0"/>
              <a:t>Interface and aesthetic features</a:t>
            </a:r>
          </a:p>
          <a:p>
            <a:pPr lvl="1"/>
            <a:r>
              <a:rPr lang="en-US" dirty="0" smtClean="0"/>
              <a:t>Special features</a:t>
            </a:r>
          </a:p>
          <a:p>
            <a:r>
              <a:rPr lang="en-US" dirty="0" smtClean="0"/>
              <a:t>Functionality</a:t>
            </a:r>
          </a:p>
          <a:p>
            <a:pPr lvl="1"/>
            <a:r>
              <a:rPr lang="en-US" dirty="0" smtClean="0"/>
              <a:t>Searching and retrieving capability</a:t>
            </a:r>
          </a:p>
          <a:p>
            <a:pPr lvl="1"/>
            <a:r>
              <a:rPr lang="en-US" dirty="0" smtClean="0"/>
              <a:t>Navigation and browsing features</a:t>
            </a:r>
          </a:p>
          <a:p>
            <a:pPr lvl="1"/>
            <a:r>
              <a:rPr lang="en-US" dirty="0" smtClean="0"/>
              <a:t>Application domain-related features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29715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WebApp</a:t>
            </a:r>
            <a:r>
              <a:rPr lang="en-US" dirty="0" smtClean="0"/>
              <a:t> Quality [2/2]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Reliability</a:t>
            </a:r>
          </a:p>
          <a:p>
            <a:pPr lvl="1"/>
            <a:r>
              <a:rPr lang="en-US" dirty="0" smtClean="0"/>
              <a:t>Correct link processing</a:t>
            </a:r>
          </a:p>
          <a:p>
            <a:pPr lvl="1"/>
            <a:r>
              <a:rPr lang="en-US" dirty="0" smtClean="0"/>
              <a:t>Error recovery</a:t>
            </a:r>
          </a:p>
          <a:p>
            <a:pPr lvl="1"/>
            <a:r>
              <a:rPr lang="en-US" dirty="0" smtClean="0"/>
              <a:t>User input validation and recovery</a:t>
            </a:r>
          </a:p>
          <a:p>
            <a:r>
              <a:rPr lang="en-US" dirty="0" smtClean="0"/>
              <a:t>Efficiency</a:t>
            </a:r>
          </a:p>
          <a:p>
            <a:pPr lvl="1"/>
            <a:r>
              <a:rPr lang="en-US" dirty="0" smtClean="0"/>
              <a:t>Response time performance</a:t>
            </a:r>
          </a:p>
          <a:p>
            <a:pPr lvl="1"/>
            <a:r>
              <a:rPr lang="en-US" dirty="0" smtClean="0"/>
              <a:t>Page generation speed</a:t>
            </a:r>
          </a:p>
          <a:p>
            <a:pPr lvl="1"/>
            <a:r>
              <a:rPr lang="en-US" dirty="0" smtClean="0"/>
              <a:t>Graphics generation speed</a:t>
            </a:r>
          </a:p>
          <a:p>
            <a:r>
              <a:rPr lang="en-US" dirty="0" smtClean="0"/>
              <a:t>Maintainability</a:t>
            </a:r>
          </a:p>
          <a:p>
            <a:pPr lvl="1"/>
            <a:r>
              <a:rPr lang="en-US" dirty="0" smtClean="0"/>
              <a:t>Ease of correction</a:t>
            </a:r>
          </a:p>
          <a:p>
            <a:pPr lvl="1"/>
            <a:r>
              <a:rPr lang="en-US" dirty="0" smtClean="0"/>
              <a:t>Adaptability</a:t>
            </a:r>
          </a:p>
          <a:p>
            <a:pPr lvl="1"/>
            <a:r>
              <a:rPr lang="en-US" dirty="0" smtClean="0"/>
              <a:t>Extensibility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29091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WebApp</a:t>
            </a:r>
            <a:r>
              <a:rPr lang="en-US" dirty="0" smtClean="0"/>
              <a:t> Quality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Offutt (2002) proposed</a:t>
            </a:r>
          </a:p>
          <a:p>
            <a:r>
              <a:rPr lang="en-US" dirty="0" smtClean="0"/>
              <a:t>Security</a:t>
            </a:r>
          </a:p>
          <a:p>
            <a:pPr lvl="1"/>
            <a:r>
              <a:rPr lang="en-US" dirty="0" smtClean="0"/>
              <a:t>Sensitive information</a:t>
            </a:r>
          </a:p>
          <a:p>
            <a:r>
              <a:rPr lang="en-US" dirty="0" smtClean="0"/>
              <a:t>Availability</a:t>
            </a:r>
          </a:p>
          <a:p>
            <a:pPr lvl="1"/>
            <a:r>
              <a:rPr lang="en-US" dirty="0" smtClean="0"/>
              <a:t>24/7/365</a:t>
            </a:r>
          </a:p>
          <a:p>
            <a:pPr lvl="1"/>
            <a:r>
              <a:rPr lang="en-US" dirty="0" smtClean="0"/>
              <a:t>Different web browsers</a:t>
            </a:r>
          </a:p>
          <a:p>
            <a:r>
              <a:rPr lang="en-US" dirty="0" smtClean="0"/>
              <a:t>Scalability</a:t>
            </a:r>
          </a:p>
          <a:p>
            <a:pPr lvl="1"/>
            <a:r>
              <a:rPr lang="en-US" dirty="0" smtClean="0"/>
              <a:t>Support for more users</a:t>
            </a:r>
          </a:p>
          <a:p>
            <a:r>
              <a:rPr lang="en-US" dirty="0" smtClean="0"/>
              <a:t>Time-to-market</a:t>
            </a:r>
          </a:p>
          <a:p>
            <a:pPr lvl="1"/>
            <a:r>
              <a:rPr lang="en-US" dirty="0" smtClean="0"/>
              <a:t>Business point of view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05066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 Quality [1/2]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Tillman (2000) criteria</a:t>
            </a:r>
          </a:p>
          <a:p>
            <a:r>
              <a:rPr lang="en-US" dirty="0" smtClean="0"/>
              <a:t>Can </a:t>
            </a:r>
            <a:r>
              <a:rPr lang="en-US" dirty="0"/>
              <a:t>the scope and depth of content be easily determined to ensure that </a:t>
            </a:r>
            <a:r>
              <a:rPr lang="en-US" dirty="0" smtClean="0"/>
              <a:t>it meets </a:t>
            </a:r>
            <a:r>
              <a:rPr lang="en-US" dirty="0"/>
              <a:t>the user's needs?</a:t>
            </a:r>
          </a:p>
          <a:p>
            <a:r>
              <a:rPr lang="en-US" dirty="0" smtClean="0"/>
              <a:t>Can </a:t>
            </a:r>
            <a:r>
              <a:rPr lang="en-US" dirty="0"/>
              <a:t>the background and authority of the content's authors be easily identified?</a:t>
            </a:r>
          </a:p>
          <a:p>
            <a:r>
              <a:rPr lang="en-US" dirty="0" smtClean="0"/>
              <a:t>Is </a:t>
            </a:r>
            <a:r>
              <a:rPr lang="en-US" dirty="0"/>
              <a:t>it possible to determine the currency of the content, the last update, </a:t>
            </a:r>
            <a:r>
              <a:rPr lang="en-US" dirty="0" smtClean="0"/>
              <a:t>and what </a:t>
            </a:r>
            <a:r>
              <a:rPr lang="en-US" dirty="0"/>
              <a:t>was updated?</a:t>
            </a:r>
          </a:p>
          <a:p>
            <a:r>
              <a:rPr lang="en-US" dirty="0" smtClean="0"/>
              <a:t>Are </a:t>
            </a:r>
            <a:r>
              <a:rPr lang="en-US" dirty="0"/>
              <a:t>the content and its location stable (i.e., will they remain at the </a:t>
            </a:r>
            <a:r>
              <a:rPr lang="en-US" dirty="0" smtClean="0"/>
              <a:t>referenced URL</a:t>
            </a:r>
            <a:r>
              <a:rPr lang="en-US" dirty="0"/>
              <a:t>)?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66468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 Quality [2/2]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Further considerations</a:t>
            </a:r>
            <a:endParaRPr lang="en-US" dirty="0"/>
          </a:p>
          <a:p>
            <a:r>
              <a:rPr lang="en-US" dirty="0"/>
              <a:t>Is content credible?</a:t>
            </a:r>
          </a:p>
          <a:p>
            <a:r>
              <a:rPr lang="en-US" dirty="0" smtClean="0"/>
              <a:t>Is </a:t>
            </a:r>
            <a:r>
              <a:rPr lang="en-US" dirty="0"/>
              <a:t>content unique? That is, does the </a:t>
            </a:r>
            <a:r>
              <a:rPr lang="en-US" dirty="0" err="1"/>
              <a:t>webApp</a:t>
            </a:r>
            <a:r>
              <a:rPr lang="en-US" dirty="0"/>
              <a:t> provide some unique benefit </a:t>
            </a:r>
            <a:r>
              <a:rPr lang="en-US" dirty="0" smtClean="0"/>
              <a:t>to those </a:t>
            </a:r>
            <a:r>
              <a:rPr lang="en-US" dirty="0"/>
              <a:t>who use it?</a:t>
            </a:r>
          </a:p>
          <a:p>
            <a:r>
              <a:rPr lang="en-US" dirty="0" smtClean="0"/>
              <a:t>Is </a:t>
            </a:r>
            <a:r>
              <a:rPr lang="en-US" dirty="0"/>
              <a:t>content valuable to the targeted user community?</a:t>
            </a:r>
          </a:p>
          <a:p>
            <a:r>
              <a:rPr lang="en-US" dirty="0" smtClean="0"/>
              <a:t>Is </a:t>
            </a:r>
            <a:r>
              <a:rPr lang="en-US" dirty="0"/>
              <a:t>content well organized? Indexed? Easily accessible?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4205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Goals of </a:t>
            </a:r>
            <a:r>
              <a:rPr lang="en-US" dirty="0" err="1" smtClean="0"/>
              <a:t>WebApp</a:t>
            </a:r>
            <a:r>
              <a:rPr lang="en-US" dirty="0" smtClean="0"/>
              <a:t> [1/2]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Simplicity</a:t>
            </a:r>
          </a:p>
          <a:p>
            <a:pPr lvl="1"/>
            <a:r>
              <a:rPr lang="en-US" dirty="0" smtClean="0"/>
              <a:t>“all things in moderation”</a:t>
            </a:r>
          </a:p>
          <a:p>
            <a:pPr lvl="1"/>
            <a:r>
              <a:rPr lang="en-US" dirty="0" smtClean="0"/>
              <a:t>Informative but compact</a:t>
            </a:r>
          </a:p>
          <a:p>
            <a:pPr lvl="1"/>
            <a:r>
              <a:rPr lang="en-US" dirty="0" smtClean="0"/>
              <a:t>Sensible use of colors</a:t>
            </a:r>
          </a:p>
          <a:p>
            <a:pPr lvl="1"/>
            <a:r>
              <a:rPr lang="en-US" dirty="0" smtClean="0"/>
              <a:t>Simple navigation</a:t>
            </a:r>
          </a:p>
          <a:p>
            <a:r>
              <a:rPr lang="en-US" dirty="0" smtClean="0"/>
              <a:t>Consistency</a:t>
            </a:r>
          </a:p>
          <a:p>
            <a:pPr lvl="1"/>
            <a:r>
              <a:rPr lang="en-US" dirty="0" smtClean="0"/>
              <a:t>Text formatting, font style, color scheme</a:t>
            </a:r>
          </a:p>
          <a:p>
            <a:r>
              <a:rPr lang="en-US" dirty="0" smtClean="0"/>
              <a:t>Identity</a:t>
            </a:r>
          </a:p>
          <a:p>
            <a:pPr lvl="1"/>
            <a:r>
              <a:rPr lang="en-US" dirty="0" smtClean="0"/>
              <a:t>Specific to application domains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73329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Goals of </a:t>
            </a:r>
            <a:r>
              <a:rPr lang="en-US" dirty="0" err="1" smtClean="0"/>
              <a:t>WebApp</a:t>
            </a:r>
            <a:r>
              <a:rPr lang="en-US" dirty="0" smtClean="0"/>
              <a:t> [2/2]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Robustness</a:t>
            </a:r>
          </a:p>
          <a:p>
            <a:pPr lvl="1"/>
            <a:r>
              <a:rPr lang="en-US" dirty="0" smtClean="0"/>
              <a:t>Implicit promise to users</a:t>
            </a:r>
          </a:p>
          <a:p>
            <a:r>
              <a:rPr lang="en-US" dirty="0" smtClean="0"/>
              <a:t>Navigability</a:t>
            </a:r>
          </a:p>
          <a:p>
            <a:pPr lvl="1"/>
            <a:r>
              <a:rPr lang="en-US" dirty="0" smtClean="0"/>
              <a:t>Intuitive and predictable navigation</a:t>
            </a:r>
          </a:p>
          <a:p>
            <a:r>
              <a:rPr lang="en-US" dirty="0" smtClean="0"/>
              <a:t>Visual appeal</a:t>
            </a:r>
          </a:p>
          <a:p>
            <a:pPr lvl="1"/>
            <a:r>
              <a:rPr lang="en-US" dirty="0" smtClean="0"/>
              <a:t>Look and feel</a:t>
            </a:r>
          </a:p>
          <a:p>
            <a:r>
              <a:rPr lang="en-US" dirty="0" smtClean="0"/>
              <a:t>Compatibility</a:t>
            </a:r>
            <a:endParaRPr lang="en-US" dirty="0"/>
          </a:p>
          <a:p>
            <a:pPr lvl="1"/>
            <a:r>
              <a:rPr lang="en-US" dirty="0" smtClean="0"/>
              <a:t>Different environments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11841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Pyramid for </a:t>
            </a:r>
            <a:r>
              <a:rPr lang="en-US" dirty="0" err="1" smtClean="0"/>
              <a:t>WebApps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95475" y="1781175"/>
            <a:ext cx="5353050" cy="477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2400" y="6611560"/>
            <a:ext cx="419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Figure source: Software </a:t>
            </a:r>
            <a:r>
              <a:rPr lang="en-US" sz="800" dirty="0"/>
              <a:t>Engineering: A Practitioner’s Approach, R. S. Pressman, </a:t>
            </a:r>
            <a:r>
              <a:rPr lang="en-US" sz="800" dirty="0" smtClean="0"/>
              <a:t>7</a:t>
            </a:r>
            <a:r>
              <a:rPr lang="en-US" sz="800" baseline="30000" dirty="0" smtClean="0"/>
              <a:t>th</a:t>
            </a:r>
            <a:r>
              <a:rPr lang="en-US" sz="800" dirty="0" smtClean="0"/>
              <a:t> ed., p. 379</a:t>
            </a:r>
          </a:p>
        </p:txBody>
      </p:sp>
    </p:spTree>
    <p:extLst>
      <p:ext uri="{BB962C8B-B14F-4D97-AF65-F5344CB8AC3E}">
        <p14:creationId xmlns:p14="http://schemas.microsoft.com/office/powerpoint/2010/main" xmlns="" val="132670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Interface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Establish a consistent window into the content and functionality provided by the interface</a:t>
            </a:r>
          </a:p>
          <a:p>
            <a:r>
              <a:rPr lang="en-US" dirty="0" smtClean="0"/>
              <a:t>Guide the user through a series of interactions with the </a:t>
            </a:r>
            <a:r>
              <a:rPr lang="en-US" dirty="0" err="1" smtClean="0"/>
              <a:t>WebApp</a:t>
            </a:r>
            <a:endParaRPr lang="en-US" dirty="0" smtClean="0"/>
          </a:p>
          <a:p>
            <a:r>
              <a:rPr lang="en-US" dirty="0" smtClean="0"/>
              <a:t>Organize the navigation options and content available to the user</a:t>
            </a:r>
          </a:p>
          <a:p>
            <a:r>
              <a:rPr lang="en-US" dirty="0" smtClean="0"/>
              <a:t>Interaction mechanisms</a:t>
            </a:r>
          </a:p>
          <a:p>
            <a:pPr lvl="1"/>
            <a:r>
              <a:rPr lang="en-US" dirty="0" smtClean="0"/>
              <a:t>Navigation menus</a:t>
            </a:r>
          </a:p>
          <a:p>
            <a:pPr lvl="1"/>
            <a:r>
              <a:rPr lang="en-US" dirty="0" smtClean="0"/>
              <a:t>Graphic icons</a:t>
            </a:r>
          </a:p>
          <a:p>
            <a:pPr lvl="1"/>
            <a:r>
              <a:rPr lang="en-US" dirty="0" smtClean="0"/>
              <a:t>Graphic images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34226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Aesthetic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Also called graphic design</a:t>
            </a:r>
          </a:p>
          <a:p>
            <a:r>
              <a:rPr lang="en-US" dirty="0" smtClean="0"/>
              <a:t>Layout issues</a:t>
            </a:r>
          </a:p>
          <a:p>
            <a:pPr lvl="1"/>
            <a:r>
              <a:rPr lang="en-US" dirty="0" smtClean="0"/>
              <a:t>Do not be afraid of white spaces</a:t>
            </a:r>
          </a:p>
          <a:p>
            <a:pPr lvl="1"/>
            <a:r>
              <a:rPr lang="en-US" dirty="0" smtClean="0"/>
              <a:t>Emphasize content</a:t>
            </a:r>
          </a:p>
          <a:p>
            <a:pPr lvl="1"/>
            <a:r>
              <a:rPr lang="en-US" dirty="0" smtClean="0"/>
              <a:t>Organize layout elements from top-left to bottom-right</a:t>
            </a:r>
          </a:p>
          <a:p>
            <a:pPr lvl="1"/>
            <a:r>
              <a:rPr lang="en-US" dirty="0" smtClean="0"/>
              <a:t>Group navigation, content, and function geographically within the page</a:t>
            </a:r>
          </a:p>
          <a:p>
            <a:pPr lvl="1"/>
            <a:r>
              <a:rPr lang="en-US" dirty="0" smtClean="0"/>
              <a:t>Do not extend your real estate with the scrolling bar</a:t>
            </a:r>
          </a:p>
          <a:p>
            <a:pPr lvl="1"/>
            <a:r>
              <a:rPr lang="en-US" dirty="0" smtClean="0"/>
              <a:t>Consider resolution and browser window size when designing layout</a:t>
            </a:r>
          </a:p>
          <a:p>
            <a:r>
              <a:rPr lang="en-US" dirty="0" smtClean="0"/>
              <a:t>Graphic designing issues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09653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Architecture Design [1/4]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 indent="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538413"/>
            <a:ext cx="5897804" cy="386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2400" y="6611560"/>
            <a:ext cx="419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Figure source: Software </a:t>
            </a:r>
            <a:r>
              <a:rPr lang="en-US" sz="800" dirty="0"/>
              <a:t>Engineering: A Practitioner’s Approach, R. S. Pressman, </a:t>
            </a:r>
            <a:r>
              <a:rPr lang="en-US" sz="800" dirty="0" smtClean="0"/>
              <a:t>7</a:t>
            </a:r>
            <a:r>
              <a:rPr lang="en-US" sz="800" baseline="30000" dirty="0" smtClean="0"/>
              <a:t>th</a:t>
            </a:r>
            <a:r>
              <a:rPr lang="en-US" sz="800" dirty="0" smtClean="0"/>
              <a:t> ed., p. 384</a:t>
            </a:r>
          </a:p>
        </p:txBody>
      </p:sp>
    </p:spTree>
    <p:extLst>
      <p:ext uri="{BB962C8B-B14F-4D97-AF65-F5344CB8AC3E}">
        <p14:creationId xmlns:p14="http://schemas.microsoft.com/office/powerpoint/2010/main" xmlns="" val="440350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Architecture </a:t>
            </a:r>
            <a:r>
              <a:rPr lang="en-US" dirty="0" smtClean="0"/>
              <a:t>Design [2/4]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71800" y="2839071"/>
            <a:ext cx="3448050" cy="3485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2400" y="6611560"/>
            <a:ext cx="419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Figure source: Software </a:t>
            </a:r>
            <a:r>
              <a:rPr lang="en-US" sz="800" dirty="0"/>
              <a:t>Engineering: A Practitioner’s Approach, R. S. Pressman, </a:t>
            </a:r>
            <a:r>
              <a:rPr lang="en-US" sz="800" dirty="0" smtClean="0"/>
              <a:t>7</a:t>
            </a:r>
            <a:r>
              <a:rPr lang="en-US" sz="800" baseline="30000" dirty="0" smtClean="0"/>
              <a:t>th</a:t>
            </a:r>
            <a:r>
              <a:rPr lang="en-US" sz="800" dirty="0" smtClean="0"/>
              <a:t> ed., p. 385</a:t>
            </a:r>
          </a:p>
        </p:txBody>
      </p:sp>
    </p:spTree>
    <p:extLst>
      <p:ext uri="{BB962C8B-B14F-4D97-AF65-F5344CB8AC3E}">
        <p14:creationId xmlns:p14="http://schemas.microsoft.com/office/powerpoint/2010/main" xmlns="" val="1873412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Architecture </a:t>
            </a:r>
            <a:r>
              <a:rPr lang="en-US" dirty="0" smtClean="0"/>
              <a:t>Design [3/4]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52400" y="6611560"/>
            <a:ext cx="419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Figure source: Software </a:t>
            </a:r>
            <a:r>
              <a:rPr lang="en-US" sz="800" dirty="0"/>
              <a:t>Engineering: A Practitioner’s Approach, R. S. Pressman, </a:t>
            </a:r>
            <a:r>
              <a:rPr lang="en-US" sz="800" dirty="0" smtClean="0"/>
              <a:t>7</a:t>
            </a:r>
            <a:r>
              <a:rPr lang="en-US" sz="800" baseline="30000" dirty="0" smtClean="0"/>
              <a:t>th</a:t>
            </a:r>
            <a:r>
              <a:rPr lang="en-US" sz="800" dirty="0" smtClean="0"/>
              <a:t> ed., p. 385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924175"/>
            <a:ext cx="5120199" cy="332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210328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Architecture </a:t>
            </a:r>
            <a:r>
              <a:rPr lang="en-US" dirty="0" smtClean="0"/>
              <a:t>Design [4/4]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52400" y="6611560"/>
            <a:ext cx="419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Figure source: Software </a:t>
            </a:r>
            <a:r>
              <a:rPr lang="en-US" sz="800" dirty="0"/>
              <a:t>Engineering: A Practitioner’s Approach, R. S. Pressman, </a:t>
            </a:r>
            <a:r>
              <a:rPr lang="en-US" sz="800" dirty="0" smtClean="0"/>
              <a:t>7</a:t>
            </a:r>
            <a:r>
              <a:rPr lang="en-US" sz="800" baseline="30000" dirty="0" smtClean="0"/>
              <a:t>th</a:t>
            </a:r>
            <a:r>
              <a:rPr lang="en-US" sz="800" dirty="0" smtClean="0"/>
              <a:t> ed., p. 386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24200" y="2981325"/>
            <a:ext cx="3178313" cy="319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053305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WebApp</a:t>
            </a:r>
            <a:r>
              <a:rPr lang="en-US" dirty="0" smtClean="0"/>
              <a:t> Architecture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43013" y="2362200"/>
            <a:ext cx="7062787" cy="4173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2400" y="6611560"/>
            <a:ext cx="419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Figure source: Software </a:t>
            </a:r>
            <a:r>
              <a:rPr lang="en-US" sz="800" dirty="0"/>
              <a:t>Engineering: A Practitioner’s Approach, R. S. Pressman, </a:t>
            </a:r>
            <a:r>
              <a:rPr lang="en-US" sz="800" dirty="0" smtClean="0"/>
              <a:t>7</a:t>
            </a:r>
            <a:r>
              <a:rPr lang="en-US" sz="800" baseline="30000" dirty="0" smtClean="0"/>
              <a:t>th</a:t>
            </a:r>
            <a:r>
              <a:rPr lang="en-US" sz="800" dirty="0" smtClean="0"/>
              <a:t> ed., p. 387</a:t>
            </a:r>
          </a:p>
        </p:txBody>
      </p:sp>
    </p:spTree>
    <p:extLst>
      <p:ext uri="{BB962C8B-B14F-4D97-AF65-F5344CB8AC3E}">
        <p14:creationId xmlns:p14="http://schemas.microsoft.com/office/powerpoint/2010/main" xmlns="" val="452140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Navigation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Navigation Semantic Unit (NSU)</a:t>
            </a:r>
          </a:p>
          <a:p>
            <a:pPr lvl="1"/>
            <a:r>
              <a:rPr lang="en-US" dirty="0" smtClean="0"/>
              <a:t>"</a:t>
            </a:r>
            <a:r>
              <a:rPr lang="en-US" dirty="0"/>
              <a:t>a set of information </a:t>
            </a:r>
            <a:r>
              <a:rPr lang="en-US" dirty="0" smtClean="0"/>
              <a:t>and the related navigation structures that collaborate in </a:t>
            </a:r>
            <a:r>
              <a:rPr lang="en-US" dirty="0"/>
              <a:t>the fulfillment of a </a:t>
            </a:r>
            <a:r>
              <a:rPr lang="en-US" dirty="0" smtClean="0"/>
              <a:t>subset </a:t>
            </a:r>
            <a:r>
              <a:rPr lang="en-US" dirty="0"/>
              <a:t>of related </a:t>
            </a:r>
            <a:r>
              <a:rPr lang="en-US" dirty="0" smtClean="0"/>
              <a:t>user requirements“</a:t>
            </a:r>
          </a:p>
          <a:p>
            <a:r>
              <a:rPr lang="en-US" dirty="0" smtClean="0"/>
              <a:t>Set of navigation elements</a:t>
            </a:r>
          </a:p>
          <a:p>
            <a:pPr lvl="1"/>
            <a:r>
              <a:rPr lang="en-US" dirty="0" smtClean="0"/>
              <a:t>Ways of Navigating (</a:t>
            </a:r>
            <a:r>
              <a:rPr lang="en-US" dirty="0" err="1" smtClean="0"/>
              <a:t>WoN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Navigational Nodes (NN)</a:t>
            </a:r>
          </a:p>
          <a:p>
            <a:r>
              <a:rPr lang="en-US" dirty="0" smtClean="0"/>
              <a:t>Approaches</a:t>
            </a:r>
          </a:p>
          <a:p>
            <a:pPr lvl="1"/>
            <a:r>
              <a:rPr lang="en-US" dirty="0" smtClean="0"/>
              <a:t>Individual navigation link, horizontal navigation bar, vertical navigation column, tabs, and site maps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59948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WebApp</a:t>
            </a:r>
            <a:r>
              <a:rPr lang="en-US" dirty="0" smtClean="0"/>
              <a:t> quality</a:t>
            </a:r>
          </a:p>
          <a:p>
            <a:r>
              <a:rPr lang="en-US" dirty="0" smtClean="0"/>
              <a:t>Content quality</a:t>
            </a:r>
          </a:p>
          <a:p>
            <a:r>
              <a:rPr lang="en-US" dirty="0" err="1" smtClean="0"/>
              <a:t>WebApp</a:t>
            </a:r>
            <a:r>
              <a:rPr lang="en-US" dirty="0" smtClean="0"/>
              <a:t> design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21996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Pro_GlowingTechVide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6FAEC0E0-4ABC-4077-8922-293239654AB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PresentationPro_GlowingTechVideo</Template>
  <TotalTime>8952</TotalTime>
  <Words>690</Words>
  <Application>Microsoft Office PowerPoint</Application>
  <PresentationFormat>On-screen Show (4:3)</PresentationFormat>
  <Paragraphs>140</Paragraphs>
  <Slides>19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PresentationPro_GlowingTechVideo</vt:lpstr>
      <vt:lpstr>Web Application Design SEII-Lecture 14</vt:lpstr>
      <vt:lpstr>Recap</vt:lpstr>
      <vt:lpstr>WebApp Quality [1/2]</vt:lpstr>
      <vt:lpstr>WebApp Quality [2/2]</vt:lpstr>
      <vt:lpstr>WebApp Quality</vt:lpstr>
      <vt:lpstr>Content Quality [1/2]</vt:lpstr>
      <vt:lpstr>Content Quality [2/2]</vt:lpstr>
      <vt:lpstr>Design Goals of WebApp [1/2]</vt:lpstr>
      <vt:lpstr>Design Goals of WebApp [2/2]</vt:lpstr>
      <vt:lpstr>Design Pyramid for WebApps</vt:lpstr>
      <vt:lpstr>Interface Design</vt:lpstr>
      <vt:lpstr>Aesthetic Design</vt:lpstr>
      <vt:lpstr>Architecture Design [1/4]</vt:lpstr>
      <vt:lpstr>Architecture Design [2/4]</vt:lpstr>
      <vt:lpstr>Architecture Design [3/4]</vt:lpstr>
      <vt:lpstr>Architecture Design [4/4]</vt:lpstr>
      <vt:lpstr>WebApp Architecture</vt:lpstr>
      <vt:lpstr>Navigation Design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Muzafar</dc:creator>
  <dc:description>2010 animated abstract template from Presentationpro.com</dc:description>
  <cp:lastModifiedBy>NTS</cp:lastModifiedBy>
  <cp:revision>376</cp:revision>
  <dcterms:created xsi:type="dcterms:W3CDTF">2013-04-27T08:10:27Z</dcterms:created>
  <dcterms:modified xsi:type="dcterms:W3CDTF">2013-06-10T14:40:12Z</dcterms:modified>
  <cp:category>2010 abstract</cp:category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TC018813529991</vt:lpwstr>
  </property>
</Properties>
</file>