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6"/>
  </p:notesMasterIdLst>
  <p:sldIdLst>
    <p:sldId id="256" r:id="rId3"/>
    <p:sldId id="423" r:id="rId4"/>
    <p:sldId id="424" r:id="rId5"/>
    <p:sldId id="425" r:id="rId6"/>
    <p:sldId id="426" r:id="rId7"/>
    <p:sldId id="427" r:id="rId8"/>
    <p:sldId id="445" r:id="rId9"/>
    <p:sldId id="428" r:id="rId10"/>
    <p:sldId id="429" r:id="rId11"/>
    <p:sldId id="441" r:id="rId12"/>
    <p:sldId id="442" r:id="rId13"/>
    <p:sldId id="443" r:id="rId14"/>
    <p:sldId id="43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39" r:id="rId24"/>
    <p:sldId id="44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691" y="-19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Pattern-Based Design</a:t>
            </a:r>
            <a:br>
              <a:rPr lang="en-US" dirty="0" smtClean="0"/>
            </a:br>
            <a:r>
              <a:rPr lang="en-US" dirty="0" smtClean="0"/>
              <a:t>SEII-Lecture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Interface analysis</a:t>
            </a:r>
          </a:p>
          <a:p>
            <a:pPr lvl="1"/>
            <a:r>
              <a:rPr lang="en-US" dirty="0" smtClean="0"/>
              <a:t>User analysis, task analysis and modeling, analysis of display content and work environment</a:t>
            </a:r>
          </a:p>
          <a:p>
            <a:r>
              <a:rPr lang="en-US" dirty="0" smtClean="0"/>
              <a:t>Interface design steps</a:t>
            </a:r>
          </a:p>
          <a:p>
            <a:r>
              <a:rPr lang="en-US" dirty="0" smtClean="0"/>
              <a:t>Design issues</a:t>
            </a:r>
          </a:p>
          <a:p>
            <a:pPr lvl="1"/>
            <a:r>
              <a:rPr lang="en-US" dirty="0" smtClean="0"/>
              <a:t>System response time, user help facilities, error information handling, menu and command labeling, application accessibility, internationalization</a:t>
            </a:r>
            <a:endParaRPr lang="en-US" dirty="0"/>
          </a:p>
          <a:p>
            <a:r>
              <a:rPr lang="en-US" dirty="0" smtClean="0"/>
              <a:t>Web application design interface guidelines</a:t>
            </a:r>
          </a:p>
          <a:p>
            <a:pPr lvl="1"/>
            <a:r>
              <a:rPr lang="en-US" dirty="0" smtClean="0"/>
              <a:t>Anticipation, communication, consistency, controlled autonomy, efficiency, flexibility, focus, </a:t>
            </a:r>
            <a:r>
              <a:rPr lang="en-US" dirty="0" err="1"/>
              <a:t>F</a:t>
            </a:r>
            <a:r>
              <a:rPr lang="en-US" dirty="0" err="1" smtClean="0"/>
              <a:t>itt’s</a:t>
            </a:r>
            <a:r>
              <a:rPr lang="en-US" dirty="0" smtClean="0"/>
              <a:t> law, learnability, readability, metaphors</a:t>
            </a:r>
            <a:endParaRPr lang="en-US" dirty="0"/>
          </a:p>
          <a:p>
            <a:r>
              <a:rPr lang="en-US" dirty="0" smtClean="0"/>
              <a:t>Design Evaluation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81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“Each </a:t>
            </a:r>
            <a:r>
              <a:rPr lang="en-US" dirty="0"/>
              <a:t>pattern describes a problem that occurs over and over again in our environment </a:t>
            </a:r>
            <a:r>
              <a:rPr lang="en-US" dirty="0" smtClean="0"/>
              <a:t>and then </a:t>
            </a:r>
            <a:r>
              <a:rPr lang="en-US" dirty="0"/>
              <a:t>describes the core </a:t>
            </a:r>
            <a:r>
              <a:rPr lang="en-US" dirty="0" smtClean="0"/>
              <a:t>of the </a:t>
            </a:r>
            <a:r>
              <a:rPr lang="en-US" dirty="0"/>
              <a:t>solution to that problem in such a way that you can use </a:t>
            </a:r>
            <a:r>
              <a:rPr lang="en-US" dirty="0" smtClean="0"/>
              <a:t>the solution </a:t>
            </a:r>
            <a:r>
              <a:rPr lang="en-US" dirty="0"/>
              <a:t>a million times over without ever doing it the same way </a:t>
            </a:r>
            <a:r>
              <a:rPr lang="en-US" dirty="0" smtClean="0"/>
              <a:t>twice.” [C. Alexander]</a:t>
            </a:r>
          </a:p>
          <a:p>
            <a:r>
              <a:rPr lang="en-US" dirty="0" smtClean="0"/>
              <a:t>Context, problem, and solution</a:t>
            </a:r>
          </a:p>
          <a:p>
            <a:r>
              <a:rPr lang="en-US" dirty="0" smtClean="0"/>
              <a:t>Reuse rather than reinventing the wheel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92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Design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Coplien</a:t>
            </a:r>
            <a:r>
              <a:rPr lang="en-US" dirty="0" smtClean="0"/>
              <a:t> (2005)</a:t>
            </a:r>
          </a:p>
          <a:p>
            <a:r>
              <a:rPr lang="en-US" dirty="0" smtClean="0"/>
              <a:t>It solves a problem</a:t>
            </a:r>
          </a:p>
          <a:p>
            <a:pPr lvl="1"/>
            <a:r>
              <a:rPr lang="en-US" dirty="0" smtClean="0"/>
              <a:t>Solution, not principles/strategies</a:t>
            </a:r>
          </a:p>
          <a:p>
            <a:r>
              <a:rPr lang="en-US" dirty="0" smtClean="0"/>
              <a:t>It is a proven concept</a:t>
            </a:r>
          </a:p>
          <a:p>
            <a:pPr lvl="1"/>
            <a:r>
              <a:rPr lang="en-US" dirty="0" smtClean="0"/>
              <a:t>Proven track record, not theories</a:t>
            </a:r>
          </a:p>
          <a:p>
            <a:r>
              <a:rPr lang="en-US" dirty="0" smtClean="0"/>
              <a:t>The solution is not obvious</a:t>
            </a:r>
          </a:p>
          <a:p>
            <a:pPr lvl="1"/>
            <a:r>
              <a:rPr lang="en-US" dirty="0" smtClean="0"/>
              <a:t>Indirect solution</a:t>
            </a:r>
          </a:p>
          <a:p>
            <a:r>
              <a:rPr lang="en-US" dirty="0" smtClean="0"/>
              <a:t>It describes a relationship</a:t>
            </a:r>
          </a:p>
          <a:p>
            <a:pPr lvl="1"/>
            <a:r>
              <a:rPr lang="en-US" dirty="0" smtClean="0"/>
              <a:t>Deeper system structures / mechanisms</a:t>
            </a:r>
          </a:p>
          <a:p>
            <a:r>
              <a:rPr lang="en-US" dirty="0" smtClean="0"/>
              <a:t>It has a significant human component</a:t>
            </a:r>
          </a:p>
          <a:p>
            <a:pPr lvl="1"/>
            <a:r>
              <a:rPr lang="en-US" dirty="0" smtClean="0"/>
              <a:t>Aesthetic and utility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935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Patterns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Architecture patterns</a:t>
            </a:r>
          </a:p>
          <a:p>
            <a:pPr lvl="1"/>
            <a:r>
              <a:rPr lang="en-US" dirty="0" smtClean="0"/>
              <a:t>Structure related</a:t>
            </a:r>
          </a:p>
          <a:p>
            <a:pPr lvl="1"/>
            <a:r>
              <a:rPr lang="en-US" dirty="0" smtClean="0"/>
              <a:t>Examples: pipes and filters, adapter, proxy, bridge</a:t>
            </a:r>
            <a:endParaRPr lang="en-US" dirty="0"/>
          </a:p>
          <a:p>
            <a:r>
              <a:rPr lang="en-US" dirty="0" smtClean="0"/>
              <a:t>Data patterns</a:t>
            </a:r>
          </a:p>
          <a:p>
            <a:pPr lvl="1"/>
            <a:r>
              <a:rPr lang="en-US" dirty="0" smtClean="0"/>
              <a:t>Data related</a:t>
            </a:r>
          </a:p>
          <a:p>
            <a:pPr lvl="1"/>
            <a:r>
              <a:rPr lang="en-US" dirty="0" smtClean="0"/>
              <a:t>Examples: data replication, master-master replication</a:t>
            </a:r>
          </a:p>
          <a:p>
            <a:r>
              <a:rPr lang="en-US" dirty="0" smtClean="0"/>
              <a:t>Component / design patterns</a:t>
            </a:r>
          </a:p>
          <a:p>
            <a:pPr lvl="1"/>
            <a:r>
              <a:rPr lang="en-US" dirty="0" smtClean="0"/>
              <a:t>Subsystems related</a:t>
            </a:r>
          </a:p>
          <a:p>
            <a:pPr lvl="1"/>
            <a:r>
              <a:rPr lang="en-US" dirty="0" smtClean="0"/>
              <a:t>Examples: Add another, build an expression, slide down</a:t>
            </a:r>
            <a:endParaRPr lang="en-US" dirty="0"/>
          </a:p>
          <a:p>
            <a:r>
              <a:rPr lang="en-US" dirty="0" smtClean="0"/>
              <a:t>Interface design patterns</a:t>
            </a:r>
          </a:p>
          <a:p>
            <a:pPr lvl="1"/>
            <a:r>
              <a:rPr lang="en-US" dirty="0" smtClean="0"/>
              <a:t>User interface related</a:t>
            </a:r>
          </a:p>
          <a:p>
            <a:pPr lvl="1"/>
            <a:r>
              <a:rPr lang="en-US" dirty="0" smtClean="0"/>
              <a:t>Examples: breadcrumb, card stack, wizard, simple search</a:t>
            </a:r>
          </a:p>
          <a:p>
            <a:r>
              <a:rPr lang="en-US" dirty="0" err="1" smtClean="0"/>
              <a:t>Webapp</a:t>
            </a:r>
            <a:r>
              <a:rPr lang="en-US" dirty="0" smtClean="0"/>
              <a:t> patterns</a:t>
            </a:r>
          </a:p>
          <a:p>
            <a:pPr lvl="1"/>
            <a:r>
              <a:rPr lang="en-US" dirty="0" err="1" smtClean="0"/>
              <a:t>Webapp</a:t>
            </a:r>
            <a:r>
              <a:rPr lang="en-US" dirty="0" smtClean="0"/>
              <a:t> related</a:t>
            </a:r>
          </a:p>
          <a:p>
            <a:pPr lvl="1"/>
            <a:r>
              <a:rPr lang="en-US" dirty="0" smtClean="0"/>
              <a:t>Examples: advanced search, search area, search tips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033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Patterns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Object-oriented patterns</a:t>
            </a:r>
            <a:endParaRPr lang="en-US" dirty="0"/>
          </a:p>
          <a:p>
            <a:r>
              <a:rPr lang="en-US" dirty="0" smtClean="0"/>
              <a:t>Creational patterns</a:t>
            </a:r>
          </a:p>
          <a:p>
            <a:pPr lvl="1"/>
            <a:r>
              <a:rPr lang="en-US" dirty="0" smtClean="0"/>
              <a:t>Creation, composition, and representation</a:t>
            </a:r>
          </a:p>
          <a:p>
            <a:pPr lvl="1"/>
            <a:r>
              <a:rPr lang="en-US" dirty="0" smtClean="0"/>
              <a:t>Examples: singleton, factory, builder, </a:t>
            </a:r>
            <a:r>
              <a:rPr lang="en-US" dirty="0" err="1" smtClean="0"/>
              <a:t>absract</a:t>
            </a:r>
            <a:r>
              <a:rPr lang="en-US" dirty="0" smtClean="0"/>
              <a:t> factory</a:t>
            </a:r>
          </a:p>
          <a:p>
            <a:r>
              <a:rPr lang="en-US" dirty="0" smtClean="0"/>
              <a:t>Structural patterns</a:t>
            </a:r>
          </a:p>
          <a:p>
            <a:pPr lvl="1"/>
            <a:r>
              <a:rPr lang="en-US" dirty="0" smtClean="0"/>
              <a:t>Organization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/>
              <a:t>composite, </a:t>
            </a:r>
            <a:r>
              <a:rPr lang="en-US" dirty="0" smtClean="0"/>
              <a:t>decorator, bridge, proxy</a:t>
            </a:r>
            <a:endParaRPr lang="en-US" dirty="0"/>
          </a:p>
          <a:p>
            <a:r>
              <a:rPr lang="en-US" dirty="0" smtClean="0"/>
              <a:t>Behavioral patterns</a:t>
            </a:r>
          </a:p>
          <a:p>
            <a:pPr lvl="1"/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Examples: </a:t>
            </a:r>
            <a:r>
              <a:rPr lang="en-US" dirty="0"/>
              <a:t>command, iterator, interpreter, mediator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967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Pattern Domains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control</a:t>
            </a:r>
          </a:p>
          <a:p>
            <a:pPr lvl="1"/>
            <a:r>
              <a:rPr lang="en-US" dirty="0" smtClean="0"/>
              <a:t>Access to data, features, and functionalities</a:t>
            </a:r>
          </a:p>
          <a:p>
            <a:r>
              <a:rPr lang="en-US" dirty="0" smtClean="0"/>
              <a:t>Concurrency</a:t>
            </a:r>
            <a:endParaRPr lang="en-US" dirty="0"/>
          </a:p>
          <a:p>
            <a:pPr lvl="1"/>
            <a:r>
              <a:rPr lang="en-US" dirty="0" smtClean="0"/>
              <a:t>Multiple tasks in parallel</a:t>
            </a:r>
          </a:p>
          <a:p>
            <a:r>
              <a:rPr lang="en-US" dirty="0" smtClean="0"/>
              <a:t>Distribution</a:t>
            </a:r>
            <a:endParaRPr lang="en-US" dirty="0"/>
          </a:p>
          <a:p>
            <a:pPr lvl="1"/>
            <a:r>
              <a:rPr lang="en-US" dirty="0" smtClean="0"/>
              <a:t>Distributed environment</a:t>
            </a:r>
          </a:p>
          <a:p>
            <a:r>
              <a:rPr lang="en-US" dirty="0" smtClean="0"/>
              <a:t>Persistent</a:t>
            </a:r>
          </a:p>
          <a:p>
            <a:pPr lvl="1"/>
            <a:r>
              <a:rPr lang="en-US" dirty="0" smtClean="0"/>
              <a:t>Data storage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492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Implementation specific skeletal infrastructure</a:t>
            </a:r>
          </a:p>
          <a:p>
            <a:r>
              <a:rPr lang="en-US" dirty="0" smtClean="0"/>
              <a:t>Generic structure and behavior</a:t>
            </a:r>
          </a:p>
          <a:p>
            <a:r>
              <a:rPr lang="en-US" dirty="0" smtClean="0"/>
              <a:t>Skeleton with a collection of “plug points”</a:t>
            </a:r>
          </a:p>
          <a:p>
            <a:r>
              <a:rPr lang="en-US" dirty="0" smtClean="0"/>
              <a:t>How it differs from pattern</a:t>
            </a:r>
          </a:p>
          <a:p>
            <a:pPr lvl="1"/>
            <a:r>
              <a:rPr lang="en-US" dirty="0" smtClean="0"/>
              <a:t>Design patterns are more abstract</a:t>
            </a:r>
          </a:p>
          <a:p>
            <a:pPr lvl="1"/>
            <a:r>
              <a:rPr lang="en-US" dirty="0" smtClean="0"/>
              <a:t>Design patterns are smaller architectural elements</a:t>
            </a:r>
          </a:p>
          <a:p>
            <a:pPr lvl="1"/>
            <a:r>
              <a:rPr lang="en-US" dirty="0" smtClean="0"/>
              <a:t>Design patterns are less specialized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494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Describing a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Pattern name</a:t>
            </a:r>
          </a:p>
          <a:p>
            <a:r>
              <a:rPr lang="en-US" dirty="0" smtClean="0"/>
              <a:t>Problem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Context</a:t>
            </a:r>
          </a:p>
          <a:p>
            <a:r>
              <a:rPr lang="en-US" dirty="0" smtClean="0"/>
              <a:t>Forces</a:t>
            </a:r>
          </a:p>
          <a:p>
            <a:r>
              <a:rPr lang="en-US" dirty="0" smtClean="0"/>
              <a:t>Solution</a:t>
            </a:r>
          </a:p>
          <a:p>
            <a:r>
              <a:rPr lang="en-US" dirty="0" smtClean="0"/>
              <a:t>Intent</a:t>
            </a:r>
          </a:p>
          <a:p>
            <a:r>
              <a:rPr lang="en-US" dirty="0" smtClean="0"/>
              <a:t>Collaborations</a:t>
            </a:r>
          </a:p>
          <a:p>
            <a:r>
              <a:rPr lang="en-US" dirty="0" smtClean="0"/>
              <a:t>Consequences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Known uses</a:t>
            </a:r>
          </a:p>
          <a:p>
            <a:r>
              <a:rPr lang="en-US" dirty="0" smtClean="0"/>
              <a:t>Related patterns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2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Pattern-Based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663" y="1981200"/>
            <a:ext cx="4148137" cy="4782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355</a:t>
            </a:r>
          </a:p>
        </p:txBody>
      </p:sp>
    </p:spTree>
    <p:extLst>
      <p:ext uri="{BB962C8B-B14F-4D97-AF65-F5344CB8AC3E}">
        <p14:creationId xmlns:p14="http://schemas.microsoft.com/office/powerpoint/2010/main" xmlns="" val="423204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Task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Examine the requirements model and develop a problem hierarchy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Determine if a reliable pattern language has been developed for the problem </a:t>
            </a:r>
            <a:r>
              <a:rPr lang="en-US" dirty="0" smtClean="0"/>
              <a:t>domain.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Beginning </a:t>
            </a:r>
            <a:r>
              <a:rPr lang="en-US" dirty="0"/>
              <a:t>with a broad problem, determine whether one or </a:t>
            </a:r>
            <a:r>
              <a:rPr lang="en-US" dirty="0" smtClean="0"/>
              <a:t>more architectural </a:t>
            </a:r>
            <a:r>
              <a:rPr lang="en-US" dirty="0"/>
              <a:t>patterns is available for </a:t>
            </a:r>
            <a:r>
              <a:rPr lang="en-US" dirty="0" smtClean="0"/>
              <a:t>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Using </a:t>
            </a:r>
            <a:r>
              <a:rPr lang="en-US" dirty="0"/>
              <a:t>the collaborations provided for the </a:t>
            </a:r>
            <a:r>
              <a:rPr lang="en-US" dirty="0" smtClean="0"/>
              <a:t>architectural Pattern, examine </a:t>
            </a:r>
            <a:r>
              <a:rPr lang="en-US" dirty="0"/>
              <a:t>subsystem or component-level problems and search </a:t>
            </a:r>
            <a:r>
              <a:rPr lang="en-US" dirty="0" smtClean="0"/>
              <a:t>for appropriate </a:t>
            </a:r>
            <a:r>
              <a:rPr lang="en-US" dirty="0"/>
              <a:t>patterns to </a:t>
            </a:r>
            <a:r>
              <a:rPr lang="en-US" dirty="0" smtClean="0"/>
              <a:t>address </a:t>
            </a:r>
            <a:r>
              <a:rPr lang="en-US" dirty="0"/>
              <a:t>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043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Task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Repeat steps 2 through 5 until all broad problems have </a:t>
            </a:r>
            <a:r>
              <a:rPr lang="en-US" dirty="0" smtClean="0"/>
              <a:t>been addressed.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/>
              <a:t>If </a:t>
            </a:r>
            <a:r>
              <a:rPr lang="en-US" dirty="0"/>
              <a:t>user interface design problems have been isolated (this is </a:t>
            </a:r>
            <a:r>
              <a:rPr lang="en-US" dirty="0" smtClean="0"/>
              <a:t>almost always </a:t>
            </a:r>
            <a:r>
              <a:rPr lang="en-US" dirty="0"/>
              <a:t>the case), search the many user interface design </a:t>
            </a:r>
            <a:r>
              <a:rPr lang="en-US" dirty="0" smtClean="0"/>
              <a:t>pattern repositories </a:t>
            </a:r>
            <a:r>
              <a:rPr lang="en-US" dirty="0"/>
              <a:t>for appropriate patterns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Regardless of its level of abstraction, lf a pattern language </a:t>
            </a:r>
            <a:r>
              <a:rPr lang="en-US" dirty="0" smtClean="0"/>
              <a:t>and/or patterns </a:t>
            </a:r>
            <a:r>
              <a:rPr lang="en-US" dirty="0"/>
              <a:t>repository or individual </a:t>
            </a:r>
            <a:r>
              <a:rPr lang="en-US" dirty="0" smtClean="0"/>
              <a:t>pattern </a:t>
            </a:r>
            <a:r>
              <a:rPr lang="en-US" dirty="0"/>
              <a:t>shows promise, </a:t>
            </a:r>
            <a:r>
              <a:rPr lang="en-US" dirty="0" smtClean="0"/>
              <a:t>compare the </a:t>
            </a:r>
            <a:r>
              <a:rPr lang="en-US" dirty="0"/>
              <a:t>problem to be solved against the existing pattern(s) presented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Be certain to refine the design as it is derived from patterns </a:t>
            </a:r>
            <a:r>
              <a:rPr lang="en-US" dirty="0" smtClean="0"/>
              <a:t>using design </a:t>
            </a:r>
            <a:r>
              <a:rPr lang="en-US" dirty="0"/>
              <a:t>quality criteria as a guide.</a:t>
            </a:r>
          </a:p>
          <a:p>
            <a:pPr marL="514350" indent="-514350">
              <a:buFont typeface="+mj-lt"/>
              <a:buAutoNum type="arabicPeriod" startAt="5"/>
            </a:pPr>
            <a:endParaRPr lang="en-US" dirty="0" smtClean="0"/>
          </a:p>
          <a:p>
            <a:pPr marL="514350" indent="-514350">
              <a:buFont typeface="+mj-lt"/>
              <a:buAutoNum type="arabicPeriod" startAt="5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744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Design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Category: Whole UI</a:t>
            </a:r>
          </a:p>
          <a:p>
            <a:r>
              <a:rPr lang="en-US" dirty="0" smtClean="0"/>
              <a:t>Pattern</a:t>
            </a:r>
          </a:p>
          <a:p>
            <a:pPr lvl="1"/>
            <a:r>
              <a:rPr lang="en-US" dirty="0" err="1" smtClean="0"/>
              <a:t>TopLevelNavigation</a:t>
            </a:r>
            <a:endParaRPr lang="en-US" dirty="0" smtClean="0"/>
          </a:p>
          <a:p>
            <a:r>
              <a:rPr lang="en-US" dirty="0"/>
              <a:t>Brief </a:t>
            </a:r>
            <a:r>
              <a:rPr lang="en-US" dirty="0" smtClean="0"/>
              <a:t>description</a:t>
            </a:r>
          </a:p>
          <a:p>
            <a:pPr lvl="1"/>
            <a:r>
              <a:rPr lang="en-US" dirty="0" smtClean="0"/>
              <a:t>Used </a:t>
            </a:r>
            <a:r>
              <a:rPr lang="en-US" dirty="0"/>
              <a:t>when a site or application implements a </a:t>
            </a:r>
            <a:r>
              <a:rPr lang="en-US" dirty="0" smtClean="0"/>
              <a:t>number of </a:t>
            </a:r>
            <a:r>
              <a:rPr lang="en-US" dirty="0"/>
              <a:t>major functions. </a:t>
            </a:r>
            <a:r>
              <a:rPr lang="en-US" dirty="0" smtClean="0"/>
              <a:t>Provides </a:t>
            </a:r>
            <a:r>
              <a:rPr lang="en-US" dirty="0"/>
              <a:t>a top-level menu, often coupled with a logo </a:t>
            </a:r>
            <a:r>
              <a:rPr lang="en-US" dirty="0" smtClean="0"/>
              <a:t>or </a:t>
            </a:r>
            <a:r>
              <a:rPr lang="en-US" dirty="0"/>
              <a:t>identifying graphic, that enables direct navigation to any of the </a:t>
            </a:r>
            <a:r>
              <a:rPr lang="en-US" dirty="0" smtClean="0"/>
              <a:t>system's major </a:t>
            </a:r>
            <a:r>
              <a:rPr lang="en-US" dirty="0"/>
              <a:t>functions.</a:t>
            </a:r>
          </a:p>
          <a:p>
            <a:r>
              <a:rPr lang="en-US" dirty="0" smtClean="0"/>
              <a:t>Navigation elements</a:t>
            </a:r>
          </a:p>
          <a:p>
            <a:pPr lvl="1"/>
            <a:r>
              <a:rPr lang="en-US" dirty="0"/>
              <a:t>Each </a:t>
            </a:r>
            <a:r>
              <a:rPr lang="en-US" dirty="0" smtClean="0"/>
              <a:t>function/content </a:t>
            </a:r>
            <a:r>
              <a:rPr lang="en-US" dirty="0"/>
              <a:t>name represents a link to </a:t>
            </a:r>
            <a:r>
              <a:rPr lang="en-US" dirty="0" smtClean="0"/>
              <a:t>the appropriate </a:t>
            </a:r>
            <a:r>
              <a:rPr lang="en-US" dirty="0"/>
              <a:t>function or content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37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Pattern</a:t>
            </a:r>
          </a:p>
          <a:p>
            <a:pPr lvl="1"/>
            <a:r>
              <a:rPr lang="en-US" dirty="0" err="1" smtClean="0"/>
              <a:t>CardStack</a:t>
            </a:r>
            <a:endParaRPr lang="en-US" dirty="0" smtClean="0"/>
          </a:p>
          <a:p>
            <a:r>
              <a:rPr lang="en-US" dirty="0" smtClean="0"/>
              <a:t>Brief description</a:t>
            </a:r>
          </a:p>
          <a:p>
            <a:pPr lvl="1"/>
            <a:r>
              <a:rPr lang="en-US" dirty="0" smtClean="0"/>
              <a:t>Used </a:t>
            </a:r>
            <a:r>
              <a:rPr lang="en-US" dirty="0"/>
              <a:t>when a number </a:t>
            </a:r>
            <a:r>
              <a:rPr lang="en-US" dirty="0" smtClean="0"/>
              <a:t>of specific sub-functions </a:t>
            </a:r>
            <a:r>
              <a:rPr lang="en-US" dirty="0"/>
              <a:t>or </a:t>
            </a:r>
            <a:r>
              <a:rPr lang="en-US" dirty="0" smtClean="0"/>
              <a:t>content categories related to a feature </a:t>
            </a:r>
            <a:r>
              <a:rPr lang="en-US" dirty="0"/>
              <a:t>or function must be </a:t>
            </a:r>
            <a:r>
              <a:rPr lang="en-US" dirty="0" smtClean="0"/>
              <a:t>selected </a:t>
            </a:r>
            <a:r>
              <a:rPr lang="en-US" dirty="0"/>
              <a:t>in random order</a:t>
            </a:r>
            <a:r>
              <a:rPr lang="en-US" dirty="0" smtClean="0"/>
              <a:t>. Provides </a:t>
            </a:r>
            <a:r>
              <a:rPr lang="en-US" dirty="0"/>
              <a:t>the appearance of a stack of tabbed cards, each selectable </a:t>
            </a:r>
            <a:r>
              <a:rPr lang="en-US" dirty="0" smtClean="0"/>
              <a:t>with a </a:t>
            </a:r>
            <a:r>
              <a:rPr lang="en-US" dirty="0"/>
              <a:t>mouse click and each representing specific </a:t>
            </a:r>
            <a:r>
              <a:rPr lang="en-US" dirty="0" smtClean="0"/>
              <a:t>sub-functions </a:t>
            </a:r>
            <a:r>
              <a:rPr lang="en-US" dirty="0"/>
              <a:t>or </a:t>
            </a:r>
            <a:r>
              <a:rPr lang="en-US" dirty="0" smtClean="0"/>
              <a:t>content categories.</a:t>
            </a:r>
            <a:endParaRPr lang="en-US" dirty="0"/>
          </a:p>
          <a:p>
            <a:r>
              <a:rPr lang="en-US" dirty="0" smtClean="0"/>
              <a:t>Navigation elements</a:t>
            </a:r>
          </a:p>
          <a:p>
            <a:pPr lvl="1"/>
            <a:r>
              <a:rPr lang="en-US" dirty="0"/>
              <a:t>A mouse click on a tab causes the appropriate </a:t>
            </a:r>
            <a:r>
              <a:rPr lang="en-US" dirty="0" smtClean="0"/>
              <a:t>card to </a:t>
            </a:r>
            <a:r>
              <a:rPr lang="en-US" dirty="0"/>
              <a:t>appear. Navigation features within the card may also be present, but </a:t>
            </a:r>
            <a:r>
              <a:rPr lang="en-US" dirty="0" smtClean="0"/>
              <a:t>in general</a:t>
            </a:r>
            <a:r>
              <a:rPr lang="en-US" dirty="0"/>
              <a:t>, these should initiate a function that is related to card data, not </a:t>
            </a:r>
            <a:r>
              <a:rPr lang="en-US" dirty="0" smtClean="0"/>
              <a:t>cause an </a:t>
            </a:r>
            <a:r>
              <a:rPr lang="en-US" dirty="0"/>
              <a:t>actual link to some other display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05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and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Pattern</a:t>
            </a:r>
          </a:p>
          <a:p>
            <a:pPr lvl="1"/>
            <a:r>
              <a:rPr lang="en-US" dirty="0" smtClean="0"/>
              <a:t>Fill-in-the-Blanks</a:t>
            </a:r>
          </a:p>
          <a:p>
            <a:r>
              <a:rPr lang="en-US" dirty="0" smtClean="0"/>
              <a:t>Brief description</a:t>
            </a:r>
          </a:p>
          <a:p>
            <a:pPr lvl="1"/>
            <a:r>
              <a:rPr lang="en-US" dirty="0"/>
              <a:t>Allow alphanumeric data to be entered in a "text box</a:t>
            </a:r>
            <a:r>
              <a:rPr lang="en-US" dirty="0" smtClean="0"/>
              <a:t>."</a:t>
            </a:r>
            <a:endParaRPr lang="en-US" dirty="0"/>
          </a:p>
          <a:p>
            <a:r>
              <a:rPr lang="en-US" dirty="0" smtClean="0"/>
              <a:t>Navigation elements</a:t>
            </a:r>
          </a:p>
          <a:p>
            <a:pPr lvl="1"/>
            <a:r>
              <a:rPr lang="en-US" dirty="0"/>
              <a:t>A text or graphic indicator that initiates </a:t>
            </a:r>
            <a:r>
              <a:rPr lang="en-US" dirty="0" smtClean="0"/>
              <a:t>validation and processing.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84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Pattern</a:t>
            </a:r>
          </a:p>
          <a:p>
            <a:pPr lvl="1"/>
            <a:r>
              <a:rPr lang="en-US" dirty="0" err="1" smtClean="0"/>
              <a:t>SortableTable</a:t>
            </a:r>
            <a:endParaRPr lang="en-US" dirty="0" smtClean="0"/>
          </a:p>
          <a:p>
            <a:r>
              <a:rPr lang="en-US" dirty="0" smtClean="0"/>
              <a:t>Brief description</a:t>
            </a:r>
          </a:p>
          <a:p>
            <a:pPr lvl="1"/>
            <a:r>
              <a:rPr lang="en-US" dirty="0" smtClean="0"/>
              <a:t>Display along list of records that can be sorted by selecting </a:t>
            </a:r>
            <a:r>
              <a:rPr lang="en-US" dirty="0"/>
              <a:t>a toggle mechanism for any column </a:t>
            </a:r>
            <a:r>
              <a:rPr lang="en-US" dirty="0" smtClean="0"/>
              <a:t>label.</a:t>
            </a:r>
            <a:endParaRPr lang="en-US" dirty="0"/>
          </a:p>
          <a:p>
            <a:r>
              <a:rPr lang="en-US" dirty="0" smtClean="0"/>
              <a:t>Navigation elements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column header initiates a sort on all </a:t>
            </a:r>
            <a:r>
              <a:rPr lang="en-US" dirty="0" smtClean="0"/>
              <a:t>records. No </a:t>
            </a:r>
            <a:r>
              <a:rPr lang="en-US" dirty="0"/>
              <a:t>other navigation is provided, although in some cases, each record </a:t>
            </a:r>
            <a:r>
              <a:rPr lang="en-US" dirty="0" smtClean="0"/>
              <a:t>may itself </a:t>
            </a:r>
            <a:r>
              <a:rPr lang="en-US" dirty="0"/>
              <a:t>contain navigation links to other content or functionality</a:t>
            </a:r>
            <a:r>
              <a:rPr lang="en-US" dirty="0" smtClean="0"/>
              <a:t>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579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Data Manipulation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Pattern</a:t>
            </a:r>
          </a:p>
          <a:p>
            <a:pPr lvl="1"/>
            <a:r>
              <a:rPr lang="en-US" dirty="0" err="1" smtClean="0"/>
              <a:t>BreadCrumbs</a:t>
            </a:r>
            <a:endParaRPr lang="en-US" dirty="0"/>
          </a:p>
          <a:p>
            <a:r>
              <a:rPr lang="en-US" dirty="0"/>
              <a:t>Brief description</a:t>
            </a:r>
          </a:p>
          <a:p>
            <a:pPr lvl="1"/>
            <a:r>
              <a:rPr lang="en-US" dirty="0" smtClean="0"/>
              <a:t>Provides </a:t>
            </a:r>
            <a:r>
              <a:rPr lang="en-US" dirty="0"/>
              <a:t>a full navigation path when the user is </a:t>
            </a:r>
            <a:r>
              <a:rPr lang="en-US" dirty="0" smtClean="0"/>
              <a:t>working with </a:t>
            </a:r>
            <a:r>
              <a:rPr lang="en-US" dirty="0"/>
              <a:t>a complex hierarchy of pages or display </a:t>
            </a:r>
            <a:r>
              <a:rPr lang="en-US" dirty="0" smtClean="0"/>
              <a:t>screens.</a:t>
            </a:r>
            <a:endParaRPr lang="en-US" dirty="0"/>
          </a:p>
          <a:p>
            <a:r>
              <a:rPr lang="en-US" dirty="0"/>
              <a:t>Navigation elements</a:t>
            </a:r>
          </a:p>
          <a:p>
            <a:pPr lvl="1"/>
            <a:r>
              <a:rPr lang="en-US" dirty="0" smtClean="0"/>
              <a:t>Any </a:t>
            </a:r>
            <a:r>
              <a:rPr lang="en-US" dirty="0"/>
              <a:t>of the entries within the bread crumbs </a:t>
            </a:r>
            <a:r>
              <a:rPr lang="en-US" dirty="0" smtClean="0"/>
              <a:t>display can </a:t>
            </a:r>
            <a:r>
              <a:rPr lang="en-US" dirty="0"/>
              <a:t>be used as a pointer to link back to a higher level of the hierarchy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92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Navigation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Pattern</a:t>
            </a:r>
          </a:p>
          <a:p>
            <a:pPr lvl="1"/>
            <a:r>
              <a:rPr lang="en-US" dirty="0" err="1" smtClean="0"/>
              <a:t>EditInPlace</a:t>
            </a:r>
            <a:endParaRPr lang="en-US" dirty="0"/>
          </a:p>
          <a:p>
            <a:r>
              <a:rPr lang="en-US" dirty="0"/>
              <a:t>Brief description</a:t>
            </a:r>
          </a:p>
          <a:p>
            <a:pPr lvl="1"/>
            <a:r>
              <a:rPr lang="en-US" dirty="0" smtClean="0"/>
              <a:t>Provide </a:t>
            </a:r>
            <a:r>
              <a:rPr lang="en-US" dirty="0"/>
              <a:t>simple text editing capability for certain types </a:t>
            </a:r>
            <a:r>
              <a:rPr lang="en-US" dirty="0" smtClean="0"/>
              <a:t>of content </a:t>
            </a:r>
            <a:r>
              <a:rPr lang="en-US" dirty="0"/>
              <a:t>in the location that it is </a:t>
            </a:r>
            <a:r>
              <a:rPr lang="en-US" dirty="0" smtClean="0"/>
              <a:t>displayed. </a:t>
            </a:r>
            <a:r>
              <a:rPr lang="en-US" dirty="0"/>
              <a:t>No need for the user to enter a </a:t>
            </a:r>
            <a:r>
              <a:rPr lang="en-US" dirty="0" smtClean="0"/>
              <a:t>text editing </a:t>
            </a:r>
            <a:r>
              <a:rPr lang="en-US" dirty="0"/>
              <a:t>function or mode explicitly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Navigation elements</a:t>
            </a:r>
          </a:p>
          <a:p>
            <a:pPr lvl="1"/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97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Searching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Pattern</a:t>
            </a:r>
          </a:p>
          <a:p>
            <a:pPr lvl="1"/>
            <a:r>
              <a:rPr lang="en-US" dirty="0" err="1" smtClean="0"/>
              <a:t>SimpleSearch</a:t>
            </a:r>
            <a:endParaRPr lang="en-US" dirty="0"/>
          </a:p>
          <a:p>
            <a:r>
              <a:rPr lang="en-US" dirty="0"/>
              <a:t>Brief description</a:t>
            </a:r>
          </a:p>
          <a:p>
            <a:pPr lvl="1"/>
            <a:r>
              <a:rPr lang="en-US" dirty="0" smtClean="0"/>
              <a:t>Provides </a:t>
            </a:r>
            <a:r>
              <a:rPr lang="en-US" dirty="0"/>
              <a:t>the ability to search a website or persistent </a:t>
            </a:r>
            <a:r>
              <a:rPr lang="en-US" dirty="0" smtClean="0"/>
              <a:t>data source </a:t>
            </a:r>
            <a:r>
              <a:rPr lang="en-US" dirty="0"/>
              <a:t>for a simple data item described by an alphanumeric string.</a:t>
            </a:r>
          </a:p>
          <a:p>
            <a:r>
              <a:rPr lang="en-US" dirty="0"/>
              <a:t>Navigation elements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entry in the list of hits represents a </a:t>
            </a:r>
            <a:r>
              <a:rPr lang="en-US" dirty="0" smtClean="0"/>
              <a:t>navigation link </a:t>
            </a:r>
            <a:r>
              <a:rPr lang="en-US" dirty="0"/>
              <a:t>to the data referenced by the entry.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07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Page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Pattern</a:t>
            </a:r>
          </a:p>
          <a:p>
            <a:pPr lvl="1"/>
            <a:r>
              <a:rPr lang="en-US" dirty="0" smtClean="0"/>
              <a:t>Wizard</a:t>
            </a:r>
            <a:endParaRPr lang="en-US" dirty="0"/>
          </a:p>
          <a:p>
            <a:r>
              <a:rPr lang="en-US" dirty="0"/>
              <a:t>Brief description</a:t>
            </a:r>
          </a:p>
          <a:p>
            <a:pPr lvl="1"/>
            <a:r>
              <a:rPr lang="en-US" dirty="0" smtClean="0"/>
              <a:t>Takes </a:t>
            </a:r>
            <a:r>
              <a:rPr lang="en-US" dirty="0"/>
              <a:t>the user through a complex task one step at </a:t>
            </a:r>
            <a:r>
              <a:rPr lang="en-US" dirty="0" smtClean="0"/>
              <a:t>a time</a:t>
            </a:r>
            <a:r>
              <a:rPr lang="en-US" dirty="0"/>
              <a:t>, providing guidance for the completion of the task through a series </a:t>
            </a:r>
            <a:r>
              <a:rPr lang="en-US" dirty="0" smtClean="0"/>
              <a:t>of simple </a:t>
            </a:r>
            <a:r>
              <a:rPr lang="en-US" dirty="0"/>
              <a:t>window </a:t>
            </a:r>
            <a:r>
              <a:rPr lang="en-US" dirty="0" smtClean="0"/>
              <a:t>displays.</a:t>
            </a:r>
            <a:endParaRPr lang="en-US" dirty="0"/>
          </a:p>
          <a:p>
            <a:r>
              <a:rPr lang="en-US" dirty="0"/>
              <a:t>Navigation elements</a:t>
            </a:r>
          </a:p>
          <a:p>
            <a:pPr lvl="1"/>
            <a:r>
              <a:rPr lang="en-US" dirty="0" smtClean="0"/>
              <a:t>Forward </a:t>
            </a:r>
            <a:r>
              <a:rPr lang="en-US" dirty="0"/>
              <a:t>and back </a:t>
            </a:r>
            <a:r>
              <a:rPr lang="en-US" dirty="0" smtClean="0"/>
              <a:t> navigation </a:t>
            </a:r>
            <a:r>
              <a:rPr lang="en-US" dirty="0"/>
              <a:t>allows the user </a:t>
            </a:r>
            <a:r>
              <a:rPr lang="en-US" dirty="0" smtClean="0"/>
              <a:t>to revisit </a:t>
            </a:r>
            <a:r>
              <a:rPr lang="en-US" dirty="0"/>
              <a:t>each step in the wizard process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674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E-Commerce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Pattern</a:t>
            </a:r>
          </a:p>
          <a:p>
            <a:pPr lvl="1"/>
            <a:r>
              <a:rPr lang="en-US" dirty="0" err="1" smtClean="0"/>
              <a:t>ShoppingCart</a:t>
            </a:r>
            <a:endParaRPr lang="en-US" dirty="0"/>
          </a:p>
          <a:p>
            <a:r>
              <a:rPr lang="en-US" dirty="0"/>
              <a:t>Brief description</a:t>
            </a:r>
          </a:p>
          <a:p>
            <a:pPr lvl="1"/>
            <a:r>
              <a:rPr lang="en-US" dirty="0"/>
              <a:t>Provides a list of items selected for purchase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Navigation elements</a:t>
            </a:r>
          </a:p>
          <a:p>
            <a:pPr lvl="1"/>
            <a:r>
              <a:rPr lang="en-US" dirty="0" smtClean="0"/>
              <a:t>Contains </a:t>
            </a:r>
            <a:r>
              <a:rPr lang="en-US" dirty="0"/>
              <a:t>ability to proceed with shopping or go </a:t>
            </a:r>
            <a:r>
              <a:rPr lang="en-US" dirty="0" smtClean="0"/>
              <a:t>to checkout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154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Miscellaneous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Pattern</a:t>
            </a:r>
          </a:p>
          <a:p>
            <a:pPr lvl="1"/>
            <a:r>
              <a:rPr lang="en-US" dirty="0" err="1" smtClean="0"/>
              <a:t>ProgressIndicator</a:t>
            </a:r>
            <a:endParaRPr lang="en-US" dirty="0"/>
          </a:p>
          <a:p>
            <a:r>
              <a:rPr lang="en-US" dirty="0"/>
              <a:t>Brief description</a:t>
            </a:r>
          </a:p>
          <a:p>
            <a:pPr lvl="1"/>
            <a:r>
              <a:rPr lang="en-US" dirty="0" smtClean="0"/>
              <a:t>Provides </a:t>
            </a:r>
            <a:r>
              <a:rPr lang="en-US" dirty="0"/>
              <a:t>an indication of progress when an </a:t>
            </a:r>
            <a:r>
              <a:rPr lang="en-US" dirty="0" smtClean="0"/>
              <a:t>operation takes </a:t>
            </a:r>
            <a:r>
              <a:rPr lang="en-US" dirty="0"/>
              <a:t>longer than n </a:t>
            </a:r>
            <a:r>
              <a:rPr lang="en-US" dirty="0" smtClean="0"/>
              <a:t>seconds</a:t>
            </a:r>
            <a:r>
              <a:rPr lang="en-US" dirty="0"/>
              <a:t>.</a:t>
            </a:r>
          </a:p>
          <a:p>
            <a:r>
              <a:rPr lang="en-US" dirty="0"/>
              <a:t>Navigation elements</a:t>
            </a:r>
          </a:p>
          <a:p>
            <a:pPr lvl="1"/>
            <a:r>
              <a:rPr lang="en-US" dirty="0" smtClean="0"/>
              <a:t>Often </a:t>
            </a:r>
            <a:r>
              <a:rPr lang="en-US" dirty="0"/>
              <a:t>contains a button that allows the user </a:t>
            </a:r>
            <a:r>
              <a:rPr lang="en-US" dirty="0" smtClean="0"/>
              <a:t>to pause </a:t>
            </a:r>
            <a:r>
              <a:rPr lang="en-US" dirty="0"/>
              <a:t>or cancel processing</a:t>
            </a:r>
            <a:r>
              <a:rPr lang="en-US" dirty="0" smtClean="0"/>
              <a:t>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951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Patterns, effective design patterns</a:t>
            </a:r>
          </a:p>
          <a:p>
            <a:r>
              <a:rPr lang="en-US" dirty="0" smtClean="0"/>
              <a:t>Describing patterns</a:t>
            </a:r>
          </a:p>
          <a:p>
            <a:r>
              <a:rPr lang="en-US" dirty="0" smtClean="0"/>
              <a:t>Types of patterns</a:t>
            </a:r>
          </a:p>
          <a:p>
            <a:pPr lvl="1"/>
            <a:r>
              <a:rPr lang="en-US" dirty="0" smtClean="0"/>
              <a:t>Architecture, data, component, interface design, and </a:t>
            </a:r>
            <a:r>
              <a:rPr lang="en-US" dirty="0" err="1" smtClean="0"/>
              <a:t>webapp</a:t>
            </a:r>
            <a:r>
              <a:rPr lang="en-US" dirty="0" smtClean="0"/>
              <a:t> patterns</a:t>
            </a:r>
          </a:p>
          <a:p>
            <a:pPr lvl="1"/>
            <a:r>
              <a:rPr lang="en-US" dirty="0" smtClean="0"/>
              <a:t>Creational, structural, and behavioral </a:t>
            </a:r>
            <a:r>
              <a:rPr lang="en-US" dirty="0"/>
              <a:t>patterns</a:t>
            </a:r>
          </a:p>
          <a:p>
            <a:r>
              <a:rPr lang="en-US" dirty="0"/>
              <a:t>Design tasks</a:t>
            </a:r>
          </a:p>
          <a:p>
            <a:r>
              <a:rPr lang="en-US" dirty="0"/>
              <a:t>User </a:t>
            </a:r>
            <a:r>
              <a:rPr lang="en-US" dirty="0" smtClean="0"/>
              <a:t>interface design patterns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686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8743</TotalTime>
  <Words>1193</Words>
  <Application>Microsoft Office PowerPoint</Application>
  <PresentationFormat>On-screen Show (4:3)</PresentationFormat>
  <Paragraphs>201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PresentationPro_GlowingTechVideo</vt:lpstr>
      <vt:lpstr>Pattern-Based Design SEII-Lecture 13</vt:lpstr>
      <vt:lpstr>Recap</vt:lpstr>
      <vt:lpstr>Design Patterns</vt:lpstr>
      <vt:lpstr>Effective Design Pattern</vt:lpstr>
      <vt:lpstr>Types of Patterns [1/2]</vt:lpstr>
      <vt:lpstr>Types of Patterns [2/2]</vt:lpstr>
      <vt:lpstr>Architectural Pattern Domains</vt:lpstr>
      <vt:lpstr>Framework</vt:lpstr>
      <vt:lpstr>Describing a Pattern</vt:lpstr>
      <vt:lpstr>Pattern-Based Design</vt:lpstr>
      <vt:lpstr>Design Task [1/2]</vt:lpstr>
      <vt:lpstr>Design Task [2/2]</vt:lpstr>
      <vt:lpstr>User Interface Design Patterns</vt:lpstr>
      <vt:lpstr>Page Layout</vt:lpstr>
      <vt:lpstr>Forms and Input</vt:lpstr>
      <vt:lpstr>Tables</vt:lpstr>
      <vt:lpstr>Direct Data Manipulation</vt:lpstr>
      <vt:lpstr>Navigation</vt:lpstr>
      <vt:lpstr>Searching</vt:lpstr>
      <vt:lpstr>Page Elements</vt:lpstr>
      <vt:lpstr>E-Commerce</vt:lpstr>
      <vt:lpstr>Miscellaneous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370</cp:revision>
  <dcterms:created xsi:type="dcterms:W3CDTF">2013-04-27T08:10:27Z</dcterms:created>
  <dcterms:modified xsi:type="dcterms:W3CDTF">2013-06-10T13:25:24Z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