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5"/>
  </p:notesMasterIdLst>
  <p:sldIdLst>
    <p:sldId id="256" r:id="rId3"/>
    <p:sldId id="470" r:id="rId4"/>
    <p:sldId id="471" r:id="rId5"/>
    <p:sldId id="472" r:id="rId6"/>
    <p:sldId id="473" r:id="rId7"/>
    <p:sldId id="474" r:id="rId8"/>
    <p:sldId id="475" r:id="rId9"/>
    <p:sldId id="476" r:id="rId10"/>
    <p:sldId id="477" r:id="rId11"/>
    <p:sldId id="478" r:id="rId12"/>
    <p:sldId id="479" r:id="rId13"/>
    <p:sldId id="480" r:id="rId14"/>
    <p:sldId id="481" r:id="rId15"/>
    <p:sldId id="482" r:id="rId16"/>
    <p:sldId id="483" r:id="rId17"/>
    <p:sldId id="484" r:id="rId18"/>
    <p:sldId id="485" r:id="rId19"/>
    <p:sldId id="486" r:id="rId20"/>
    <p:sldId id="487" r:id="rId21"/>
    <p:sldId id="488" r:id="rId22"/>
    <p:sldId id="489" r:id="rId23"/>
    <p:sldId id="42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07" autoAdjust="0"/>
  </p:normalViewPr>
  <p:slideViewPr>
    <p:cSldViewPr showGuides="1">
      <p:cViewPr>
        <p:scale>
          <a:sx n="50" d="100"/>
          <a:sy n="50" d="100"/>
        </p:scale>
        <p:origin x="-1267" y="125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User Interface Design</a:t>
            </a:r>
            <a:br>
              <a:rPr lang="en-US" dirty="0" smtClean="0"/>
            </a:br>
            <a:r>
              <a:rPr lang="en-US" dirty="0" smtClean="0"/>
              <a:t>SEII-Lecture 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Importance of user interface design</a:t>
            </a:r>
          </a:p>
          <a:p>
            <a:pPr lvl="1"/>
            <a:r>
              <a:rPr lang="en-US" dirty="0" smtClean="0"/>
              <a:t>Useful, useable, used</a:t>
            </a:r>
          </a:p>
          <a:p>
            <a:r>
              <a:rPr lang="en-US" dirty="0" smtClean="0"/>
              <a:t>Three golden rules </a:t>
            </a:r>
          </a:p>
          <a:p>
            <a:pPr lvl="1"/>
            <a:r>
              <a:rPr lang="en-US" dirty="0"/>
              <a:t>Place the user in control</a:t>
            </a:r>
          </a:p>
          <a:p>
            <a:pPr lvl="1"/>
            <a:r>
              <a:rPr lang="en-US" dirty="0"/>
              <a:t>Reduce the user’s memory load</a:t>
            </a:r>
          </a:p>
          <a:p>
            <a:pPr lvl="1"/>
            <a:r>
              <a:rPr lang="en-US" dirty="0"/>
              <a:t>Make the interface consistent</a:t>
            </a:r>
          </a:p>
          <a:p>
            <a:r>
              <a:rPr lang="en-US" dirty="0" smtClean="0"/>
              <a:t>Analysis and design process</a:t>
            </a:r>
          </a:p>
          <a:p>
            <a:pPr lvl="1"/>
            <a:r>
              <a:rPr lang="en-US" dirty="0"/>
              <a:t>Interface analysis and modeling </a:t>
            </a:r>
          </a:p>
          <a:p>
            <a:pPr lvl="1"/>
            <a:r>
              <a:rPr lang="en-US" dirty="0"/>
              <a:t>Interface design</a:t>
            </a:r>
          </a:p>
          <a:p>
            <a:pPr lvl="1"/>
            <a:r>
              <a:rPr lang="en-US" dirty="0"/>
              <a:t>Interface construction </a:t>
            </a:r>
          </a:p>
          <a:p>
            <a:pPr lvl="1"/>
            <a:r>
              <a:rPr lang="en-US" dirty="0"/>
              <a:t>Interface validation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493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 the problem before design</a:t>
            </a:r>
          </a:p>
          <a:p>
            <a:pPr lvl="1"/>
            <a:r>
              <a:rPr lang="en-US" dirty="0" smtClean="0"/>
              <a:t>The end users who will interact with the system</a:t>
            </a:r>
          </a:p>
          <a:p>
            <a:pPr lvl="1"/>
            <a:r>
              <a:rPr lang="en-US" dirty="0" smtClean="0"/>
              <a:t>The tasks that end user must perform</a:t>
            </a:r>
          </a:p>
          <a:p>
            <a:pPr lvl="1"/>
            <a:r>
              <a:rPr lang="en-US" dirty="0" smtClean="0"/>
              <a:t>The content that is presented</a:t>
            </a:r>
          </a:p>
          <a:p>
            <a:pPr lvl="1"/>
            <a:r>
              <a:rPr lang="en-US" dirty="0" smtClean="0"/>
              <a:t>The environment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953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“User interface” justifies the focus on user</a:t>
            </a:r>
          </a:p>
          <a:p>
            <a:r>
              <a:rPr lang="en-US" dirty="0" smtClean="0"/>
              <a:t>Different mental images of users</a:t>
            </a:r>
          </a:p>
          <a:p>
            <a:r>
              <a:rPr lang="en-US" dirty="0" smtClean="0"/>
              <a:t>Different from the design model</a:t>
            </a:r>
          </a:p>
          <a:p>
            <a:r>
              <a:rPr lang="en-US" dirty="0" smtClean="0"/>
              <a:t>User interviews</a:t>
            </a:r>
          </a:p>
          <a:p>
            <a:r>
              <a:rPr lang="en-US" dirty="0" smtClean="0"/>
              <a:t>Sales input</a:t>
            </a:r>
          </a:p>
          <a:p>
            <a:r>
              <a:rPr lang="en-US" dirty="0" smtClean="0"/>
              <a:t>Marketing input</a:t>
            </a:r>
          </a:p>
          <a:p>
            <a:r>
              <a:rPr lang="en-US" dirty="0" smtClean="0"/>
              <a:t>Support input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124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to Better Understand the Users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users trained professionals, technicians, clerical, or manufacturing workers?</a:t>
            </a:r>
          </a:p>
          <a:p>
            <a:r>
              <a:rPr lang="en-US" dirty="0" smtClean="0"/>
              <a:t>What level of formal education does the average user have?</a:t>
            </a:r>
          </a:p>
          <a:p>
            <a:r>
              <a:rPr lang="en-US" dirty="0" smtClean="0"/>
              <a:t>Are the users capable of learning from written materials or have they expressed a desire for classroom training?</a:t>
            </a:r>
          </a:p>
          <a:p>
            <a:r>
              <a:rPr lang="en-US" dirty="0" smtClean="0"/>
              <a:t>Are users expert typists or keyboard phobic?</a:t>
            </a:r>
          </a:p>
          <a:p>
            <a:r>
              <a:rPr lang="en-US" dirty="0" smtClean="0"/>
              <a:t>What is the age range of the user community?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971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to Better Understand the Users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Will the users be represented predominately by one gender?</a:t>
            </a:r>
          </a:p>
          <a:p>
            <a:r>
              <a:rPr lang="en-US" dirty="0" smtClean="0"/>
              <a:t>Do user work normal office hours or do they work until the job is done?</a:t>
            </a:r>
          </a:p>
          <a:p>
            <a:r>
              <a:rPr lang="en-US" dirty="0" smtClean="0"/>
              <a:t>Is the software to be an integral part of the work users do or will it be used only occasionally?</a:t>
            </a:r>
          </a:p>
          <a:p>
            <a:r>
              <a:rPr lang="en-US" dirty="0" smtClean="0"/>
              <a:t>What is the primary spoken language among users?</a:t>
            </a:r>
          </a:p>
          <a:p>
            <a:r>
              <a:rPr lang="en-US" dirty="0" smtClean="0"/>
              <a:t>Are users expert in the subject matter that is addressed by the system?</a:t>
            </a:r>
          </a:p>
          <a:p>
            <a:r>
              <a:rPr lang="en-US" dirty="0" smtClean="0"/>
              <a:t>Do users want to know about the technology that sits behind the interface?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086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Analysis and Modeling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work will the user perform in specific circumstances?</a:t>
            </a:r>
          </a:p>
          <a:p>
            <a:r>
              <a:rPr lang="en-US" dirty="0" smtClean="0"/>
              <a:t>What tasks and subtasks will be performed as the user does the work?</a:t>
            </a:r>
          </a:p>
          <a:p>
            <a:r>
              <a:rPr lang="en-US" dirty="0" smtClean="0"/>
              <a:t>What specific problem domain objects will the user manipulate as work is performed?</a:t>
            </a:r>
          </a:p>
          <a:p>
            <a:r>
              <a:rPr lang="en-US" dirty="0" smtClean="0"/>
              <a:t>What is the sequence of work tasks – the workflow?</a:t>
            </a:r>
          </a:p>
          <a:p>
            <a:r>
              <a:rPr lang="en-US" dirty="0" smtClean="0"/>
              <a:t>What is the hierarchy of tasks?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252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Analysis and Modeling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Use cases</a:t>
            </a:r>
          </a:p>
          <a:p>
            <a:pPr lvl="1"/>
            <a:r>
              <a:rPr lang="en-US" dirty="0" smtClean="0"/>
              <a:t>How an actor interact with the system</a:t>
            </a:r>
          </a:p>
          <a:p>
            <a:r>
              <a:rPr lang="en-US" dirty="0" smtClean="0"/>
              <a:t>Task elaboration</a:t>
            </a:r>
          </a:p>
          <a:p>
            <a:pPr lvl="1"/>
            <a:r>
              <a:rPr lang="en-US" dirty="0" smtClean="0"/>
              <a:t>Manual to a new system</a:t>
            </a:r>
          </a:p>
          <a:p>
            <a:pPr lvl="1"/>
            <a:r>
              <a:rPr lang="en-US" dirty="0" smtClean="0"/>
              <a:t>Existing system to a new system</a:t>
            </a:r>
          </a:p>
          <a:p>
            <a:r>
              <a:rPr lang="en-US" dirty="0" smtClean="0"/>
              <a:t>Object elaboration</a:t>
            </a:r>
          </a:p>
          <a:p>
            <a:pPr lvl="1"/>
            <a:r>
              <a:rPr lang="en-US" dirty="0" smtClean="0"/>
              <a:t>Physical objects used</a:t>
            </a:r>
          </a:p>
          <a:p>
            <a:r>
              <a:rPr lang="en-US" dirty="0" smtClean="0"/>
              <a:t>Workflow analysis</a:t>
            </a:r>
          </a:p>
          <a:p>
            <a:pPr lvl="1"/>
            <a:r>
              <a:rPr lang="en-US" dirty="0" smtClean="0"/>
              <a:t>Work process with several users</a:t>
            </a:r>
          </a:p>
          <a:p>
            <a:r>
              <a:rPr lang="en-US" dirty="0" smtClean="0"/>
              <a:t>Hierarchical representation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547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Analysis of Display Content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display formats/types</a:t>
            </a:r>
          </a:p>
          <a:p>
            <a:r>
              <a:rPr lang="en-US" dirty="0" smtClean="0"/>
              <a:t>Are different types of data assigned to consistent geographic locations on the screen?</a:t>
            </a:r>
          </a:p>
          <a:p>
            <a:r>
              <a:rPr lang="en-US" dirty="0" smtClean="0"/>
              <a:t>Can the user customize the screen location for content?</a:t>
            </a:r>
          </a:p>
          <a:p>
            <a:r>
              <a:rPr lang="en-US" dirty="0" smtClean="0"/>
              <a:t>Is proper on-screen identification assigned to all content?</a:t>
            </a:r>
          </a:p>
          <a:p>
            <a:r>
              <a:rPr lang="en-US" dirty="0" smtClean="0"/>
              <a:t>If a large report is to be presented, how should it be partitioned for ease of understanding?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451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Analysis of Display Content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 mechanisms be available for moving directly to summary information for large collections of data?</a:t>
            </a:r>
          </a:p>
          <a:p>
            <a:r>
              <a:rPr lang="en-US" dirty="0" smtClean="0"/>
              <a:t>Will graphical output be scaled to fit within the bounds of the display device that is used?</a:t>
            </a:r>
          </a:p>
          <a:p>
            <a:r>
              <a:rPr lang="en-US" dirty="0" smtClean="0"/>
              <a:t>How will color be used to enhance understanding?</a:t>
            </a:r>
          </a:p>
          <a:p>
            <a:r>
              <a:rPr lang="en-US" dirty="0" smtClean="0"/>
              <a:t>How will error messages and warnings be presented to the user?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689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Analysis of the Work 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friendly location</a:t>
            </a:r>
          </a:p>
          <a:p>
            <a:pPr lvl="1"/>
            <a:r>
              <a:rPr lang="en-US" dirty="0" smtClean="0"/>
              <a:t>Proper lighting, good display height, easy keyboard access</a:t>
            </a:r>
          </a:p>
          <a:p>
            <a:r>
              <a:rPr lang="en-US" dirty="0" smtClean="0"/>
              <a:t>Factors to be considered vary in different environments e.g. factory floor and airplane cockpit</a:t>
            </a:r>
          </a:p>
          <a:p>
            <a:r>
              <a:rPr lang="en-US" dirty="0" smtClean="0"/>
              <a:t>Workplace culture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909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 Design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Using information developed during interface analysis, define interface objects and actions</a:t>
            </a:r>
          </a:p>
          <a:p>
            <a:r>
              <a:rPr lang="en-US" dirty="0" smtClean="0"/>
              <a:t>Define events (user  actions) that will cause the state of the user interface to change. Model this behavior.</a:t>
            </a:r>
          </a:p>
          <a:p>
            <a:r>
              <a:rPr lang="en-US" dirty="0" smtClean="0"/>
              <a:t>Depict each interface state as it will actually look to the end user.</a:t>
            </a:r>
          </a:p>
          <a:p>
            <a:r>
              <a:rPr lang="en-US" dirty="0" smtClean="0"/>
              <a:t>Indicate how the user interprets the state of the system from information provided through the interface.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621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Issues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response time</a:t>
            </a:r>
          </a:p>
          <a:p>
            <a:pPr lvl="1"/>
            <a:r>
              <a:rPr lang="en-US" dirty="0" smtClean="0"/>
              <a:t>Primary complaint</a:t>
            </a:r>
          </a:p>
          <a:p>
            <a:pPr lvl="1"/>
            <a:r>
              <a:rPr lang="en-US" dirty="0" smtClean="0"/>
              <a:t>Length and variability</a:t>
            </a:r>
          </a:p>
          <a:p>
            <a:r>
              <a:rPr lang="en-US" dirty="0" smtClean="0"/>
              <a:t>User help facilities</a:t>
            </a:r>
          </a:p>
          <a:p>
            <a:pPr lvl="1"/>
            <a:r>
              <a:rPr lang="en-US" dirty="0" smtClean="0"/>
              <a:t>Help for all functions / all the time</a:t>
            </a:r>
          </a:p>
          <a:p>
            <a:pPr lvl="1"/>
            <a:r>
              <a:rPr lang="en-US" dirty="0" smtClean="0"/>
              <a:t>Way to request help</a:t>
            </a:r>
          </a:p>
          <a:p>
            <a:pPr lvl="1"/>
            <a:r>
              <a:rPr lang="en-US" dirty="0" smtClean="0"/>
              <a:t>Presentation</a:t>
            </a:r>
          </a:p>
          <a:p>
            <a:pPr lvl="1"/>
            <a:r>
              <a:rPr lang="en-US" dirty="0" smtClean="0"/>
              <a:t>How to return to normal interaction?</a:t>
            </a:r>
          </a:p>
          <a:p>
            <a:pPr lvl="1"/>
            <a:r>
              <a:rPr lang="en-US" dirty="0" smtClean="0"/>
              <a:t>How will help information be structured?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969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Issues [2/4]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Error information handling</a:t>
            </a:r>
          </a:p>
          <a:p>
            <a:pPr lvl="1"/>
            <a:r>
              <a:rPr lang="en-US" dirty="0" smtClean="0"/>
              <a:t>“bad news” for users</a:t>
            </a:r>
          </a:p>
          <a:p>
            <a:pPr lvl="1"/>
            <a:r>
              <a:rPr lang="en-US" dirty="0" smtClean="0"/>
              <a:t>Often useless or misleading information</a:t>
            </a:r>
          </a:p>
          <a:p>
            <a:pPr lvl="1"/>
            <a:r>
              <a:rPr lang="en-US" dirty="0" smtClean="0"/>
              <a:t>Message should be understandable</a:t>
            </a:r>
          </a:p>
          <a:p>
            <a:pPr lvl="1"/>
            <a:r>
              <a:rPr lang="en-US" dirty="0" smtClean="0"/>
              <a:t>Message should provide constructive advice</a:t>
            </a:r>
          </a:p>
          <a:p>
            <a:pPr lvl="1"/>
            <a:r>
              <a:rPr lang="en-US" dirty="0" smtClean="0"/>
              <a:t>Message should indicate negative consequences</a:t>
            </a:r>
          </a:p>
          <a:p>
            <a:pPr lvl="1"/>
            <a:r>
              <a:rPr lang="en-US" dirty="0" smtClean="0"/>
              <a:t>An audible or visual cue</a:t>
            </a:r>
          </a:p>
          <a:p>
            <a:pPr lvl="1"/>
            <a:r>
              <a:rPr lang="en-US" dirty="0" smtClean="0"/>
              <a:t>Message should be “nonjudgmental”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534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Issues [3/4]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Menu and command labeling</a:t>
            </a:r>
          </a:p>
          <a:p>
            <a:pPr lvl="1"/>
            <a:r>
              <a:rPr lang="en-US" dirty="0" smtClean="0"/>
              <a:t>Command line interfaces</a:t>
            </a:r>
          </a:p>
          <a:p>
            <a:pPr lvl="1"/>
            <a:r>
              <a:rPr lang="en-US" dirty="0" smtClean="0"/>
              <a:t>Power-users still prefer it</a:t>
            </a:r>
          </a:p>
          <a:p>
            <a:pPr lvl="1"/>
            <a:r>
              <a:rPr lang="en-US" dirty="0" smtClean="0"/>
              <a:t>Will every menu option have a corresponding command?</a:t>
            </a:r>
          </a:p>
          <a:p>
            <a:pPr lvl="1"/>
            <a:r>
              <a:rPr lang="en-US" dirty="0" smtClean="0"/>
              <a:t>What form will commands take?</a:t>
            </a:r>
          </a:p>
          <a:p>
            <a:pPr lvl="1"/>
            <a:r>
              <a:rPr lang="en-US" dirty="0" smtClean="0"/>
              <a:t>How difficult will it be to learn and remember the commands?</a:t>
            </a:r>
          </a:p>
          <a:p>
            <a:pPr lvl="1"/>
            <a:r>
              <a:rPr lang="en-US" dirty="0" smtClean="0"/>
              <a:t>Can commands be customized or abbreviated?</a:t>
            </a:r>
          </a:p>
          <a:p>
            <a:pPr lvl="1"/>
            <a:r>
              <a:rPr lang="en-US" dirty="0" smtClean="0"/>
              <a:t>Are menu labels self-explanatory within the context?</a:t>
            </a:r>
          </a:p>
          <a:p>
            <a:pPr lvl="1"/>
            <a:r>
              <a:rPr lang="en-US" dirty="0" smtClean="0"/>
              <a:t>Are submenus consistent with the function implied by a master menu item?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367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Issues [4/4]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accessibility</a:t>
            </a:r>
          </a:p>
          <a:p>
            <a:pPr lvl="1"/>
            <a:r>
              <a:rPr lang="en-US" dirty="0" smtClean="0"/>
              <a:t>Easy access for people with special needs</a:t>
            </a:r>
          </a:p>
          <a:p>
            <a:pPr lvl="1"/>
            <a:r>
              <a:rPr lang="en-US" dirty="0" smtClean="0"/>
              <a:t>Guidelines available</a:t>
            </a:r>
          </a:p>
          <a:p>
            <a:r>
              <a:rPr lang="en-US" dirty="0" smtClean="0"/>
              <a:t>Internationalization</a:t>
            </a:r>
          </a:p>
          <a:p>
            <a:pPr lvl="1"/>
            <a:r>
              <a:rPr lang="en-US" dirty="0" smtClean="0"/>
              <a:t>Different languages and cultures</a:t>
            </a:r>
          </a:p>
          <a:p>
            <a:pPr lvl="1"/>
            <a:r>
              <a:rPr lang="en-US" dirty="0" smtClean="0"/>
              <a:t>“globalized” software</a:t>
            </a:r>
          </a:p>
          <a:p>
            <a:pPr lvl="1"/>
            <a:r>
              <a:rPr lang="en-US" dirty="0" smtClean="0"/>
              <a:t>Localization</a:t>
            </a:r>
          </a:p>
          <a:p>
            <a:pPr lvl="1"/>
            <a:r>
              <a:rPr lang="en-US" dirty="0" smtClean="0"/>
              <a:t>Guidelines available</a:t>
            </a:r>
          </a:p>
          <a:p>
            <a:pPr lvl="1"/>
            <a:r>
              <a:rPr lang="en-US" dirty="0" smtClean="0"/>
              <a:t>Unicode standard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712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Web Application Interface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am I?</a:t>
            </a:r>
          </a:p>
          <a:p>
            <a:pPr lvl="1"/>
            <a:r>
              <a:rPr lang="en-US" dirty="0" smtClean="0"/>
              <a:t>An indication of the application accessed</a:t>
            </a:r>
          </a:p>
          <a:p>
            <a:pPr lvl="1"/>
            <a:r>
              <a:rPr lang="en-US" dirty="0" smtClean="0"/>
              <a:t>Information about the user’s current location</a:t>
            </a:r>
          </a:p>
          <a:p>
            <a:r>
              <a:rPr lang="en-US" dirty="0" smtClean="0"/>
              <a:t>What can I do now?</a:t>
            </a:r>
          </a:p>
          <a:p>
            <a:pPr lvl="1"/>
            <a:r>
              <a:rPr lang="en-US" dirty="0" smtClean="0"/>
              <a:t>User’s current options</a:t>
            </a:r>
          </a:p>
          <a:p>
            <a:r>
              <a:rPr lang="en-US" dirty="0" smtClean="0"/>
              <a:t>Where have I been, where am I going?</a:t>
            </a:r>
          </a:p>
          <a:p>
            <a:pPr lvl="1"/>
            <a:r>
              <a:rPr lang="en-US" dirty="0" smtClean="0"/>
              <a:t>Facilitate navigation</a:t>
            </a:r>
          </a:p>
          <a:p>
            <a:pPr lvl="1"/>
            <a:r>
              <a:rPr lang="en-US" dirty="0" smtClean="0"/>
              <a:t>Should provide a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92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Interface Design Principles and Guidelines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Anticipation</a:t>
            </a:r>
          </a:p>
          <a:p>
            <a:r>
              <a:rPr lang="en-US" dirty="0" smtClean="0"/>
              <a:t>Communication</a:t>
            </a:r>
          </a:p>
          <a:p>
            <a:r>
              <a:rPr lang="en-US" dirty="0" smtClean="0"/>
              <a:t>Consistency</a:t>
            </a:r>
          </a:p>
          <a:p>
            <a:r>
              <a:rPr lang="en-US" dirty="0" smtClean="0"/>
              <a:t>Controlled autonomy</a:t>
            </a:r>
          </a:p>
          <a:p>
            <a:r>
              <a:rPr lang="en-US" dirty="0" smtClean="0"/>
              <a:t>Efficiency</a:t>
            </a:r>
          </a:p>
          <a:p>
            <a:r>
              <a:rPr lang="en-US" dirty="0" smtClean="0"/>
              <a:t>Flexibility</a:t>
            </a:r>
          </a:p>
          <a:p>
            <a:r>
              <a:rPr lang="en-US" dirty="0" smtClean="0"/>
              <a:t>Focus</a:t>
            </a:r>
          </a:p>
          <a:p>
            <a:r>
              <a:rPr lang="en-US" dirty="0" err="1" smtClean="0"/>
              <a:t>Fitt’s</a:t>
            </a:r>
            <a:r>
              <a:rPr lang="en-US" dirty="0" smtClean="0"/>
              <a:t> law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032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Interface Design Principles and Guidelines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interface objects</a:t>
            </a:r>
          </a:p>
          <a:p>
            <a:r>
              <a:rPr lang="en-US" dirty="0" smtClean="0"/>
              <a:t>Latency reduction</a:t>
            </a:r>
          </a:p>
          <a:p>
            <a:r>
              <a:rPr lang="en-US" dirty="0" smtClean="0"/>
              <a:t>Learnability</a:t>
            </a:r>
          </a:p>
          <a:p>
            <a:r>
              <a:rPr lang="en-US" dirty="0" smtClean="0"/>
              <a:t>Metaphors</a:t>
            </a:r>
          </a:p>
          <a:p>
            <a:r>
              <a:rPr lang="en-US" dirty="0" smtClean="0"/>
              <a:t>Maintain work product integrity</a:t>
            </a:r>
          </a:p>
          <a:p>
            <a:r>
              <a:rPr lang="en-US" dirty="0" smtClean="0"/>
              <a:t>Readability</a:t>
            </a:r>
          </a:p>
          <a:p>
            <a:r>
              <a:rPr lang="en-US" dirty="0" smtClean="0"/>
              <a:t>Track state</a:t>
            </a:r>
          </a:p>
          <a:p>
            <a:r>
              <a:rPr lang="en-US" dirty="0" smtClean="0"/>
              <a:t>Visible navigation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434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Interface Design Principles and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Nielsen and Wagner guidelines, 1996</a:t>
            </a:r>
          </a:p>
          <a:p>
            <a:r>
              <a:rPr lang="en-US" dirty="0" smtClean="0"/>
              <a:t>Reading speed on a computer monitor is about 25% slower</a:t>
            </a:r>
          </a:p>
          <a:p>
            <a:r>
              <a:rPr lang="en-US" dirty="0" smtClean="0"/>
              <a:t>Avoid “under construction” signs</a:t>
            </a:r>
          </a:p>
          <a:p>
            <a:r>
              <a:rPr lang="en-US" dirty="0" smtClean="0"/>
              <a:t>Users prefer not to scroll</a:t>
            </a:r>
          </a:p>
          <a:p>
            <a:r>
              <a:rPr lang="en-US" dirty="0" smtClean="0"/>
              <a:t>Navigation menus and head bars should be designed consistently</a:t>
            </a:r>
          </a:p>
          <a:p>
            <a:r>
              <a:rPr lang="en-US" dirty="0" smtClean="0"/>
              <a:t>Aesthetics should never supersede functionality</a:t>
            </a:r>
          </a:p>
          <a:p>
            <a:r>
              <a:rPr lang="en-US" dirty="0" smtClean="0"/>
              <a:t>Navigation options should be obvious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620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length and complexity </a:t>
            </a:r>
            <a:r>
              <a:rPr lang="en-US" dirty="0"/>
              <a:t>of the requirements model or written </a:t>
            </a:r>
            <a:r>
              <a:rPr lang="en-US" dirty="0" smtClean="0"/>
              <a:t>specification of </a:t>
            </a:r>
            <a:r>
              <a:rPr lang="en-US" dirty="0"/>
              <a:t>the system and its interface provide an indication of the amount of </a:t>
            </a:r>
            <a:r>
              <a:rPr lang="en-US" dirty="0" smtClean="0"/>
              <a:t>learning required by users of the system.</a:t>
            </a:r>
          </a:p>
          <a:p>
            <a:r>
              <a:rPr lang="en-US" dirty="0"/>
              <a:t>The number of user tasks specified and the </a:t>
            </a:r>
            <a:r>
              <a:rPr lang="en-US" dirty="0" smtClean="0"/>
              <a:t>average </a:t>
            </a:r>
            <a:r>
              <a:rPr lang="en-US" dirty="0"/>
              <a:t>number of actions </a:t>
            </a:r>
            <a:r>
              <a:rPr lang="en-US" dirty="0" smtClean="0"/>
              <a:t>per task </a:t>
            </a:r>
            <a:r>
              <a:rPr lang="en-US" dirty="0"/>
              <a:t>provide an indication of interaction time and the overall efficiency of </a:t>
            </a:r>
            <a:r>
              <a:rPr lang="en-US" dirty="0" smtClean="0"/>
              <a:t>the system.</a:t>
            </a:r>
          </a:p>
          <a:p>
            <a:r>
              <a:rPr lang="en-US" dirty="0"/>
              <a:t>The number of actions, tasks, and system states indicated by the design </a:t>
            </a:r>
            <a:r>
              <a:rPr lang="en-US" dirty="0" smtClean="0"/>
              <a:t>model imply </a:t>
            </a:r>
            <a:r>
              <a:rPr lang="en-US" dirty="0"/>
              <a:t>the memory load on users of the system</a:t>
            </a:r>
            <a:r>
              <a:rPr lang="en-US" dirty="0" smtClean="0"/>
              <a:t>.</a:t>
            </a:r>
          </a:p>
          <a:p>
            <a:r>
              <a:rPr lang="en-US" dirty="0"/>
              <a:t>Interface style, help facilities, and error handling protocol provide a </a:t>
            </a:r>
            <a:r>
              <a:rPr lang="en-US" dirty="0" smtClean="0"/>
              <a:t>general indication </a:t>
            </a:r>
            <a:r>
              <a:rPr lang="en-US" dirty="0"/>
              <a:t>of the complexity of the interface and the degree to which it will </a:t>
            </a:r>
            <a:r>
              <a:rPr lang="en-US" dirty="0" smtClean="0"/>
              <a:t>be accepted </a:t>
            </a:r>
            <a:r>
              <a:rPr lang="en-US" dirty="0"/>
              <a:t>by the user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18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Interface analysis</a:t>
            </a:r>
          </a:p>
          <a:p>
            <a:pPr lvl="1"/>
            <a:r>
              <a:rPr lang="en-US" dirty="0" smtClean="0"/>
              <a:t>User analysis, task analysis and modeling, analysis of display content and work environment</a:t>
            </a:r>
          </a:p>
          <a:p>
            <a:r>
              <a:rPr lang="en-US" dirty="0" smtClean="0"/>
              <a:t>Interface design steps</a:t>
            </a:r>
          </a:p>
          <a:p>
            <a:r>
              <a:rPr lang="en-US" dirty="0" smtClean="0"/>
              <a:t>Design issues</a:t>
            </a:r>
          </a:p>
          <a:p>
            <a:pPr lvl="1"/>
            <a:r>
              <a:rPr lang="en-US" dirty="0" smtClean="0"/>
              <a:t>System response time, user help facilities, error information handling, menu and command labeling, application accessibility, internationalization</a:t>
            </a:r>
            <a:endParaRPr lang="en-US" dirty="0"/>
          </a:p>
          <a:p>
            <a:r>
              <a:rPr lang="en-US" dirty="0" smtClean="0"/>
              <a:t>Web application design interface guidelines</a:t>
            </a:r>
          </a:p>
          <a:p>
            <a:pPr lvl="1"/>
            <a:r>
              <a:rPr lang="en-US" dirty="0" smtClean="0"/>
              <a:t>Anticipation, communication, consistency, controlled autonomy, efficiency, flexibility, focus, </a:t>
            </a:r>
            <a:r>
              <a:rPr lang="en-US" dirty="0" err="1"/>
              <a:t>F</a:t>
            </a:r>
            <a:r>
              <a:rPr lang="en-US" dirty="0" err="1" smtClean="0"/>
              <a:t>itt’s</a:t>
            </a:r>
            <a:r>
              <a:rPr lang="en-US" dirty="0" smtClean="0"/>
              <a:t> law, learnability, readability, metaphors</a:t>
            </a:r>
            <a:endParaRPr lang="en-US" dirty="0"/>
          </a:p>
          <a:p>
            <a:r>
              <a:rPr lang="en-US" dirty="0" smtClean="0"/>
              <a:t>Design Evaluation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813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8130</TotalTime>
  <Words>1157</Words>
  <Application>Microsoft Office PowerPoint</Application>
  <PresentationFormat>On-screen Show (4:3)</PresentationFormat>
  <Paragraphs>193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PresentationPro_GlowingTechVideo</vt:lpstr>
      <vt:lpstr>User Interface Design SEII-Lecture 12</vt:lpstr>
      <vt:lpstr>Recap</vt:lpstr>
      <vt:lpstr>Interface Analysis</vt:lpstr>
      <vt:lpstr>User Analysis</vt:lpstr>
      <vt:lpstr>Questions to Better Understand the Users [1/2]</vt:lpstr>
      <vt:lpstr>Questions to Better Understand the Users [2/2]</vt:lpstr>
      <vt:lpstr>Task Analysis and Modeling [1/2]</vt:lpstr>
      <vt:lpstr>Task Analysis and Modeling [2/2]</vt:lpstr>
      <vt:lpstr>Analysis of Display Content [1/2]</vt:lpstr>
      <vt:lpstr>Analysis of Display Content [2/2]</vt:lpstr>
      <vt:lpstr>Analysis of the Work Environment</vt:lpstr>
      <vt:lpstr>Interface Design Steps</vt:lpstr>
      <vt:lpstr>Design Issues [1/4]</vt:lpstr>
      <vt:lpstr>Design Issues [2/4]</vt:lpstr>
      <vt:lpstr>Design Issues [3/4]</vt:lpstr>
      <vt:lpstr>Design Issues [4/4]</vt:lpstr>
      <vt:lpstr>Web Application Interface Design</vt:lpstr>
      <vt:lpstr>Interface Design Principles and Guidelines [1/2]</vt:lpstr>
      <vt:lpstr>Interface Design Principles and Guidelines [2/2]</vt:lpstr>
      <vt:lpstr>Interface Design Principles and Guidelines</vt:lpstr>
      <vt:lpstr>Design Evaluation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344</cp:revision>
  <dcterms:created xsi:type="dcterms:W3CDTF">2013-04-27T08:10:27Z</dcterms:created>
  <dcterms:modified xsi:type="dcterms:W3CDTF">2013-06-08T13:21:41Z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