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5"/>
  </p:notesMasterIdLst>
  <p:sldIdLst>
    <p:sldId id="256" r:id="rId3"/>
    <p:sldId id="451" r:id="rId4"/>
    <p:sldId id="452" r:id="rId5"/>
    <p:sldId id="453" r:id="rId6"/>
    <p:sldId id="454" r:id="rId7"/>
    <p:sldId id="455" r:id="rId8"/>
    <p:sldId id="456" r:id="rId9"/>
    <p:sldId id="458" r:id="rId10"/>
    <p:sldId id="457" r:id="rId11"/>
    <p:sldId id="459" r:id="rId12"/>
    <p:sldId id="460" r:id="rId13"/>
    <p:sldId id="461" r:id="rId14"/>
    <p:sldId id="462" r:id="rId15"/>
    <p:sldId id="463" r:id="rId16"/>
    <p:sldId id="464" r:id="rId17"/>
    <p:sldId id="465" r:id="rId18"/>
    <p:sldId id="466" r:id="rId19"/>
    <p:sldId id="423" r:id="rId20"/>
    <p:sldId id="467" r:id="rId21"/>
    <p:sldId id="468" r:id="rId22"/>
    <p:sldId id="469" r:id="rId23"/>
    <p:sldId id="47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007" autoAdjust="0"/>
  </p:normalViewPr>
  <p:slideViewPr>
    <p:cSldViewPr showGuides="1">
      <p:cViewPr>
        <p:scale>
          <a:sx n="30" d="100"/>
          <a:sy n="30" d="100"/>
        </p:scale>
        <p:origin x="-1843" y="-307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6/8/2013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User Interface Design</a:t>
            </a:r>
            <a:br>
              <a:rPr lang="en-US" dirty="0" smtClean="0"/>
            </a:br>
            <a:r>
              <a:rPr lang="en-US" dirty="0" smtClean="0"/>
              <a:t>SEII-Lecture 11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Design, goal of design, design process in SE context, </a:t>
            </a:r>
          </a:p>
          <a:p>
            <a:r>
              <a:rPr lang="en-US" dirty="0" smtClean="0"/>
              <a:t>Process of design</a:t>
            </a:r>
          </a:p>
          <a:p>
            <a:pPr lvl="1"/>
            <a:r>
              <a:rPr lang="en-US" dirty="0" smtClean="0"/>
              <a:t>Quality guidelines and attributes</a:t>
            </a:r>
          </a:p>
          <a:p>
            <a:r>
              <a:rPr lang="en-US" dirty="0" smtClean="0"/>
              <a:t> Evolution of software design process</a:t>
            </a:r>
          </a:p>
          <a:p>
            <a:pPr lvl="1"/>
            <a:r>
              <a:rPr lang="en-US" dirty="0" smtClean="0"/>
              <a:t>Procedural, object-oriented, aspect-oriented</a:t>
            </a:r>
          </a:p>
          <a:p>
            <a:r>
              <a:rPr lang="en-US" dirty="0" smtClean="0"/>
              <a:t>Design concepts</a:t>
            </a:r>
          </a:p>
          <a:p>
            <a:pPr lvl="1"/>
            <a:r>
              <a:rPr lang="en-US" dirty="0" smtClean="0"/>
              <a:t>Abstraction, architecture, pattern, information hiding, separation of concerns, refactoring, design classes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745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Almost all products require human interaction</a:t>
            </a:r>
          </a:p>
          <a:p>
            <a:pPr lvl="1"/>
            <a:r>
              <a:rPr lang="en-US" dirty="0" smtClean="0"/>
              <a:t>Either digital music player or weapon control system</a:t>
            </a:r>
          </a:p>
          <a:p>
            <a:r>
              <a:rPr lang="en-US" dirty="0" smtClean="0"/>
              <a:t>Successful product must have good usability</a:t>
            </a:r>
          </a:p>
          <a:p>
            <a:r>
              <a:rPr lang="en-US" dirty="0" smtClean="0"/>
              <a:t>Well designed interfaces to do work effortlessly</a:t>
            </a:r>
          </a:p>
          <a:p>
            <a:r>
              <a:rPr lang="en-US" dirty="0" smtClean="0"/>
              <a:t>If poor usability, frustration, and users give up </a:t>
            </a:r>
          </a:p>
          <a:p>
            <a:r>
              <a:rPr lang="en-US" dirty="0" smtClean="0"/>
              <a:t>Usability was not dominant for first three decades</a:t>
            </a:r>
          </a:p>
          <a:p>
            <a:r>
              <a:rPr lang="en-US" dirty="0" smtClean="0"/>
              <a:t>Technology that conforms to people rather than people are required to conform to technology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792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 Should be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Useful</a:t>
            </a:r>
          </a:p>
          <a:p>
            <a:pPr lvl="1"/>
            <a:r>
              <a:rPr lang="en-US" dirty="0"/>
              <a:t>Accomplish what is required</a:t>
            </a:r>
          </a:p>
          <a:p>
            <a:pPr lvl="1"/>
            <a:r>
              <a:rPr lang="en-US" dirty="0"/>
              <a:t>Play music, cook dinner, format a document</a:t>
            </a:r>
          </a:p>
          <a:p>
            <a:r>
              <a:rPr lang="en-US" dirty="0"/>
              <a:t>Usable</a:t>
            </a:r>
          </a:p>
          <a:p>
            <a:pPr lvl="1"/>
            <a:r>
              <a:rPr lang="en-US" dirty="0"/>
              <a:t>Do it easily and naturally</a:t>
            </a:r>
          </a:p>
          <a:p>
            <a:pPr lvl="1"/>
            <a:r>
              <a:rPr lang="en-US" dirty="0"/>
              <a:t>Without danger of error</a:t>
            </a:r>
          </a:p>
          <a:p>
            <a:r>
              <a:rPr lang="en-US" dirty="0"/>
              <a:t>Used</a:t>
            </a:r>
          </a:p>
          <a:p>
            <a:pPr lvl="1"/>
            <a:r>
              <a:rPr lang="en-US" dirty="0" smtClean="0"/>
              <a:t>People </a:t>
            </a:r>
            <a:r>
              <a:rPr lang="en-US" dirty="0"/>
              <a:t>want to use it</a:t>
            </a:r>
          </a:p>
          <a:p>
            <a:pPr lvl="1"/>
            <a:r>
              <a:rPr lang="en-US" dirty="0"/>
              <a:t>Be attractive, engaging, </a:t>
            </a:r>
            <a:r>
              <a:rPr lang="en-US" dirty="0" smtClean="0"/>
              <a:t>fun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602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Golden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Proposed by T. Mandel in 1997</a:t>
            </a:r>
          </a:p>
          <a:p>
            <a:r>
              <a:rPr lang="en-US" dirty="0" smtClean="0"/>
              <a:t>Place the user in control</a:t>
            </a:r>
          </a:p>
          <a:p>
            <a:r>
              <a:rPr lang="en-US" dirty="0" smtClean="0"/>
              <a:t>Reduce the user’s memory load</a:t>
            </a:r>
          </a:p>
          <a:p>
            <a:r>
              <a:rPr lang="en-US" dirty="0" smtClean="0"/>
              <a:t>Make the interface consistent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349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Place the User in Control [1/3]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Define interaction modes in a way that does not force a user into unnecessary or undesired actions</a:t>
            </a:r>
          </a:p>
          <a:p>
            <a:pPr lvl="1"/>
            <a:r>
              <a:rPr lang="en-US" dirty="0" smtClean="0"/>
              <a:t>Interface mode is the current state of the interface</a:t>
            </a:r>
          </a:p>
          <a:p>
            <a:pPr lvl="1"/>
            <a:r>
              <a:rPr lang="en-US" dirty="0" smtClean="0"/>
              <a:t>Example: Spell-check in a word-processor menu</a:t>
            </a:r>
          </a:p>
          <a:p>
            <a:pPr lvl="1"/>
            <a:r>
              <a:rPr lang="en-US" dirty="0" smtClean="0"/>
              <a:t>User should be able to enter or exit the mode with no or little effort</a:t>
            </a:r>
          </a:p>
          <a:p>
            <a:r>
              <a:rPr lang="en-US" dirty="0" smtClean="0"/>
              <a:t>Provide for flexible interaction</a:t>
            </a:r>
          </a:p>
          <a:p>
            <a:pPr lvl="1"/>
            <a:r>
              <a:rPr lang="en-US" dirty="0" smtClean="0"/>
              <a:t>Users preferences are different</a:t>
            </a:r>
          </a:p>
          <a:p>
            <a:pPr lvl="1"/>
            <a:r>
              <a:rPr lang="en-US" dirty="0" smtClean="0"/>
              <a:t>Example: keyboard, mouse etc.</a:t>
            </a:r>
          </a:p>
          <a:p>
            <a:pPr lvl="1"/>
            <a:r>
              <a:rPr lang="en-US" dirty="0" smtClean="0"/>
              <a:t>Every action is not supported by every interaction mechanism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064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Place the User in Control [2/3]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Allow user interaction to be interruptible and undoable</a:t>
            </a:r>
          </a:p>
          <a:p>
            <a:pPr lvl="1"/>
            <a:r>
              <a:rPr lang="en-US" dirty="0" smtClean="0"/>
              <a:t>User should be able to interrupt </a:t>
            </a:r>
          </a:p>
          <a:p>
            <a:pPr lvl="1"/>
            <a:r>
              <a:rPr lang="en-US" dirty="0" smtClean="0"/>
              <a:t>Even in a sequence of actions, without losing the work done</a:t>
            </a:r>
          </a:p>
          <a:p>
            <a:pPr lvl="1"/>
            <a:r>
              <a:rPr lang="en-US" dirty="0" smtClean="0"/>
              <a:t>User should have “undo” option </a:t>
            </a:r>
          </a:p>
          <a:p>
            <a:r>
              <a:rPr lang="en-US" dirty="0" smtClean="0"/>
              <a:t>Streamline interaction as skill levels advance and allow the interaction to be customized</a:t>
            </a:r>
            <a:endParaRPr lang="en-US" dirty="0"/>
          </a:p>
          <a:p>
            <a:pPr lvl="1"/>
            <a:r>
              <a:rPr lang="en-US" dirty="0" smtClean="0"/>
              <a:t>Same sequence of interactions repeatedly</a:t>
            </a:r>
          </a:p>
          <a:p>
            <a:pPr lvl="1"/>
            <a:r>
              <a:rPr lang="en-US" dirty="0" smtClean="0"/>
              <a:t>Advanced users may customize the interface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955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Place the User in Control [3/3]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Hide technical internals from the casual user</a:t>
            </a:r>
          </a:p>
          <a:p>
            <a:pPr lvl="1"/>
            <a:r>
              <a:rPr lang="en-US" dirty="0" smtClean="0"/>
              <a:t>User should not be aware of technical details</a:t>
            </a:r>
          </a:p>
          <a:p>
            <a:pPr lvl="1"/>
            <a:r>
              <a:rPr lang="en-US" dirty="0" smtClean="0"/>
              <a:t>User should not work at “inside” level</a:t>
            </a:r>
          </a:p>
          <a:p>
            <a:pPr lvl="1"/>
            <a:r>
              <a:rPr lang="en-US" dirty="0" smtClean="0"/>
              <a:t>Example: OS commands from within other software</a:t>
            </a:r>
          </a:p>
          <a:p>
            <a:r>
              <a:rPr lang="en-US" dirty="0" smtClean="0"/>
              <a:t>Design for direct interaction with objects that appear on the screen</a:t>
            </a:r>
          </a:p>
          <a:p>
            <a:pPr lvl="1"/>
            <a:r>
              <a:rPr lang="en-US" dirty="0" smtClean="0"/>
              <a:t>Users prefer direct manipulation</a:t>
            </a:r>
          </a:p>
          <a:p>
            <a:pPr lvl="1"/>
            <a:r>
              <a:rPr lang="en-US" dirty="0" smtClean="0"/>
              <a:t>Virtual objects should behave like physical objects</a:t>
            </a:r>
          </a:p>
          <a:p>
            <a:pPr lvl="1"/>
            <a:r>
              <a:rPr lang="en-US" dirty="0" smtClean="0"/>
              <a:t>Example: Stretching the object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50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Reduce the User’s Memory Load [1/3]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Reduce demand on short-term memory</a:t>
            </a:r>
          </a:p>
          <a:p>
            <a:pPr lvl="1"/>
            <a:r>
              <a:rPr lang="en-US" dirty="0" smtClean="0"/>
              <a:t>Complex task may lead to memory load</a:t>
            </a:r>
          </a:p>
          <a:p>
            <a:pPr lvl="1"/>
            <a:r>
              <a:rPr lang="en-US" dirty="0" smtClean="0"/>
              <a:t>Interface should reduce the requirement to remember past actions, inputs, and results</a:t>
            </a:r>
          </a:p>
          <a:p>
            <a:r>
              <a:rPr lang="en-US" dirty="0" smtClean="0"/>
              <a:t>Establish meaningful defaults</a:t>
            </a:r>
            <a:endParaRPr lang="en-US" dirty="0"/>
          </a:p>
          <a:p>
            <a:pPr lvl="1"/>
            <a:r>
              <a:rPr lang="en-US" dirty="0" smtClean="0"/>
              <a:t>Initial defaults should make sense for average user</a:t>
            </a:r>
          </a:p>
          <a:p>
            <a:pPr lvl="1"/>
            <a:r>
              <a:rPr lang="en-US" dirty="0" smtClean="0"/>
              <a:t>User preferences</a:t>
            </a:r>
          </a:p>
          <a:p>
            <a:pPr lvl="1"/>
            <a:r>
              <a:rPr lang="en-US" dirty="0" smtClean="0"/>
              <a:t>“Reset” option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149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Reduce the User’s Memory Load [2/3]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Define shortcuts that are intuitive</a:t>
            </a:r>
          </a:p>
          <a:p>
            <a:pPr lvl="1"/>
            <a:r>
              <a:rPr lang="en-US" dirty="0" smtClean="0"/>
              <a:t>Shortcut keys</a:t>
            </a:r>
          </a:p>
          <a:p>
            <a:pPr lvl="1"/>
            <a:r>
              <a:rPr lang="en-US" dirty="0" smtClean="0"/>
              <a:t>Easy to remember</a:t>
            </a:r>
          </a:p>
          <a:p>
            <a:pPr lvl="1"/>
            <a:r>
              <a:rPr lang="en-US" dirty="0" smtClean="0"/>
              <a:t>Example: Ctrl + C</a:t>
            </a:r>
          </a:p>
          <a:p>
            <a:r>
              <a:rPr lang="en-US" dirty="0" smtClean="0"/>
              <a:t>The visual layout of the interface should be based on a real-world metaphor</a:t>
            </a:r>
            <a:endParaRPr lang="en-US" dirty="0"/>
          </a:p>
          <a:p>
            <a:pPr lvl="1"/>
            <a:r>
              <a:rPr lang="en-US" dirty="0" smtClean="0"/>
              <a:t>Similar terms as of real world</a:t>
            </a:r>
          </a:p>
          <a:p>
            <a:pPr lvl="1"/>
            <a:r>
              <a:rPr lang="en-US" dirty="0" smtClean="0"/>
              <a:t>User rely on well-understood visual cues</a:t>
            </a:r>
          </a:p>
          <a:p>
            <a:pPr lvl="1"/>
            <a:r>
              <a:rPr lang="en-US" dirty="0" smtClean="0"/>
              <a:t>Example: Printer icon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254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Reduce the User’s Memory Load [3/3]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Disclose information in a progressive fashion</a:t>
            </a:r>
          </a:p>
          <a:p>
            <a:pPr lvl="1"/>
            <a:r>
              <a:rPr lang="en-US" dirty="0" smtClean="0"/>
              <a:t>Interaction should be organized</a:t>
            </a:r>
          </a:p>
          <a:p>
            <a:pPr lvl="1"/>
            <a:r>
              <a:rPr lang="en-US" dirty="0" smtClean="0"/>
              <a:t>Level of abstractions</a:t>
            </a:r>
          </a:p>
          <a:p>
            <a:pPr lvl="1"/>
            <a:r>
              <a:rPr lang="en-US" dirty="0" smtClean="0"/>
              <a:t>Example: Printer preferences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745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Make the Interface Consistent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Allow the user to put the current task into a meaningful context</a:t>
            </a:r>
          </a:p>
          <a:p>
            <a:pPr lvl="1"/>
            <a:r>
              <a:rPr lang="en-US" dirty="0" smtClean="0"/>
              <a:t>Complex layers of interaction with multiple screen images</a:t>
            </a:r>
          </a:p>
          <a:p>
            <a:pPr lvl="1"/>
            <a:r>
              <a:rPr lang="en-US" dirty="0" smtClean="0"/>
              <a:t>Indicators should  be provided</a:t>
            </a:r>
          </a:p>
          <a:p>
            <a:pPr lvl="1"/>
            <a:r>
              <a:rPr lang="en-US" dirty="0"/>
              <a:t>User should know the context</a:t>
            </a:r>
          </a:p>
          <a:p>
            <a:pPr lvl="1"/>
            <a:r>
              <a:rPr lang="en-US" dirty="0" smtClean="0"/>
              <a:t>Alternatives should be known</a:t>
            </a:r>
          </a:p>
          <a:p>
            <a:r>
              <a:rPr lang="en-US" dirty="0" smtClean="0"/>
              <a:t>Maintain consistency across a family of applications</a:t>
            </a:r>
          </a:p>
          <a:p>
            <a:pPr lvl="1"/>
            <a:r>
              <a:rPr lang="en-US" dirty="0" smtClean="0"/>
              <a:t>A family should implement same design rules</a:t>
            </a:r>
          </a:p>
          <a:p>
            <a:pPr lvl="1"/>
            <a:r>
              <a:rPr lang="en-US" dirty="0" smtClean="0"/>
              <a:t>Example: Microsoft office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994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Make the Interface Consistent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past interactive models have created user expectations, do not make changes unless there is a compelling reason to do so</a:t>
            </a:r>
          </a:p>
          <a:p>
            <a:pPr lvl="1"/>
            <a:r>
              <a:rPr lang="en-US" dirty="0" smtClean="0"/>
              <a:t>De facto standards</a:t>
            </a:r>
          </a:p>
          <a:p>
            <a:pPr lvl="1"/>
            <a:r>
              <a:rPr lang="en-US" dirty="0" smtClean="0"/>
              <a:t>Change will cause confusion</a:t>
            </a:r>
          </a:p>
          <a:p>
            <a:pPr lvl="1"/>
            <a:r>
              <a:rPr lang="en-US" dirty="0" smtClean="0"/>
              <a:t>Example: Ctrl + 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567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User Interface Analysis and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Interface analysis and design models</a:t>
            </a:r>
          </a:p>
          <a:p>
            <a:pPr lvl="1"/>
            <a:r>
              <a:rPr lang="en-US" dirty="0" smtClean="0"/>
              <a:t>Four different design models</a:t>
            </a:r>
          </a:p>
          <a:p>
            <a:pPr lvl="1"/>
            <a:r>
              <a:rPr lang="en-US" dirty="0" smtClean="0"/>
              <a:t>User model</a:t>
            </a:r>
          </a:p>
          <a:p>
            <a:pPr lvl="1"/>
            <a:r>
              <a:rPr lang="en-US" dirty="0" smtClean="0"/>
              <a:t>Design model</a:t>
            </a:r>
          </a:p>
          <a:p>
            <a:pPr lvl="1"/>
            <a:r>
              <a:rPr lang="en-US" dirty="0" smtClean="0"/>
              <a:t>User’s mental model / system perception</a:t>
            </a:r>
          </a:p>
          <a:p>
            <a:pPr lvl="1"/>
            <a:r>
              <a:rPr lang="en-US" dirty="0" smtClean="0"/>
              <a:t>Implementation model</a:t>
            </a:r>
          </a:p>
          <a:p>
            <a:pPr lvl="1"/>
            <a:r>
              <a:rPr lang="en-US" dirty="0" smtClean="0"/>
              <a:t>These models may differ significantly</a:t>
            </a:r>
          </a:p>
          <a:p>
            <a:pPr lvl="1"/>
            <a:r>
              <a:rPr lang="en-US" dirty="0" smtClean="0"/>
              <a:t>Need to derive consistent representation of the interface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584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User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Novice</a:t>
            </a:r>
          </a:p>
          <a:p>
            <a:pPr lvl="1"/>
            <a:r>
              <a:rPr lang="en-US" dirty="0" smtClean="0"/>
              <a:t>New user</a:t>
            </a:r>
          </a:p>
          <a:p>
            <a:pPr lvl="1"/>
            <a:r>
              <a:rPr lang="en-US" dirty="0" smtClean="0"/>
              <a:t>No syntactic knowledge of the system</a:t>
            </a:r>
          </a:p>
          <a:p>
            <a:pPr lvl="1"/>
            <a:r>
              <a:rPr lang="en-US" dirty="0" smtClean="0"/>
              <a:t>Little semantic knowledge of the application / computer usage</a:t>
            </a:r>
          </a:p>
          <a:p>
            <a:r>
              <a:rPr lang="en-US" dirty="0" smtClean="0"/>
              <a:t>Knowledgeable, intermittent</a:t>
            </a:r>
          </a:p>
          <a:p>
            <a:pPr lvl="1"/>
            <a:r>
              <a:rPr lang="en-US" dirty="0" smtClean="0"/>
              <a:t>Reasonable semantic knowledge</a:t>
            </a:r>
          </a:p>
          <a:p>
            <a:pPr lvl="1"/>
            <a:r>
              <a:rPr lang="en-US" dirty="0" smtClean="0"/>
              <a:t>Relatively low recall of syntactic knowledge</a:t>
            </a:r>
          </a:p>
          <a:p>
            <a:r>
              <a:rPr lang="en-US" dirty="0" smtClean="0"/>
              <a:t>Knowledgeable, frequent</a:t>
            </a:r>
          </a:p>
          <a:p>
            <a:pPr lvl="1"/>
            <a:r>
              <a:rPr lang="en-US" dirty="0" smtClean="0"/>
              <a:t>Good syntactic and semantic knowledge</a:t>
            </a:r>
          </a:p>
          <a:p>
            <a:pPr lvl="1"/>
            <a:r>
              <a:rPr lang="en-US" dirty="0" smtClean="0"/>
              <a:t>Power user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757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User’s Mental Model and Implementation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User’s mental model </a:t>
            </a:r>
          </a:p>
          <a:p>
            <a:pPr lvl="1"/>
            <a:r>
              <a:rPr lang="en-US" dirty="0" smtClean="0"/>
              <a:t>Image of the system that end users carry in their heads</a:t>
            </a:r>
          </a:p>
          <a:p>
            <a:pPr lvl="1"/>
            <a:r>
              <a:rPr lang="en-US" dirty="0" smtClean="0"/>
              <a:t>System perception / how it will perform certain tasks</a:t>
            </a:r>
          </a:p>
          <a:p>
            <a:pPr lvl="1"/>
            <a:r>
              <a:rPr lang="en-US" dirty="0" smtClean="0"/>
              <a:t>Accuracy of description depends on user’s profile</a:t>
            </a:r>
          </a:p>
          <a:p>
            <a:r>
              <a:rPr lang="en-US" dirty="0" smtClean="0"/>
              <a:t>Implementation model</a:t>
            </a:r>
          </a:p>
          <a:p>
            <a:pPr lvl="1"/>
            <a:r>
              <a:rPr lang="en-US" dirty="0" smtClean="0"/>
              <a:t>Look and feel of the interface</a:t>
            </a:r>
          </a:p>
          <a:p>
            <a:pPr lvl="1"/>
            <a:r>
              <a:rPr lang="en-US" dirty="0" smtClean="0"/>
              <a:t>All supporting information e.g. help files</a:t>
            </a:r>
          </a:p>
          <a:p>
            <a:pPr lvl="1"/>
            <a:r>
              <a:rPr lang="en-US" dirty="0" smtClean="0"/>
              <a:t>User’s mental model and implementation model should be synchronized</a:t>
            </a:r>
          </a:p>
          <a:p>
            <a:r>
              <a:rPr lang="en-US" dirty="0" smtClean="0"/>
              <a:t>Know the user, know the tasks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951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and Design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Iterative process</a:t>
            </a:r>
          </a:p>
          <a:p>
            <a:r>
              <a:rPr lang="en-US" dirty="0" smtClean="0"/>
              <a:t>Interface analysis and modeling </a:t>
            </a:r>
          </a:p>
          <a:p>
            <a:r>
              <a:rPr lang="en-US" dirty="0" smtClean="0"/>
              <a:t>Interface design</a:t>
            </a:r>
          </a:p>
          <a:p>
            <a:r>
              <a:rPr lang="en-US" dirty="0" smtClean="0"/>
              <a:t>Interface construction </a:t>
            </a:r>
          </a:p>
          <a:p>
            <a:r>
              <a:rPr lang="en-US" dirty="0" smtClean="0"/>
              <a:t>Interface validation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008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Analysis and Design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319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7032" y="2514600"/>
            <a:ext cx="6551568" cy="332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0813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and Design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Interface analysis</a:t>
            </a:r>
          </a:p>
          <a:p>
            <a:pPr lvl="1"/>
            <a:r>
              <a:rPr lang="en-US" dirty="0" smtClean="0"/>
              <a:t>Focus on user profiles</a:t>
            </a:r>
          </a:p>
          <a:p>
            <a:pPr lvl="1"/>
            <a:r>
              <a:rPr lang="en-US" dirty="0" smtClean="0"/>
              <a:t>Skill level, business understanding, and general receptiveness to the new system</a:t>
            </a:r>
          </a:p>
          <a:p>
            <a:pPr lvl="1"/>
            <a:r>
              <a:rPr lang="en-US" dirty="0" smtClean="0"/>
              <a:t>Requirements elicitation for each user profile</a:t>
            </a:r>
          </a:p>
          <a:p>
            <a:pPr lvl="1"/>
            <a:r>
              <a:rPr lang="en-US" dirty="0" smtClean="0"/>
              <a:t>Task analysis</a:t>
            </a:r>
          </a:p>
          <a:p>
            <a:pPr lvl="1"/>
            <a:r>
              <a:rPr lang="en-US" dirty="0" smtClean="0"/>
              <a:t>Physical work environment concerns</a:t>
            </a:r>
          </a:p>
          <a:p>
            <a:pPr lvl="2"/>
            <a:r>
              <a:rPr lang="en-US" dirty="0" smtClean="0"/>
              <a:t>Physical location</a:t>
            </a:r>
          </a:p>
          <a:p>
            <a:pPr lvl="2"/>
            <a:r>
              <a:rPr lang="en-US" dirty="0" smtClean="0"/>
              <a:t>User position while interacting with the system</a:t>
            </a:r>
          </a:p>
          <a:p>
            <a:pPr lvl="2"/>
            <a:r>
              <a:rPr lang="en-US" dirty="0" smtClean="0"/>
              <a:t>Other constraints e.g. noise</a:t>
            </a:r>
          </a:p>
          <a:p>
            <a:pPr lvl="1"/>
            <a:r>
              <a:rPr lang="en-US" dirty="0" smtClean="0"/>
              <a:t>Analysis model is developed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618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and Design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Interface design</a:t>
            </a:r>
          </a:p>
          <a:p>
            <a:pPr lvl="1"/>
            <a:r>
              <a:rPr lang="en-US" dirty="0" smtClean="0"/>
              <a:t>Set of interface objects and actions and their screen presentations</a:t>
            </a:r>
          </a:p>
          <a:p>
            <a:pPr lvl="1"/>
            <a:r>
              <a:rPr lang="en-US" dirty="0" smtClean="0"/>
              <a:t>User should perform all the intended functions</a:t>
            </a:r>
          </a:p>
          <a:p>
            <a:pPr lvl="1"/>
            <a:r>
              <a:rPr lang="en-US" dirty="0" smtClean="0"/>
              <a:t>Easy to use system / good usability</a:t>
            </a:r>
          </a:p>
          <a:p>
            <a:r>
              <a:rPr lang="en-US" dirty="0" smtClean="0"/>
              <a:t>Interface construction</a:t>
            </a:r>
          </a:p>
          <a:p>
            <a:pPr lvl="1"/>
            <a:r>
              <a:rPr lang="en-US" dirty="0" smtClean="0"/>
              <a:t>Creation of a prototype</a:t>
            </a:r>
          </a:p>
          <a:p>
            <a:pPr lvl="1"/>
            <a:r>
              <a:rPr lang="en-US" dirty="0" smtClean="0"/>
              <a:t>Reflection of usage scenarios</a:t>
            </a:r>
          </a:p>
          <a:p>
            <a:pPr lvl="1"/>
            <a:r>
              <a:rPr lang="en-US" dirty="0" smtClean="0"/>
              <a:t>User interface toolkit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915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and Design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Interface validation</a:t>
            </a:r>
          </a:p>
          <a:p>
            <a:pPr lvl="1"/>
            <a:r>
              <a:rPr lang="en-US" dirty="0" smtClean="0"/>
              <a:t>Implementation of every user task</a:t>
            </a:r>
          </a:p>
          <a:p>
            <a:pPr lvl="1"/>
            <a:r>
              <a:rPr lang="en-US" dirty="0" smtClean="0"/>
              <a:t>Accommodation all task variations</a:t>
            </a:r>
          </a:p>
          <a:p>
            <a:pPr lvl="1"/>
            <a:r>
              <a:rPr lang="en-US" dirty="0" smtClean="0"/>
              <a:t>Ease to use, easy to learn</a:t>
            </a:r>
          </a:p>
          <a:p>
            <a:pPr lvl="1"/>
            <a:r>
              <a:rPr lang="en-US" dirty="0" smtClean="0"/>
              <a:t>User’s acceptance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381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Importance of user interface design</a:t>
            </a:r>
          </a:p>
          <a:p>
            <a:pPr lvl="1"/>
            <a:r>
              <a:rPr lang="en-US" dirty="0" smtClean="0"/>
              <a:t>Useful, useable, used</a:t>
            </a:r>
          </a:p>
          <a:p>
            <a:r>
              <a:rPr lang="en-US" dirty="0" smtClean="0"/>
              <a:t>Three golden rules </a:t>
            </a:r>
          </a:p>
          <a:p>
            <a:pPr lvl="1"/>
            <a:r>
              <a:rPr lang="en-US" dirty="0"/>
              <a:t>Place the user in control</a:t>
            </a:r>
          </a:p>
          <a:p>
            <a:pPr lvl="1"/>
            <a:r>
              <a:rPr lang="en-US" dirty="0"/>
              <a:t>Reduce the user’s memory load</a:t>
            </a:r>
          </a:p>
          <a:p>
            <a:pPr lvl="1"/>
            <a:r>
              <a:rPr lang="en-US" dirty="0"/>
              <a:t>Make the interface consistent</a:t>
            </a:r>
          </a:p>
          <a:p>
            <a:r>
              <a:rPr lang="en-US" dirty="0" smtClean="0"/>
              <a:t>Analysis and design process</a:t>
            </a:r>
          </a:p>
          <a:p>
            <a:pPr lvl="1"/>
            <a:r>
              <a:rPr lang="en-US" dirty="0"/>
              <a:t>Interface analysis and modeling </a:t>
            </a:r>
          </a:p>
          <a:p>
            <a:pPr lvl="1"/>
            <a:r>
              <a:rPr lang="en-US" dirty="0"/>
              <a:t>Interface design</a:t>
            </a:r>
          </a:p>
          <a:p>
            <a:pPr lvl="1"/>
            <a:r>
              <a:rPr lang="en-US" dirty="0"/>
              <a:t>Interface construction </a:t>
            </a:r>
          </a:p>
          <a:p>
            <a:pPr lvl="1"/>
            <a:r>
              <a:rPr lang="en-US" dirty="0"/>
              <a:t>Interface validation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493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7855</TotalTime>
  <Words>1004</Words>
  <Application>Microsoft Office PowerPoint</Application>
  <PresentationFormat>On-screen Show (4:3)</PresentationFormat>
  <Paragraphs>197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PresentationPro_GlowingTechVideo</vt:lpstr>
      <vt:lpstr>User Interface Design SEII-Lecture 11</vt:lpstr>
      <vt:lpstr>Recap</vt:lpstr>
      <vt:lpstr>Importance</vt:lpstr>
      <vt:lpstr>Product Should be</vt:lpstr>
      <vt:lpstr>The Golden Rules</vt:lpstr>
      <vt:lpstr>Place the User in Control [1/3]</vt:lpstr>
      <vt:lpstr>Place the User in Control [2/3]</vt:lpstr>
      <vt:lpstr>Place the User in Control [3/3]</vt:lpstr>
      <vt:lpstr>Reduce the User’s Memory Load [1/3]</vt:lpstr>
      <vt:lpstr>Reduce the User’s Memory Load [2/3]</vt:lpstr>
      <vt:lpstr>Reduce the User’s Memory Load [3/3]</vt:lpstr>
      <vt:lpstr>Make the Interface Consistent [1/2]</vt:lpstr>
      <vt:lpstr>Make the Interface Consistent [2/2]</vt:lpstr>
      <vt:lpstr>User Interface Analysis and Design</vt:lpstr>
      <vt:lpstr>Types of User</vt:lpstr>
      <vt:lpstr>User’s Mental Model and Implementation Model</vt:lpstr>
      <vt:lpstr>Analysis and Design Process</vt:lpstr>
      <vt:lpstr>Analysis and Design Process</vt:lpstr>
      <vt:lpstr>Analysis and Design Process</vt:lpstr>
      <vt:lpstr>Analysis and Design Process</vt:lpstr>
      <vt:lpstr>Analysis and Design Process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NTS</cp:lastModifiedBy>
  <cp:revision>327</cp:revision>
  <dcterms:created xsi:type="dcterms:W3CDTF">2013-04-27T08:10:27Z</dcterms:created>
  <dcterms:modified xsi:type="dcterms:W3CDTF">2013-06-08T11:41:41Z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