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8"/>
  </p:notesMasterIdLst>
  <p:sldIdLst>
    <p:sldId id="256" r:id="rId3"/>
    <p:sldId id="428" r:id="rId4"/>
    <p:sldId id="429" r:id="rId5"/>
    <p:sldId id="430" r:id="rId6"/>
    <p:sldId id="431" r:id="rId7"/>
    <p:sldId id="432" r:id="rId8"/>
    <p:sldId id="433" r:id="rId9"/>
    <p:sldId id="434" r:id="rId10"/>
    <p:sldId id="435" r:id="rId11"/>
    <p:sldId id="436" r:id="rId12"/>
    <p:sldId id="437" r:id="rId13"/>
    <p:sldId id="439" r:id="rId14"/>
    <p:sldId id="440" r:id="rId15"/>
    <p:sldId id="441" r:id="rId16"/>
    <p:sldId id="438" r:id="rId17"/>
    <p:sldId id="442" r:id="rId18"/>
    <p:sldId id="443" r:id="rId19"/>
    <p:sldId id="423" r:id="rId20"/>
    <p:sldId id="444" r:id="rId21"/>
    <p:sldId id="445" r:id="rId22"/>
    <p:sldId id="446" r:id="rId23"/>
    <p:sldId id="448" r:id="rId24"/>
    <p:sldId id="449" r:id="rId25"/>
    <p:sldId id="450" r:id="rId26"/>
    <p:sldId id="45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02" y="114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8939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8939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Design</a:t>
            </a:r>
            <a:br>
              <a:rPr lang="en-US" dirty="0" smtClean="0"/>
            </a:br>
            <a:r>
              <a:rPr lang="en-US" dirty="0" smtClean="0"/>
              <a:t>SEII-Lecture 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Basic concepts</a:t>
            </a:r>
          </a:p>
          <a:p>
            <a:pPr lvl="1"/>
            <a:r>
              <a:rPr lang="en-US" dirty="0" smtClean="0"/>
              <a:t>Risk, positive/negative </a:t>
            </a:r>
            <a:r>
              <a:rPr lang="en-US" dirty="0"/>
              <a:t>risk </a:t>
            </a:r>
            <a:r>
              <a:rPr lang="en-US" dirty="0" smtClean="0"/>
              <a:t>management, Risk </a:t>
            </a:r>
            <a:r>
              <a:rPr lang="en-US" dirty="0"/>
              <a:t>utility / </a:t>
            </a:r>
            <a:r>
              <a:rPr lang="en-US" dirty="0" smtClean="0"/>
              <a:t>tolerance (risk averse, risk seeking, risk neutral)</a:t>
            </a:r>
            <a:endParaRPr lang="en-US" dirty="0"/>
          </a:p>
          <a:p>
            <a:r>
              <a:rPr lang="en-US" dirty="0" smtClean="0"/>
              <a:t>Planning risk management</a:t>
            </a:r>
          </a:p>
          <a:p>
            <a:pPr lvl="1"/>
            <a:r>
              <a:rPr lang="en-US" dirty="0" smtClean="0"/>
              <a:t>Risk management plan, contingency and fallback plans</a:t>
            </a:r>
            <a:endParaRPr lang="en-US" dirty="0"/>
          </a:p>
          <a:p>
            <a:r>
              <a:rPr lang="en-US" dirty="0" smtClean="0"/>
              <a:t>Identifying risks</a:t>
            </a:r>
          </a:p>
          <a:p>
            <a:pPr lvl="1"/>
            <a:r>
              <a:rPr lang="en-US" dirty="0" smtClean="0"/>
              <a:t>Brainstorming, Delphi technique, interviewing, SWOT analysis, checklists, risk </a:t>
            </a:r>
            <a:r>
              <a:rPr lang="en-US" dirty="0"/>
              <a:t>registers</a:t>
            </a:r>
          </a:p>
          <a:p>
            <a:r>
              <a:rPr lang="en-US" dirty="0" smtClean="0"/>
              <a:t>Performing qualitative and quantitative risk analysis</a:t>
            </a:r>
          </a:p>
          <a:p>
            <a:r>
              <a:rPr lang="en-US" dirty="0" smtClean="0"/>
              <a:t>Planning risk responses</a:t>
            </a:r>
          </a:p>
          <a:p>
            <a:pPr lvl="1"/>
            <a:r>
              <a:rPr lang="en-US" dirty="0"/>
              <a:t>Risk </a:t>
            </a:r>
            <a:r>
              <a:rPr lang="en-US" dirty="0" smtClean="0"/>
              <a:t>avoidance, risk acceptance, risk transference, risk mitigation, Risk exploitation, Risk sharing</a:t>
            </a:r>
          </a:p>
          <a:p>
            <a:r>
              <a:rPr lang="en-US" dirty="0" smtClean="0"/>
              <a:t>Monitoring and controlling risks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556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Design?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Creativity</a:t>
            </a:r>
          </a:p>
          <a:p>
            <a:r>
              <a:rPr lang="en-US" dirty="0" smtClean="0"/>
              <a:t>Achieving goals within constraints</a:t>
            </a:r>
          </a:p>
          <a:p>
            <a:r>
              <a:rPr lang="en-US" dirty="0" smtClean="0"/>
              <a:t>Stakeholder requirements, business needs, and technical considerations</a:t>
            </a:r>
          </a:p>
          <a:p>
            <a:r>
              <a:rPr lang="en-US" dirty="0" smtClean="0"/>
              <a:t>Representation or model of the software</a:t>
            </a:r>
          </a:p>
          <a:p>
            <a:pPr lvl="1"/>
            <a:r>
              <a:rPr lang="en-US" dirty="0" smtClean="0"/>
              <a:t>Software architecture, components, data structures, and interfaces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046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Roman architecture critic Vitruvius said, “well-designed buildings were those which exhibited firmness, commodity, and delight”</a:t>
            </a:r>
          </a:p>
          <a:p>
            <a:r>
              <a:rPr lang="en-US" dirty="0" smtClean="0"/>
              <a:t>Same for the good software</a:t>
            </a:r>
          </a:p>
          <a:p>
            <a:pPr lvl="1"/>
            <a:r>
              <a:rPr lang="en-US" dirty="0" smtClean="0"/>
              <a:t>Firmness: bug-free</a:t>
            </a:r>
          </a:p>
          <a:p>
            <a:pPr lvl="1"/>
            <a:r>
              <a:rPr lang="en-US" dirty="0" smtClean="0"/>
              <a:t>Commodity: suitable for the intended purpose</a:t>
            </a:r>
          </a:p>
          <a:p>
            <a:pPr lvl="1"/>
            <a:r>
              <a:rPr lang="en-US" dirty="0" smtClean="0"/>
              <a:t>Delight: pleasurable user experience</a:t>
            </a:r>
          </a:p>
          <a:p>
            <a:r>
              <a:rPr lang="en-US" dirty="0" smtClean="0"/>
              <a:t>Model that exhibits firmness, commodity, and delight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234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Design Within the Context of 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Technical kernel of software engineering</a:t>
            </a:r>
          </a:p>
          <a:p>
            <a:r>
              <a:rPr lang="en-US" dirty="0" smtClean="0"/>
              <a:t>Independent of software process model</a:t>
            </a:r>
          </a:p>
          <a:p>
            <a:r>
              <a:rPr lang="en-US" dirty="0" smtClean="0"/>
              <a:t>Last modeling activity before coding</a:t>
            </a:r>
          </a:p>
          <a:p>
            <a:r>
              <a:rPr lang="en-US" dirty="0" smtClean="0"/>
              <a:t>Focus on quality</a:t>
            </a:r>
          </a:p>
          <a:p>
            <a:r>
              <a:rPr lang="en-US" dirty="0" smtClean="0"/>
              <a:t>Translation of stakeholder requirements into a software product</a:t>
            </a:r>
          </a:p>
          <a:p>
            <a:r>
              <a:rPr lang="en-US" dirty="0" smtClean="0"/>
              <a:t>Without design, you are at risk</a:t>
            </a:r>
          </a:p>
          <a:p>
            <a:r>
              <a:rPr lang="en-US" dirty="0" smtClean="0"/>
              <a:t>Lot of rework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356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iterative process</a:t>
            </a:r>
          </a:p>
          <a:p>
            <a:r>
              <a:rPr lang="en-US" dirty="0" smtClean="0"/>
              <a:t>Different levels of abstraction</a:t>
            </a:r>
          </a:p>
          <a:p>
            <a:r>
              <a:rPr lang="en-US" dirty="0" smtClean="0"/>
              <a:t>Criteria to evaluate software design</a:t>
            </a:r>
          </a:p>
          <a:p>
            <a:pPr lvl="1"/>
            <a:r>
              <a:rPr lang="en-US" dirty="0" smtClean="0"/>
              <a:t>Design must implement all explicit and implicit requirements</a:t>
            </a:r>
          </a:p>
          <a:p>
            <a:pPr lvl="1"/>
            <a:r>
              <a:rPr lang="en-US" dirty="0" smtClean="0"/>
              <a:t>Design must be readable and understandable</a:t>
            </a:r>
          </a:p>
          <a:p>
            <a:pPr lvl="1"/>
            <a:r>
              <a:rPr lang="en-US" dirty="0" smtClean="0"/>
              <a:t>Design should provide the complete picture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97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Guidelines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Design should exhibit</a:t>
            </a:r>
          </a:p>
          <a:p>
            <a:pPr lvl="1"/>
            <a:r>
              <a:rPr lang="en-US" dirty="0" smtClean="0"/>
              <a:t>Recognizable design patterns</a:t>
            </a:r>
          </a:p>
          <a:p>
            <a:pPr lvl="1"/>
            <a:r>
              <a:rPr lang="en-US" dirty="0" smtClean="0"/>
              <a:t>Good design characteristics</a:t>
            </a:r>
          </a:p>
          <a:p>
            <a:pPr lvl="1"/>
            <a:r>
              <a:rPr lang="en-US" dirty="0" smtClean="0"/>
              <a:t>Implementation in an evolutionary fashion</a:t>
            </a:r>
          </a:p>
          <a:p>
            <a:r>
              <a:rPr lang="en-US" dirty="0" smtClean="0"/>
              <a:t>Design should be modular</a:t>
            </a:r>
          </a:p>
          <a:p>
            <a:r>
              <a:rPr lang="en-US" dirty="0" smtClean="0"/>
              <a:t>Design should contain distinct representations of data, architecture, interfaces, and components</a:t>
            </a:r>
          </a:p>
          <a:p>
            <a:r>
              <a:rPr lang="en-US" dirty="0" smtClean="0"/>
              <a:t>Design should lead to appropriate data structures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898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Guidelines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Design should lead to independent components</a:t>
            </a:r>
          </a:p>
          <a:p>
            <a:r>
              <a:rPr lang="en-US" dirty="0" smtClean="0"/>
              <a:t>Design should reduce connections complexity</a:t>
            </a:r>
          </a:p>
          <a:p>
            <a:r>
              <a:rPr lang="en-US" dirty="0" smtClean="0"/>
              <a:t>Design should be derived using a repeatable method</a:t>
            </a:r>
          </a:p>
          <a:p>
            <a:r>
              <a:rPr lang="en-US" dirty="0" smtClean="0"/>
              <a:t>Design should be represented using understandable notation</a:t>
            </a:r>
          </a:p>
          <a:p>
            <a:r>
              <a:rPr lang="en-US" dirty="0" smtClean="0"/>
              <a:t>Application of design knowledge rather than by chance achievement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81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Different models</a:t>
            </a:r>
          </a:p>
          <a:p>
            <a:r>
              <a:rPr lang="en-US" dirty="0" smtClean="0"/>
              <a:t>FURPS by HP</a:t>
            </a:r>
          </a:p>
          <a:p>
            <a:r>
              <a:rPr lang="en-US" dirty="0" smtClean="0"/>
              <a:t>Functionality</a:t>
            </a:r>
          </a:p>
          <a:p>
            <a:pPr lvl="1"/>
            <a:r>
              <a:rPr lang="en-US" dirty="0" smtClean="0"/>
              <a:t>Feature set and capabilities of the program</a:t>
            </a:r>
          </a:p>
          <a:p>
            <a:r>
              <a:rPr lang="en-US" dirty="0" smtClean="0"/>
              <a:t>Usability</a:t>
            </a:r>
          </a:p>
          <a:p>
            <a:pPr lvl="1"/>
            <a:r>
              <a:rPr lang="en-US" dirty="0" smtClean="0"/>
              <a:t>Human factors e.g. aesthetics and consistency</a:t>
            </a:r>
          </a:p>
          <a:p>
            <a:r>
              <a:rPr lang="en-US" dirty="0" smtClean="0"/>
              <a:t>Reliability</a:t>
            </a:r>
          </a:p>
          <a:p>
            <a:pPr lvl="1"/>
            <a:r>
              <a:rPr lang="en-US" dirty="0" smtClean="0"/>
              <a:t>Frequency and severity of failure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Processing speed and response time</a:t>
            </a:r>
          </a:p>
          <a:p>
            <a:r>
              <a:rPr lang="en-US" dirty="0" smtClean="0"/>
              <a:t>Supportability</a:t>
            </a:r>
          </a:p>
          <a:p>
            <a:pPr lvl="1"/>
            <a:r>
              <a:rPr lang="en-US" dirty="0" smtClean="0"/>
              <a:t>Maintainability, compatibility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716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Software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continuing process</a:t>
            </a:r>
          </a:p>
          <a:p>
            <a:r>
              <a:rPr lang="en-US" dirty="0" smtClean="0"/>
              <a:t>Top-down approach</a:t>
            </a:r>
          </a:p>
          <a:p>
            <a:r>
              <a:rPr lang="en-US" dirty="0" smtClean="0"/>
              <a:t>Procedural aspects / structured programming</a:t>
            </a:r>
          </a:p>
          <a:p>
            <a:r>
              <a:rPr lang="en-US" dirty="0" smtClean="0"/>
              <a:t>Object-oriented approach</a:t>
            </a:r>
          </a:p>
          <a:p>
            <a:r>
              <a:rPr lang="en-US" dirty="0" smtClean="0"/>
              <a:t>Software architecture / design patterns</a:t>
            </a:r>
          </a:p>
          <a:p>
            <a:r>
              <a:rPr lang="en-US" dirty="0" smtClean="0"/>
              <a:t>Aspect-oriented approach, model-driven and test-driven development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271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“The beginning of wisdom for a [software engineer] is to recognize the difference between getting a program to work, and getting it right.“</a:t>
            </a:r>
          </a:p>
          <a:p>
            <a:r>
              <a:rPr lang="en-US" dirty="0" smtClean="0"/>
              <a:t>These concepts help to</a:t>
            </a:r>
          </a:p>
          <a:p>
            <a:pPr lvl="1"/>
            <a:r>
              <a:rPr lang="en-US" dirty="0" smtClean="0"/>
              <a:t>Set criteria for partitioning</a:t>
            </a:r>
          </a:p>
          <a:p>
            <a:pPr lvl="1"/>
            <a:r>
              <a:rPr lang="en-US" dirty="0" smtClean="0"/>
              <a:t>Separation of data structure details from conceptual representation</a:t>
            </a:r>
          </a:p>
          <a:p>
            <a:pPr lvl="1"/>
            <a:r>
              <a:rPr lang="en-US" dirty="0" smtClean="0"/>
              <a:t>Provide criteria for quality</a:t>
            </a:r>
          </a:p>
          <a:p>
            <a:r>
              <a:rPr lang="en-US" dirty="0" smtClean="0"/>
              <a:t>Followed in traditional and object-oriented software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285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Modular solution</a:t>
            </a:r>
          </a:p>
          <a:p>
            <a:r>
              <a:rPr lang="en-US" dirty="0" smtClean="0"/>
              <a:t>Problem-oriented technology coupled with implementation-oriented technology</a:t>
            </a:r>
          </a:p>
          <a:p>
            <a:r>
              <a:rPr lang="en-US" dirty="0" smtClean="0"/>
              <a:t>Procedural abstraction</a:t>
            </a:r>
          </a:p>
          <a:p>
            <a:pPr lvl="1"/>
            <a:r>
              <a:rPr lang="en-US" dirty="0" smtClean="0"/>
              <a:t>Sequence of instructions</a:t>
            </a:r>
          </a:p>
          <a:p>
            <a:pPr lvl="1"/>
            <a:r>
              <a:rPr lang="en-US" dirty="0" smtClean="0"/>
              <a:t>Example: ‘open’ the door</a:t>
            </a:r>
          </a:p>
          <a:p>
            <a:r>
              <a:rPr lang="en-US" dirty="0" smtClean="0"/>
              <a:t>Data abstraction</a:t>
            </a:r>
            <a:endParaRPr lang="en-US" dirty="0"/>
          </a:p>
          <a:p>
            <a:pPr lvl="1"/>
            <a:r>
              <a:rPr lang="en-US" dirty="0" smtClean="0"/>
              <a:t>Collection of data / data objects</a:t>
            </a:r>
          </a:p>
          <a:p>
            <a:pPr lvl="1"/>
            <a:r>
              <a:rPr lang="en-US" dirty="0" smtClean="0"/>
              <a:t>Example: open the ‘door’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925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Overall structure of the software</a:t>
            </a:r>
          </a:p>
          <a:p>
            <a:r>
              <a:rPr lang="en-US" dirty="0" smtClean="0"/>
              <a:t>Provides conceptual integrity of a software</a:t>
            </a:r>
          </a:p>
          <a:p>
            <a:r>
              <a:rPr lang="en-US" dirty="0" smtClean="0"/>
              <a:t>Major system elements and their interaction</a:t>
            </a:r>
          </a:p>
          <a:p>
            <a:r>
              <a:rPr lang="en-US" dirty="0" smtClean="0"/>
              <a:t>Architectural patterns solve common design problems</a:t>
            </a:r>
          </a:p>
          <a:p>
            <a:r>
              <a:rPr lang="en-US" dirty="0" smtClean="0"/>
              <a:t>Structure models</a:t>
            </a:r>
          </a:p>
          <a:p>
            <a:pPr lvl="1"/>
            <a:r>
              <a:rPr lang="en-US" dirty="0" smtClean="0"/>
              <a:t>Organized collection of system components</a:t>
            </a:r>
          </a:p>
          <a:p>
            <a:r>
              <a:rPr lang="en-US" dirty="0" smtClean="0"/>
              <a:t>Framework models</a:t>
            </a:r>
          </a:p>
          <a:p>
            <a:pPr lvl="1"/>
            <a:r>
              <a:rPr lang="en-US" dirty="0" smtClean="0"/>
              <a:t>Repeatable frameworks for specific applications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23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models</a:t>
            </a:r>
          </a:p>
          <a:p>
            <a:pPr lvl="1"/>
            <a:r>
              <a:rPr lang="en-US" dirty="0" smtClean="0"/>
              <a:t>Behavioral aspects of program architecture</a:t>
            </a:r>
          </a:p>
          <a:p>
            <a:r>
              <a:rPr lang="en-US" dirty="0" smtClean="0"/>
              <a:t>Process models</a:t>
            </a:r>
          </a:p>
          <a:p>
            <a:pPr lvl="1"/>
            <a:r>
              <a:rPr lang="en-US" dirty="0" smtClean="0"/>
              <a:t>The design of business or technical process</a:t>
            </a:r>
          </a:p>
          <a:p>
            <a:r>
              <a:rPr lang="en-US" dirty="0" smtClean="0"/>
              <a:t>Functional models</a:t>
            </a:r>
          </a:p>
          <a:p>
            <a:pPr lvl="1"/>
            <a:r>
              <a:rPr lang="en-US" dirty="0" smtClean="0"/>
              <a:t>Functional hierarchy of a system</a:t>
            </a:r>
          </a:p>
          <a:p>
            <a:r>
              <a:rPr lang="en-US" dirty="0" smtClean="0"/>
              <a:t>Architectural Description Languages (ADL)</a:t>
            </a:r>
          </a:p>
          <a:p>
            <a:pPr lvl="1"/>
            <a:r>
              <a:rPr lang="en-US" dirty="0" smtClean="0"/>
              <a:t>Examples: Architectural Analysis and Design Language (AADL), C2, Darwin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353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“A pattern is a named nugget of insight which conveys the essence of the proven solution to a recurring problem within a certain context amidst competing concerns.”</a:t>
            </a:r>
          </a:p>
          <a:p>
            <a:r>
              <a:rPr lang="en-US" dirty="0" smtClean="0"/>
              <a:t>“A design structure that solves a particular problem within a specific context.” </a:t>
            </a:r>
          </a:p>
          <a:p>
            <a:r>
              <a:rPr lang="en-US" dirty="0" smtClean="0"/>
              <a:t>Help to determine </a:t>
            </a:r>
          </a:p>
          <a:p>
            <a:pPr lvl="1"/>
            <a:r>
              <a:rPr lang="en-US" dirty="0" smtClean="0"/>
              <a:t>Whether it is applicable to the current work?</a:t>
            </a:r>
          </a:p>
          <a:p>
            <a:pPr lvl="1"/>
            <a:r>
              <a:rPr lang="en-US" dirty="0" smtClean="0"/>
              <a:t>Whether it can be reused?</a:t>
            </a:r>
          </a:p>
          <a:p>
            <a:pPr lvl="1"/>
            <a:r>
              <a:rPr lang="en-US" dirty="0" smtClean="0"/>
              <a:t>Whether it help to develop more similar patterns?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175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Separation of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Divide and conquer policy</a:t>
            </a:r>
          </a:p>
          <a:p>
            <a:r>
              <a:rPr lang="en-US" dirty="0" smtClean="0"/>
              <a:t>Subdivision of the problem</a:t>
            </a:r>
          </a:p>
          <a:p>
            <a:r>
              <a:rPr lang="en-US" dirty="0" smtClean="0"/>
              <a:t>Concern is a feature / behavior</a:t>
            </a:r>
          </a:p>
          <a:p>
            <a:r>
              <a:rPr lang="en-US" dirty="0" smtClean="0"/>
              <a:t>Less effort and time to solve</a:t>
            </a:r>
          </a:p>
          <a:p>
            <a:r>
              <a:rPr lang="en-US" dirty="0" smtClean="0"/>
              <a:t>Example: two problems with different perceived complexity</a:t>
            </a:r>
          </a:p>
          <a:p>
            <a:r>
              <a:rPr lang="en-US" dirty="0" smtClean="0"/>
              <a:t>It involves other design concepts too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477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“Modularity is the single attribute of software that allows a program to be intellectually manageable.”</a:t>
            </a:r>
          </a:p>
          <a:p>
            <a:r>
              <a:rPr lang="en-US" dirty="0" smtClean="0"/>
              <a:t>Helps in separation of concerns</a:t>
            </a:r>
          </a:p>
          <a:p>
            <a:r>
              <a:rPr lang="en-US" dirty="0" smtClean="0"/>
              <a:t>Components are called modules</a:t>
            </a:r>
          </a:p>
          <a:p>
            <a:r>
              <a:rPr lang="en-US" dirty="0" smtClean="0"/>
              <a:t>Monolithic software has great complexity</a:t>
            </a:r>
          </a:p>
          <a:p>
            <a:r>
              <a:rPr lang="en-US" dirty="0" smtClean="0"/>
              <a:t>Balanced approach required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50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Modularity and Software 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226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66975"/>
            <a:ext cx="69246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813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Hiding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contained by a module should not be accessible to other modules</a:t>
            </a:r>
          </a:p>
          <a:p>
            <a:r>
              <a:rPr lang="en-US" dirty="0" smtClean="0"/>
              <a:t>Independent modules lead to effective modularity</a:t>
            </a:r>
          </a:p>
          <a:p>
            <a:r>
              <a:rPr lang="en-US" dirty="0" smtClean="0"/>
              <a:t>Abstraction VS hiding</a:t>
            </a:r>
          </a:p>
          <a:p>
            <a:r>
              <a:rPr lang="en-US" dirty="0" smtClean="0"/>
              <a:t>Helps in software modification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550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Abstraction, separation of concerns, modularity, and information hiding lead to functional independence</a:t>
            </a:r>
          </a:p>
          <a:p>
            <a:r>
              <a:rPr lang="en-US" dirty="0" smtClean="0"/>
              <a:t>“single-minded” function and limited interaction with other modules</a:t>
            </a:r>
          </a:p>
          <a:p>
            <a:r>
              <a:rPr lang="en-US" dirty="0" smtClean="0"/>
              <a:t>Helps in maintainability</a:t>
            </a:r>
          </a:p>
          <a:p>
            <a:r>
              <a:rPr lang="en-US" dirty="0" smtClean="0"/>
              <a:t>Cohesion</a:t>
            </a:r>
          </a:p>
          <a:p>
            <a:pPr lvl="1"/>
            <a:r>
              <a:rPr lang="en-US" dirty="0" smtClean="0"/>
              <a:t>An indication of the relative functional strength</a:t>
            </a:r>
          </a:p>
          <a:p>
            <a:r>
              <a:rPr lang="en-US" dirty="0" smtClean="0"/>
              <a:t>Coupling</a:t>
            </a:r>
          </a:p>
          <a:p>
            <a:pPr lvl="1"/>
            <a:r>
              <a:rPr lang="en-US" dirty="0" smtClean="0"/>
              <a:t>An indication of the relative interdependence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968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 and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Refinement</a:t>
            </a:r>
          </a:p>
          <a:p>
            <a:pPr lvl="1"/>
            <a:r>
              <a:rPr lang="en-US" dirty="0" smtClean="0"/>
              <a:t>Top-down design strategy</a:t>
            </a:r>
          </a:p>
          <a:p>
            <a:pPr lvl="1"/>
            <a:r>
              <a:rPr lang="en-US" dirty="0" smtClean="0"/>
              <a:t>A process of elaboration</a:t>
            </a:r>
          </a:p>
          <a:p>
            <a:pPr lvl="1"/>
            <a:r>
              <a:rPr lang="en-US" dirty="0" smtClean="0"/>
              <a:t>Abstraction and refinement are complementary concepts</a:t>
            </a:r>
          </a:p>
          <a:p>
            <a:r>
              <a:rPr lang="en-US" dirty="0" smtClean="0"/>
              <a:t>Aspects</a:t>
            </a:r>
            <a:endParaRPr lang="en-US" dirty="0"/>
          </a:p>
          <a:p>
            <a:pPr lvl="1"/>
            <a:r>
              <a:rPr lang="en-US" dirty="0"/>
              <a:t>Different requirements / concerns</a:t>
            </a:r>
          </a:p>
          <a:p>
            <a:pPr lvl="1"/>
            <a:r>
              <a:rPr lang="en-US" dirty="0"/>
              <a:t>Crosscutting concerns / aspects</a:t>
            </a:r>
          </a:p>
          <a:p>
            <a:pPr lvl="1"/>
            <a:r>
              <a:rPr lang="en-US" dirty="0"/>
              <a:t>Aspect is implemented as a separate module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7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Refactoring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Reorganization technique to simplify component design without changing its function or behavior</a:t>
            </a:r>
          </a:p>
          <a:p>
            <a:r>
              <a:rPr lang="en-US" dirty="0" smtClean="0"/>
              <a:t>Improved internal structure without altering external behavior</a:t>
            </a:r>
          </a:p>
          <a:p>
            <a:r>
              <a:rPr lang="en-US" dirty="0" smtClean="0"/>
              <a:t>Un-used design elements, inefficient or unnecessary algorithms, poor/inappropriate data structures, or any other design failure</a:t>
            </a:r>
          </a:p>
          <a:p>
            <a:r>
              <a:rPr lang="en-US" dirty="0" smtClean="0"/>
              <a:t>Easier integration, testing, and maintenance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639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User interface class</a:t>
            </a:r>
          </a:p>
          <a:p>
            <a:pPr lvl="1"/>
            <a:r>
              <a:rPr lang="en-US" dirty="0" smtClean="0"/>
              <a:t>Visual representation</a:t>
            </a:r>
          </a:p>
          <a:p>
            <a:r>
              <a:rPr lang="en-US" dirty="0" smtClean="0"/>
              <a:t>Business domain class</a:t>
            </a:r>
          </a:p>
          <a:p>
            <a:pPr lvl="1"/>
            <a:r>
              <a:rPr lang="en-US" dirty="0" smtClean="0"/>
              <a:t>Business logic</a:t>
            </a:r>
            <a:endParaRPr lang="en-US" dirty="0"/>
          </a:p>
          <a:p>
            <a:r>
              <a:rPr lang="en-US" dirty="0" smtClean="0"/>
              <a:t>Process class</a:t>
            </a:r>
          </a:p>
          <a:p>
            <a:pPr lvl="1"/>
            <a:r>
              <a:rPr lang="en-US" dirty="0" smtClean="0"/>
              <a:t>Lower level business abstraction</a:t>
            </a:r>
          </a:p>
          <a:p>
            <a:r>
              <a:rPr lang="en-US" dirty="0" smtClean="0"/>
              <a:t>Persistent class</a:t>
            </a:r>
          </a:p>
          <a:p>
            <a:pPr lvl="1"/>
            <a:r>
              <a:rPr lang="en-US" dirty="0" smtClean="0"/>
              <a:t>Data storage</a:t>
            </a:r>
          </a:p>
          <a:p>
            <a:r>
              <a:rPr lang="en-US" dirty="0" smtClean="0"/>
              <a:t>System class</a:t>
            </a:r>
          </a:p>
          <a:p>
            <a:pPr lvl="1"/>
            <a:r>
              <a:rPr lang="en-US" dirty="0" smtClean="0"/>
              <a:t>Software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567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of Well-formed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 and sufficient</a:t>
            </a:r>
          </a:p>
          <a:p>
            <a:pPr lvl="1"/>
            <a:r>
              <a:rPr lang="en-US" dirty="0" smtClean="0"/>
              <a:t>The complete encapsulation of all attributes and methods</a:t>
            </a:r>
          </a:p>
          <a:p>
            <a:r>
              <a:rPr lang="en-US" dirty="0" smtClean="0"/>
              <a:t>Primitiveness</a:t>
            </a:r>
          </a:p>
          <a:p>
            <a:pPr lvl="1"/>
            <a:r>
              <a:rPr lang="en-US" dirty="0" smtClean="0"/>
              <a:t>Focused on one service for the class</a:t>
            </a:r>
          </a:p>
          <a:p>
            <a:r>
              <a:rPr lang="en-US" dirty="0" smtClean="0"/>
              <a:t>High cohesion</a:t>
            </a:r>
          </a:p>
          <a:p>
            <a:pPr lvl="1"/>
            <a:r>
              <a:rPr lang="en-US" dirty="0" smtClean="0"/>
              <a:t>Single mindedness, small set of responsibilities</a:t>
            </a:r>
          </a:p>
          <a:p>
            <a:r>
              <a:rPr lang="en-US" dirty="0" smtClean="0"/>
              <a:t>Low coupling</a:t>
            </a:r>
          </a:p>
          <a:p>
            <a:pPr lvl="1"/>
            <a:r>
              <a:rPr lang="en-US" dirty="0" smtClean="0"/>
              <a:t>Acceptable minimum level of collaboration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284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Design, goal of design, design process in SE context, </a:t>
            </a:r>
          </a:p>
          <a:p>
            <a:r>
              <a:rPr lang="en-US" dirty="0" smtClean="0"/>
              <a:t>Process of design</a:t>
            </a:r>
          </a:p>
          <a:p>
            <a:pPr lvl="1"/>
            <a:r>
              <a:rPr lang="en-US" dirty="0" smtClean="0"/>
              <a:t>Quality guidelines and attributes</a:t>
            </a:r>
          </a:p>
          <a:p>
            <a:r>
              <a:rPr lang="en-US" dirty="0" smtClean="0"/>
              <a:t> Evolution of software design process</a:t>
            </a:r>
          </a:p>
          <a:p>
            <a:pPr lvl="1"/>
            <a:r>
              <a:rPr lang="en-US" dirty="0" smtClean="0"/>
              <a:t>Procedural, object-oriented, aspect-oriented</a:t>
            </a:r>
          </a:p>
          <a:p>
            <a:r>
              <a:rPr lang="en-US" dirty="0" smtClean="0"/>
              <a:t>Design concepts</a:t>
            </a:r>
          </a:p>
          <a:p>
            <a:pPr lvl="1"/>
            <a:r>
              <a:rPr lang="en-US" dirty="0" smtClean="0"/>
              <a:t>Abstraction, architecture, pattern, information hiding, separation of concerns, refactoring, design classes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745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7615</TotalTime>
  <Words>1050</Words>
  <Application>Microsoft Office PowerPoint</Application>
  <PresentationFormat>On-screen Show (4:3)</PresentationFormat>
  <Paragraphs>216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PresentationPro_GlowingTechVideo</vt:lpstr>
      <vt:lpstr>Software Design SEII-Lecture 10</vt:lpstr>
      <vt:lpstr>Recap</vt:lpstr>
      <vt:lpstr>What is Design?</vt:lpstr>
      <vt:lpstr>Goal of Design</vt:lpstr>
      <vt:lpstr>Design Within the Context of SE</vt:lpstr>
      <vt:lpstr>Design Process</vt:lpstr>
      <vt:lpstr>Quality Guidelines [1/2]</vt:lpstr>
      <vt:lpstr>Quality Guidelines [2/2]</vt:lpstr>
      <vt:lpstr>Quality Attributes</vt:lpstr>
      <vt:lpstr>Evolution of Software Design</vt:lpstr>
      <vt:lpstr>Design Concepts</vt:lpstr>
      <vt:lpstr>Abstraction</vt:lpstr>
      <vt:lpstr>Architecture [1/2]</vt:lpstr>
      <vt:lpstr>Architecture [2/2]</vt:lpstr>
      <vt:lpstr>Patterns</vt:lpstr>
      <vt:lpstr>Separation of Concerns</vt:lpstr>
      <vt:lpstr>Modularity</vt:lpstr>
      <vt:lpstr>Modularity and Software Cost</vt:lpstr>
      <vt:lpstr>Information Hiding</vt:lpstr>
      <vt:lpstr>Functional Independence</vt:lpstr>
      <vt:lpstr>Refinement and Aspects</vt:lpstr>
      <vt:lpstr>Refactoring</vt:lpstr>
      <vt:lpstr>Design Classes</vt:lpstr>
      <vt:lpstr>Characteristics of Well-formed Class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307</cp:revision>
  <dcterms:created xsi:type="dcterms:W3CDTF">2013-04-27T08:10:27Z</dcterms:created>
  <dcterms:modified xsi:type="dcterms:W3CDTF">2013-06-07T12:41:38Z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