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38"/>
  </p:notesMasterIdLst>
  <p:sldIdLst>
    <p:sldId id="256" r:id="rId3"/>
    <p:sldId id="260" r:id="rId4"/>
    <p:sldId id="258" r:id="rId5"/>
    <p:sldId id="259" r:id="rId6"/>
    <p:sldId id="261" r:id="rId7"/>
    <p:sldId id="262" r:id="rId8"/>
    <p:sldId id="263" r:id="rId9"/>
    <p:sldId id="291" r:id="rId10"/>
    <p:sldId id="292" r:id="rId11"/>
    <p:sldId id="293" r:id="rId12"/>
    <p:sldId id="264" r:id="rId13"/>
    <p:sldId id="290" r:id="rId14"/>
    <p:sldId id="273" r:id="rId15"/>
    <p:sldId id="274" r:id="rId16"/>
    <p:sldId id="275" r:id="rId17"/>
    <p:sldId id="276" r:id="rId18"/>
    <p:sldId id="277" r:id="rId19"/>
    <p:sldId id="269" r:id="rId20"/>
    <p:sldId id="268" r:id="rId21"/>
    <p:sldId id="270" r:id="rId22"/>
    <p:sldId id="265" r:id="rId23"/>
    <p:sldId id="271" r:id="rId24"/>
    <p:sldId id="266" r:id="rId25"/>
    <p:sldId id="267" r:id="rId26"/>
    <p:sldId id="278" r:id="rId27"/>
    <p:sldId id="287" r:id="rId28"/>
    <p:sldId id="288" r:id="rId29"/>
    <p:sldId id="289" r:id="rId30"/>
    <p:sldId id="279" r:id="rId31"/>
    <p:sldId id="280" r:id="rId32"/>
    <p:sldId id="281" r:id="rId33"/>
    <p:sldId id="282" r:id="rId34"/>
    <p:sldId id="283" r:id="rId35"/>
    <p:sldId id="285" r:id="rId36"/>
    <p:sldId id="28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81" autoAdjust="0"/>
  </p:normalViewPr>
  <p:slideViewPr>
    <p:cSldViewPr showGuides="1">
      <p:cViewPr varScale="1">
        <p:scale>
          <a:sx n="61" d="100"/>
          <a:sy n="61" d="100"/>
        </p:scale>
        <p:origin x="-1626" y="-8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t>01-Jul-13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1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482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62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77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60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73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08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48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64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26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t>01-Jul-13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t>01-Jul-13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t>01-Jul-13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t>01-Jul-13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t>01-Jul-13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t>01-Jul-13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t>01-Jul-13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t>01-Jul-13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t>01-Jul-13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t>01-Jul-13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t>01-Jul-13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t>01-Jul-13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6711875" cy="2667000"/>
          </a:xfrm>
        </p:spPr>
        <p:txBody>
          <a:bodyPr/>
          <a:lstStyle/>
          <a:p>
            <a:r>
              <a:rPr lang="en-US" dirty="0" smtClean="0"/>
              <a:t>Software Engineering II</a:t>
            </a:r>
            <a:br>
              <a:rPr lang="en-US" dirty="0" smtClean="0"/>
            </a:br>
            <a:r>
              <a:rPr lang="en-US" dirty="0" smtClean="0"/>
              <a:t>Lecture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Course outline / Recommended books</a:t>
            </a:r>
          </a:p>
          <a:p>
            <a:r>
              <a:rPr lang="en-US" dirty="0" smtClean="0"/>
              <a:t>Course objectives</a:t>
            </a:r>
          </a:p>
          <a:p>
            <a:r>
              <a:rPr lang="en-US" dirty="0" smtClean="0"/>
              <a:t>Marks distribution / Schedule</a:t>
            </a:r>
          </a:p>
          <a:p>
            <a:r>
              <a:rPr lang="en-US" dirty="0" smtClean="0"/>
              <a:t>Basic concepts of SE and PM</a:t>
            </a:r>
          </a:p>
          <a:p>
            <a:r>
              <a:rPr lang="en-US" dirty="0" smtClean="0"/>
              <a:t>Project management framework</a:t>
            </a:r>
          </a:p>
          <a:p>
            <a:r>
              <a:rPr lang="en-US" dirty="0" smtClean="0"/>
              <a:t>Success factors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you have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Process models</a:t>
            </a:r>
          </a:p>
          <a:p>
            <a:pPr lvl="1"/>
            <a:r>
              <a:rPr lang="en-US" dirty="0" smtClean="0"/>
              <a:t>Traditional and agile models</a:t>
            </a:r>
          </a:p>
          <a:p>
            <a:r>
              <a:rPr lang="en-US" dirty="0" smtClean="0"/>
              <a:t>Requirement engineering</a:t>
            </a:r>
          </a:p>
          <a:p>
            <a:pPr lvl="1"/>
            <a:r>
              <a:rPr lang="en-US" dirty="0" smtClean="0"/>
              <a:t>Different phases </a:t>
            </a:r>
          </a:p>
          <a:p>
            <a:r>
              <a:rPr lang="en-US" dirty="0"/>
              <a:t>Software Design</a:t>
            </a:r>
          </a:p>
          <a:p>
            <a:pPr lvl="1"/>
            <a:r>
              <a:rPr lang="en-US" dirty="0"/>
              <a:t>Conceptual and architectural design</a:t>
            </a:r>
          </a:p>
          <a:p>
            <a:r>
              <a:rPr lang="en-US" dirty="0" smtClean="0"/>
              <a:t>Modeling</a:t>
            </a:r>
          </a:p>
          <a:p>
            <a:pPr lvl="1"/>
            <a:r>
              <a:rPr lang="en-US" dirty="0" smtClean="0"/>
              <a:t>UML diagrams</a:t>
            </a:r>
          </a:p>
          <a:p>
            <a:r>
              <a:rPr lang="en-US" dirty="0" smtClean="0"/>
              <a:t>Software Testing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Outline [1/2]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720313"/>
              </p:ext>
            </p:extLst>
          </p:nvPr>
        </p:nvGraphicFramePr>
        <p:xfrm>
          <a:off x="609600" y="1447800"/>
          <a:ext cx="792480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Topics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Software project</a:t>
                      </a:r>
                      <a:r>
                        <a:rPr lang="en-US" sz="2000" baseline="0" dirty="0" smtClean="0"/>
                        <a:t>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Basic concepts of project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management process groups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management integration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 scope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time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 cost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quality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communication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Project risk management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Software design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/>
                        <a:t>Basic</a:t>
                      </a:r>
                      <a:r>
                        <a:rPr lang="en-US" sz="2000" baseline="0" dirty="0" smtClean="0"/>
                        <a:t> concepts of software design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User interface design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Pattern-based design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/>
                        <a:t>Web application design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Outline [2/2]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0971483"/>
              </p:ext>
            </p:extLst>
          </p:nvPr>
        </p:nvGraphicFramePr>
        <p:xfrm>
          <a:off x="533400" y="1524000"/>
          <a:ext cx="80772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Topics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Quality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dirty="0" smtClean="0"/>
                        <a:t>Basic</a:t>
                      </a:r>
                      <a:r>
                        <a:rPr lang="en-US" sz="2400" baseline="0" dirty="0" smtClean="0"/>
                        <a:t> concepts of software quality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baseline="0" dirty="0" smtClean="0"/>
                        <a:t>Review techniques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baseline="0" dirty="0" smtClean="0"/>
                        <a:t>Software quality assurance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baseline="0" dirty="0" smtClean="0"/>
                        <a:t>Testing web applications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baseline="0" dirty="0" smtClean="0"/>
                        <a:t>Software configuration management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baseline="0" dirty="0" smtClean="0"/>
                        <a:t>Product metrics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Advanced</a:t>
                      </a:r>
                      <a:r>
                        <a:rPr lang="en-US" sz="2400" baseline="0" dirty="0" smtClean="0"/>
                        <a:t> software engineering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400" baseline="0" dirty="0" smtClean="0"/>
                        <a:t>Software process improvement</a:t>
                      </a:r>
                      <a:endParaRPr lang="en-US" sz="2400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2400" baseline="0" dirty="0" smtClean="0"/>
                        <a:t>Software reengineering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baseline="0" dirty="0" smtClean="0"/>
                        <a:t>Software reuse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400" baseline="0" dirty="0" smtClean="0"/>
                        <a:t>Component-based software engineering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familiarize students with the advanced topics of software engineering</a:t>
            </a:r>
          </a:p>
          <a:p>
            <a:r>
              <a:rPr lang="en-US" dirty="0" smtClean="0"/>
              <a:t>To </a:t>
            </a:r>
            <a:r>
              <a:rPr lang="en-US" dirty="0"/>
              <a:t>develop students’ skills for planning and managing real life software projects </a:t>
            </a:r>
            <a:r>
              <a:rPr lang="en-US" dirty="0" smtClean="0"/>
              <a:t>successfully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9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books</a:t>
            </a:r>
          </a:p>
          <a:p>
            <a:pPr lvl="1"/>
            <a:r>
              <a:rPr lang="en-US" dirty="0"/>
              <a:t>R. S. Pressman, Software Engineering: A Practitioner’s Approach, 7</a:t>
            </a:r>
            <a:r>
              <a:rPr lang="en-US" baseline="30000" dirty="0"/>
              <a:t>th</a:t>
            </a:r>
            <a:r>
              <a:rPr lang="en-US" dirty="0"/>
              <a:t> Edition, </a:t>
            </a:r>
            <a:r>
              <a:rPr lang="en-US" dirty="0" smtClean="0"/>
              <a:t>McGraw </a:t>
            </a:r>
            <a:r>
              <a:rPr lang="en-US" dirty="0"/>
              <a:t>Hill Education, 2010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K. </a:t>
            </a:r>
            <a:r>
              <a:rPr lang="en-US" dirty="0" err="1"/>
              <a:t>Schwalbe</a:t>
            </a:r>
            <a:r>
              <a:rPr lang="en-US" dirty="0"/>
              <a:t>, Information Technology Project Management, 6</a:t>
            </a:r>
            <a:r>
              <a:rPr lang="en-US" baseline="30000" dirty="0"/>
              <a:t>th</a:t>
            </a:r>
            <a:r>
              <a:rPr lang="en-US" dirty="0"/>
              <a:t> Edition, Thomson Course Technology, 2010.</a:t>
            </a:r>
          </a:p>
          <a:p>
            <a:r>
              <a:rPr lang="en-US" dirty="0" smtClean="0"/>
              <a:t>Reference book</a:t>
            </a:r>
          </a:p>
          <a:p>
            <a:pPr lvl="1"/>
            <a:r>
              <a:rPr lang="en-US" dirty="0"/>
              <a:t>I. </a:t>
            </a:r>
            <a:r>
              <a:rPr lang="en-US" dirty="0" err="1"/>
              <a:t>Sommerville</a:t>
            </a:r>
            <a:r>
              <a:rPr lang="en-US" dirty="0"/>
              <a:t>, Software Engineering, 9</a:t>
            </a:r>
            <a:r>
              <a:rPr lang="en-US" baseline="30000" dirty="0"/>
              <a:t>th</a:t>
            </a:r>
            <a:r>
              <a:rPr lang="en-US" dirty="0"/>
              <a:t> Edition, Pearson Education, 2011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Marks Distribution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2868833"/>
              </p:ext>
            </p:extLst>
          </p:nvPr>
        </p:nvGraphicFramePr>
        <p:xfrm>
          <a:off x="228600" y="1403350"/>
          <a:ext cx="8686800" cy="4845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69215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Assessment</a:t>
                      </a:r>
                      <a:r>
                        <a:rPr lang="en-US" sz="3200" baseline="0" dirty="0" smtClean="0"/>
                        <a:t> Instruments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Weight</a:t>
                      </a:r>
                      <a:endParaRPr lang="en-US" sz="3200" dirty="0"/>
                    </a:p>
                  </a:txBody>
                  <a:tcPr/>
                </a:tc>
              </a:tr>
              <a:tr h="692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Quizzes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>
                          <a:effectLst/>
                          <a:latin typeface="+mn-lt"/>
                          <a:ea typeface="Times New Roman"/>
                        </a:rPr>
                        <a:t>10%</a:t>
                      </a:r>
                    </a:p>
                  </a:txBody>
                  <a:tcPr marL="68580" marR="68580" marT="0" marB="0"/>
                </a:tc>
              </a:tr>
              <a:tr h="692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Assignments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10%</a:t>
                      </a:r>
                    </a:p>
                  </a:txBody>
                  <a:tcPr marL="68580" marR="68580" marT="0" marB="0"/>
                </a:tc>
              </a:tr>
              <a:tr h="692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>
                          <a:effectLst/>
                          <a:latin typeface="+mn-lt"/>
                          <a:ea typeface="Times New Roman"/>
                        </a:rPr>
                        <a:t>Discussions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5%</a:t>
                      </a:r>
                    </a:p>
                  </a:txBody>
                  <a:tcPr marL="68580" marR="68580" marT="0" marB="0"/>
                </a:tc>
              </a:tr>
              <a:tr h="692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First </a:t>
                      </a:r>
                      <a:r>
                        <a:rPr lang="en-US" sz="3200" dirty="0" smtClean="0">
                          <a:effectLst/>
                          <a:latin typeface="+mn-lt"/>
                          <a:ea typeface="Times New Roman"/>
                        </a:rPr>
                        <a:t>sessional exam</a:t>
                      </a:r>
                      <a:endParaRPr lang="en-US" sz="3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10%</a:t>
                      </a:r>
                    </a:p>
                  </a:txBody>
                  <a:tcPr marL="68580" marR="68580" marT="0" marB="0"/>
                </a:tc>
              </a:tr>
              <a:tr h="692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Second </a:t>
                      </a:r>
                      <a:r>
                        <a:rPr lang="en-US" sz="3200" dirty="0" smtClean="0">
                          <a:effectLst/>
                          <a:latin typeface="+mn-lt"/>
                          <a:ea typeface="Times New Roman"/>
                        </a:rPr>
                        <a:t>sessional exam</a:t>
                      </a:r>
                      <a:endParaRPr lang="en-US" sz="3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15%</a:t>
                      </a:r>
                    </a:p>
                  </a:txBody>
                  <a:tcPr marL="68580" marR="68580" marT="0" marB="0"/>
                </a:tc>
              </a:tr>
              <a:tr h="692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Terminal </a:t>
                      </a:r>
                      <a:r>
                        <a:rPr lang="en-US" sz="3200" dirty="0" smtClean="0">
                          <a:effectLst/>
                          <a:latin typeface="+mn-lt"/>
                          <a:ea typeface="Times New Roman"/>
                        </a:rPr>
                        <a:t>exam</a:t>
                      </a:r>
                      <a:endParaRPr lang="en-US" sz="3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-182880" algn="l"/>
                          <a:tab pos="640080" algn="l"/>
                          <a:tab pos="868680" algn="l"/>
                          <a:tab pos="1097280" algn="l"/>
                          <a:tab pos="1325880" algn="l"/>
                          <a:tab pos="1554480" algn="l"/>
                          <a:tab pos="1783080" algn="l"/>
                          <a:tab pos="2011680" algn="l"/>
                          <a:tab pos="2240280" algn="l"/>
                          <a:tab pos="2468880" algn="l"/>
                          <a:tab pos="2697480" algn="l"/>
                          <a:tab pos="2926080" algn="l"/>
                          <a:tab pos="3154680" algn="l"/>
                          <a:tab pos="3314700" algn="l"/>
                          <a:tab pos="3611880" algn="l"/>
                          <a:tab pos="3840480" algn="l"/>
                          <a:tab pos="4069080" algn="l"/>
                          <a:tab pos="4297680" algn="l"/>
                          <a:tab pos="4526280" algn="l"/>
                          <a:tab pos="4754880" algn="l"/>
                          <a:tab pos="5143500" algn="l"/>
                          <a:tab pos="5326380" algn="l"/>
                          <a:tab pos="5486400" algn="l"/>
                        </a:tabLst>
                      </a:pPr>
                      <a:r>
                        <a:rPr lang="en-US" sz="3200" dirty="0">
                          <a:effectLst/>
                          <a:latin typeface="+mn-lt"/>
                          <a:ea typeface="Times New Roman"/>
                        </a:rPr>
                        <a:t>50%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0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[1/2]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1034684"/>
              </p:ext>
            </p:extLst>
          </p:nvPr>
        </p:nvGraphicFramePr>
        <p:xfrm>
          <a:off x="228600" y="1403350"/>
          <a:ext cx="86868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Assessment</a:t>
                      </a:r>
                      <a:r>
                        <a:rPr lang="en-US" sz="3200" baseline="0" dirty="0" smtClean="0"/>
                        <a:t> through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Due after lecture no.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Quiz 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6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GDB 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6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Assignment 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7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First sessional exam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10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Quiz 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12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GDB</a:t>
                      </a:r>
                      <a:r>
                        <a:rPr lang="en-US" sz="3200" baseline="0" dirty="0" smtClean="0"/>
                        <a:t> 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12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Assignment 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14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3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[2/2]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397447"/>
              </p:ext>
            </p:extLst>
          </p:nvPr>
        </p:nvGraphicFramePr>
        <p:xfrm>
          <a:off x="228600" y="1403350"/>
          <a:ext cx="86868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Assessment</a:t>
                      </a:r>
                      <a:r>
                        <a:rPr lang="en-US" sz="3200" baseline="0" dirty="0" smtClean="0"/>
                        <a:t> through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Due after lecture no.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Quiz 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18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GDB</a:t>
                      </a:r>
                      <a:r>
                        <a:rPr lang="en-US" sz="3200" baseline="0" dirty="0" smtClean="0"/>
                        <a:t> 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18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Second</a:t>
                      </a:r>
                      <a:r>
                        <a:rPr lang="en-US" sz="3200" baseline="0" dirty="0" smtClean="0"/>
                        <a:t> sessional exam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20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Assignment</a:t>
                      </a:r>
                      <a:r>
                        <a:rPr lang="en-US" sz="3200" baseline="0" dirty="0" smtClean="0"/>
                        <a:t> 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21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Quiz 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24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GDB 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24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Assignment 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28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Terminal exam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32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 applications</a:t>
            </a:r>
          </a:p>
          <a:p>
            <a:r>
              <a:rPr lang="en-US" dirty="0" smtClean="0"/>
              <a:t>Set of instructions for desired output</a:t>
            </a:r>
          </a:p>
          <a:p>
            <a:r>
              <a:rPr lang="en-US" dirty="0" smtClean="0"/>
              <a:t>Real time systems, information systems, games</a:t>
            </a:r>
          </a:p>
          <a:p>
            <a:r>
              <a:rPr lang="en-US" dirty="0" smtClean="0"/>
              <a:t>Common characteristics</a:t>
            </a:r>
          </a:p>
          <a:p>
            <a:pPr lvl="1"/>
            <a:r>
              <a:rPr lang="en-US" dirty="0" smtClean="0"/>
              <a:t>Developed, not manufactured</a:t>
            </a:r>
          </a:p>
          <a:p>
            <a:pPr lvl="1"/>
            <a:r>
              <a:rPr lang="en-US" dirty="0" smtClean="0"/>
              <a:t>Does not “wear out”</a:t>
            </a:r>
          </a:p>
          <a:p>
            <a:pPr lvl="1"/>
            <a:r>
              <a:rPr lang="en-US" dirty="0" smtClean="0"/>
              <a:t>Custom built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“Software engineering</a:t>
            </a:r>
            <a:r>
              <a:rPr lang="en-US" dirty="0"/>
              <a:t>: </a:t>
            </a:r>
            <a:r>
              <a:rPr lang="en-US" dirty="0" smtClean="0"/>
              <a:t>(1) </a:t>
            </a:r>
            <a:r>
              <a:rPr lang="en-US" dirty="0"/>
              <a:t>The application of a systematic, disciplined, quantifiable </a:t>
            </a:r>
            <a:r>
              <a:rPr lang="en-US" dirty="0" smtClean="0"/>
              <a:t>approach to </a:t>
            </a:r>
            <a:r>
              <a:rPr lang="en-US" dirty="0"/>
              <a:t>the development, operation, and maintenance of software; that is, the application </a:t>
            </a:r>
            <a:r>
              <a:rPr lang="en-US" dirty="0" smtClean="0"/>
              <a:t>of engineering </a:t>
            </a:r>
            <a:r>
              <a:rPr lang="en-US" dirty="0"/>
              <a:t>to software. (2) The study </a:t>
            </a:r>
            <a:r>
              <a:rPr lang="en-US" dirty="0" smtClean="0"/>
              <a:t>of approaches </a:t>
            </a:r>
            <a:r>
              <a:rPr lang="en-US" dirty="0"/>
              <a:t>as in </a:t>
            </a:r>
            <a:r>
              <a:rPr lang="en-US" dirty="0" smtClean="0"/>
              <a:t>(1).” [IEEE, 1993]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7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Myths – Management Myths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already have a </a:t>
            </a:r>
            <a:r>
              <a:rPr lang="en-US" dirty="0"/>
              <a:t>book </a:t>
            </a:r>
            <a:r>
              <a:rPr lang="en-US" dirty="0" smtClean="0"/>
              <a:t>that's full </a:t>
            </a:r>
            <a:r>
              <a:rPr lang="en-US" dirty="0"/>
              <a:t>of standards and </a:t>
            </a:r>
            <a:r>
              <a:rPr lang="en-US" dirty="0" smtClean="0"/>
              <a:t>procedures for building software. Won't that provide my people with everything they need </a:t>
            </a:r>
            <a:r>
              <a:rPr lang="en-US" dirty="0"/>
              <a:t>to know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Standards may exist</a:t>
            </a:r>
          </a:p>
          <a:p>
            <a:pPr lvl="1"/>
            <a:r>
              <a:rPr lang="en-US" dirty="0" smtClean="0"/>
              <a:t>Awareness &amp; practice</a:t>
            </a:r>
          </a:p>
          <a:p>
            <a:pPr lvl="1"/>
            <a:r>
              <a:rPr lang="en-US" dirty="0" smtClean="0"/>
              <a:t>Complete &amp; adaptable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</a:t>
            </a:r>
            <a:r>
              <a:rPr lang="en-US" dirty="0" smtClean="0"/>
              <a:t>Myths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get behind schedule, we can add more </a:t>
            </a:r>
            <a:r>
              <a:rPr lang="en-US" dirty="0" smtClean="0"/>
              <a:t>programmers </a:t>
            </a:r>
            <a:r>
              <a:rPr lang="en-US" dirty="0"/>
              <a:t>and catch </a:t>
            </a:r>
            <a:r>
              <a:rPr lang="en-US" dirty="0" smtClean="0"/>
              <a:t>up.</a:t>
            </a:r>
          </a:p>
          <a:p>
            <a:pPr lvl="1"/>
            <a:r>
              <a:rPr lang="en-US" dirty="0" smtClean="0"/>
              <a:t>Not a manufacturing process</a:t>
            </a:r>
          </a:p>
          <a:p>
            <a:pPr lvl="1"/>
            <a:r>
              <a:rPr lang="en-US" dirty="0" smtClean="0"/>
              <a:t>Need to trained people</a:t>
            </a:r>
          </a:p>
          <a:p>
            <a:pPr lvl="1"/>
            <a:r>
              <a:rPr lang="en-US" dirty="0" smtClean="0"/>
              <a:t>Communication problems</a:t>
            </a:r>
            <a:endParaRPr lang="en-US" dirty="0"/>
          </a:p>
          <a:p>
            <a:r>
              <a:rPr lang="en-US" dirty="0"/>
              <a:t>If I decide to outsource the software </a:t>
            </a:r>
            <a:r>
              <a:rPr lang="en-US" dirty="0" smtClean="0"/>
              <a:t>project </a:t>
            </a:r>
            <a:r>
              <a:rPr lang="en-US" dirty="0"/>
              <a:t>to a third party, I can j</a:t>
            </a:r>
            <a:r>
              <a:rPr lang="en-US" dirty="0" smtClean="0"/>
              <a:t>ust relax </a:t>
            </a:r>
            <a:r>
              <a:rPr lang="en-US" dirty="0"/>
              <a:t>and </a:t>
            </a:r>
            <a:r>
              <a:rPr lang="en-US" dirty="0" smtClean="0"/>
              <a:t>left that firm </a:t>
            </a:r>
            <a:r>
              <a:rPr lang="en-US" dirty="0"/>
              <a:t>build it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Organization needs good management skill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2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Myths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general statement of </a:t>
            </a:r>
            <a:r>
              <a:rPr lang="en-US" dirty="0" smtClean="0"/>
              <a:t>objectives </a:t>
            </a:r>
            <a:r>
              <a:rPr lang="en-US" dirty="0"/>
              <a:t>is sufficient to begin </a:t>
            </a:r>
            <a:r>
              <a:rPr lang="en-US" dirty="0" smtClean="0"/>
              <a:t>writing programs – we can fill </a:t>
            </a:r>
            <a:r>
              <a:rPr lang="en-US" dirty="0"/>
              <a:t>in the details </a:t>
            </a:r>
            <a:r>
              <a:rPr lang="en-US" dirty="0" smtClean="0"/>
              <a:t>later.</a:t>
            </a:r>
          </a:p>
          <a:p>
            <a:pPr lvl="1"/>
            <a:r>
              <a:rPr lang="en-US" dirty="0" smtClean="0"/>
              <a:t>Ambiguous requirements: recipe of disaster</a:t>
            </a:r>
          </a:p>
          <a:p>
            <a:pPr lvl="1"/>
            <a:r>
              <a:rPr lang="en-US" dirty="0" smtClean="0"/>
              <a:t>Effective and continuous communication</a:t>
            </a:r>
          </a:p>
          <a:p>
            <a:r>
              <a:rPr lang="en-US" dirty="0"/>
              <a:t>S</a:t>
            </a:r>
            <a:r>
              <a:rPr lang="en-US" dirty="0" smtClean="0"/>
              <a:t>oftware </a:t>
            </a:r>
            <a:r>
              <a:rPr lang="en-US" dirty="0"/>
              <a:t>requirements continually change, but change can be </a:t>
            </a:r>
            <a:r>
              <a:rPr lang="en-US" dirty="0" smtClean="0"/>
              <a:t>easily accommodated </a:t>
            </a:r>
            <a:r>
              <a:rPr lang="en-US" dirty="0"/>
              <a:t>because software is </a:t>
            </a:r>
            <a:r>
              <a:rPr lang="en-US" dirty="0" smtClean="0"/>
              <a:t>flexible.</a:t>
            </a:r>
          </a:p>
          <a:p>
            <a:pPr lvl="1"/>
            <a:r>
              <a:rPr lang="en-US" dirty="0" smtClean="0"/>
              <a:t>Time of change is important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1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Practitioner’s Myths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Once we write the program and get it to work, our job </a:t>
            </a:r>
            <a:r>
              <a:rPr lang="en-US" dirty="0" smtClean="0"/>
              <a:t>is </a:t>
            </a:r>
            <a:r>
              <a:rPr lang="en-US" dirty="0"/>
              <a:t>done.</a:t>
            </a:r>
          </a:p>
          <a:p>
            <a:pPr lvl="1"/>
            <a:r>
              <a:rPr lang="en-US" dirty="0" smtClean="0"/>
              <a:t>60-80%  of all effort expended after software delivery</a:t>
            </a:r>
          </a:p>
          <a:p>
            <a:r>
              <a:rPr lang="en-US" dirty="0" smtClean="0"/>
              <a:t>Until </a:t>
            </a:r>
            <a:r>
              <a:rPr lang="en-US" dirty="0"/>
              <a:t>I get the program "running" I have no way of assessing its </a:t>
            </a:r>
            <a:r>
              <a:rPr lang="en-US" dirty="0" smtClean="0"/>
              <a:t>quality.</a:t>
            </a:r>
          </a:p>
          <a:p>
            <a:pPr lvl="1"/>
            <a:r>
              <a:rPr lang="en-US" dirty="0" smtClean="0"/>
              <a:t>SQA practices from very beginning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4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Practitioner’s Myths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only deliverable work </a:t>
            </a:r>
            <a:r>
              <a:rPr lang="en-US" dirty="0" smtClean="0"/>
              <a:t>product for </a:t>
            </a:r>
            <a:r>
              <a:rPr lang="en-US" dirty="0"/>
              <a:t>a successful project is the </a:t>
            </a:r>
            <a:r>
              <a:rPr lang="en-US" dirty="0" smtClean="0"/>
              <a:t>working program.</a:t>
            </a:r>
          </a:p>
          <a:p>
            <a:pPr lvl="1"/>
            <a:r>
              <a:rPr lang="en-US" dirty="0" smtClean="0"/>
              <a:t>Other work products</a:t>
            </a:r>
          </a:p>
          <a:p>
            <a:r>
              <a:rPr lang="en-US" dirty="0" smtClean="0"/>
              <a:t>Software </a:t>
            </a:r>
            <a:r>
              <a:rPr lang="en-US" dirty="0"/>
              <a:t>engineering will make us create </a:t>
            </a:r>
            <a:r>
              <a:rPr lang="en-US" dirty="0" smtClean="0"/>
              <a:t>voluminous </a:t>
            </a:r>
            <a:r>
              <a:rPr lang="en-US" dirty="0"/>
              <a:t>and </a:t>
            </a:r>
            <a:r>
              <a:rPr lang="en-US" dirty="0" smtClean="0"/>
              <a:t>unnecessary documentation </a:t>
            </a:r>
            <a:r>
              <a:rPr lang="en-US" dirty="0"/>
              <a:t>and will invariably slow us down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It is not about documents only</a:t>
            </a:r>
          </a:p>
          <a:p>
            <a:pPr lvl="1"/>
            <a:r>
              <a:rPr lang="en-US" dirty="0" smtClean="0"/>
              <a:t>Creating quality products</a:t>
            </a:r>
          </a:p>
          <a:p>
            <a:pPr lvl="1"/>
            <a:r>
              <a:rPr lang="en-US" dirty="0" smtClean="0"/>
              <a:t>Ultimately reduced work and faster delivery time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3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CHAOS Report – Standish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1995</a:t>
            </a:r>
          </a:p>
          <a:p>
            <a:pPr lvl="1"/>
            <a:r>
              <a:rPr lang="en-US" dirty="0" smtClean="0"/>
              <a:t>365 managers, 8380 IT projects</a:t>
            </a:r>
          </a:p>
          <a:p>
            <a:pPr lvl="1"/>
            <a:r>
              <a:rPr lang="en-US" dirty="0" smtClean="0"/>
              <a:t>16.2 percent – success rate</a:t>
            </a:r>
          </a:p>
          <a:p>
            <a:pPr lvl="1"/>
            <a:r>
              <a:rPr lang="en-US" dirty="0" smtClean="0"/>
              <a:t>31 percent projects cancelled before completion</a:t>
            </a:r>
          </a:p>
          <a:p>
            <a:pPr lvl="1"/>
            <a:r>
              <a:rPr lang="en-US" dirty="0" smtClean="0"/>
              <a:t>$ 140 billion loss</a:t>
            </a:r>
          </a:p>
          <a:p>
            <a:r>
              <a:rPr lang="en-US" dirty="0" smtClean="0"/>
              <a:t>2006</a:t>
            </a:r>
          </a:p>
          <a:p>
            <a:pPr lvl="1"/>
            <a:r>
              <a:rPr lang="en-US" dirty="0" smtClean="0"/>
              <a:t>35 percent – success rate</a:t>
            </a:r>
          </a:p>
          <a:p>
            <a:pPr lvl="1"/>
            <a:r>
              <a:rPr lang="en-US" dirty="0" smtClean="0"/>
              <a:t>19 percent projects cancelled</a:t>
            </a:r>
          </a:p>
          <a:p>
            <a:pPr lvl="1"/>
            <a:r>
              <a:rPr lang="en-US" dirty="0" smtClean="0"/>
              <a:t>$ 53 billion loss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9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Investment in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projects</a:t>
            </a:r>
          </a:p>
          <a:p>
            <a:pPr lvl="1"/>
            <a:r>
              <a:rPr lang="en-US" dirty="0"/>
              <a:t>$ 2.4 trillion </a:t>
            </a:r>
            <a:r>
              <a:rPr lang="en-US" dirty="0" smtClean="0"/>
              <a:t>in 2008</a:t>
            </a:r>
          </a:p>
          <a:p>
            <a:pPr lvl="1"/>
            <a:r>
              <a:rPr lang="en-US" dirty="0" smtClean="0"/>
              <a:t>8 percent increase from 2007</a:t>
            </a:r>
          </a:p>
          <a:p>
            <a:r>
              <a:rPr lang="en-US" dirty="0" smtClean="0"/>
              <a:t>All projects</a:t>
            </a:r>
          </a:p>
          <a:p>
            <a:pPr lvl="1"/>
            <a:r>
              <a:rPr lang="en-US" dirty="0" smtClean="0"/>
              <a:t>$ 2.3 trillion every year in U.S.</a:t>
            </a:r>
          </a:p>
          <a:p>
            <a:pPr lvl="1"/>
            <a:r>
              <a:rPr lang="en-US" dirty="0" smtClean="0"/>
              <a:t>25% of U.S. GDP</a:t>
            </a:r>
          </a:p>
          <a:p>
            <a:pPr lvl="1"/>
            <a:r>
              <a:rPr lang="en-US" dirty="0" smtClean="0"/>
              <a:t>$ 10 trillion (the whole world)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9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Lesson?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Better project management</a:t>
            </a:r>
          </a:p>
          <a:p>
            <a:r>
              <a:rPr lang="en-US" dirty="0" smtClean="0"/>
              <a:t>Project </a:t>
            </a:r>
            <a:r>
              <a:rPr lang="en-US" dirty="0"/>
              <a:t>Management </a:t>
            </a:r>
            <a:r>
              <a:rPr lang="en-US" dirty="0" smtClean="0"/>
              <a:t>Institute (PMI)</a:t>
            </a:r>
            <a:endParaRPr lang="en-US" dirty="0"/>
          </a:p>
          <a:p>
            <a:pPr lvl="1"/>
            <a:r>
              <a:rPr lang="en-US" dirty="0"/>
              <a:t>1969</a:t>
            </a:r>
          </a:p>
          <a:p>
            <a:pPr lvl="1"/>
            <a:r>
              <a:rPr lang="en-US" dirty="0"/>
              <a:t>About 300,000 </a:t>
            </a:r>
            <a:r>
              <a:rPr lang="en-US" dirty="0" smtClean="0"/>
              <a:t>members / many </a:t>
            </a:r>
            <a:r>
              <a:rPr lang="en-US" dirty="0"/>
              <a:t>from IT field</a:t>
            </a:r>
          </a:p>
          <a:p>
            <a:pPr lvl="1"/>
            <a:r>
              <a:rPr lang="en-US" dirty="0"/>
              <a:t>IS Specific Interest </a:t>
            </a:r>
            <a:r>
              <a:rPr lang="en-US" dirty="0" smtClean="0"/>
              <a:t>Group</a:t>
            </a:r>
          </a:p>
          <a:p>
            <a:r>
              <a:rPr lang="en-US" dirty="0" smtClean="0"/>
              <a:t>PMI Body of Knowledge (BOK) guide</a:t>
            </a:r>
          </a:p>
          <a:p>
            <a:pPr lvl="1"/>
            <a:r>
              <a:rPr lang="en-US" dirty="0" smtClean="0"/>
              <a:t>2008 edition</a:t>
            </a:r>
          </a:p>
          <a:p>
            <a:r>
              <a:rPr lang="en-US" dirty="0" smtClean="0"/>
              <a:t>Project management certification</a:t>
            </a:r>
          </a:p>
          <a:p>
            <a:pPr lvl="1"/>
            <a:r>
              <a:rPr lang="en-US" dirty="0" smtClean="0"/>
              <a:t>PMP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2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Project is defined as “</a:t>
            </a:r>
            <a:r>
              <a:rPr lang="en-US" dirty="0"/>
              <a:t>a temporary endeavor undertaken to create a unique product, service, or result” </a:t>
            </a:r>
            <a:r>
              <a:rPr lang="en-US" dirty="0" smtClean="0"/>
              <a:t>[PMBOK</a:t>
            </a:r>
            <a:r>
              <a:rPr lang="en-US" dirty="0"/>
              <a:t>® </a:t>
            </a:r>
            <a:r>
              <a:rPr lang="en-US" dirty="0" smtClean="0"/>
              <a:t>Guide, 2008]</a:t>
            </a:r>
          </a:p>
          <a:p>
            <a:r>
              <a:rPr lang="en-US" dirty="0" smtClean="0"/>
              <a:t>Key attributes</a:t>
            </a:r>
          </a:p>
          <a:p>
            <a:pPr lvl="1"/>
            <a:r>
              <a:rPr lang="en-US" dirty="0" smtClean="0"/>
              <a:t>Unique purpose</a:t>
            </a:r>
          </a:p>
          <a:p>
            <a:pPr lvl="1"/>
            <a:r>
              <a:rPr lang="en-US" dirty="0" smtClean="0"/>
              <a:t>Temporary</a:t>
            </a:r>
          </a:p>
          <a:p>
            <a:pPr lvl="1"/>
            <a:r>
              <a:rPr lang="en-US" dirty="0" smtClean="0"/>
              <a:t>Progressive elaboration</a:t>
            </a:r>
          </a:p>
          <a:p>
            <a:pPr lvl="1"/>
            <a:r>
              <a:rPr lang="en-US" dirty="0" smtClean="0"/>
              <a:t>Various resources</a:t>
            </a:r>
          </a:p>
          <a:p>
            <a:pPr lvl="1"/>
            <a:r>
              <a:rPr lang="en-US" dirty="0" smtClean="0"/>
              <a:t>Primary customer/sponsor</a:t>
            </a:r>
          </a:p>
          <a:p>
            <a:pPr lvl="1"/>
            <a:r>
              <a:rPr lang="en-US" dirty="0" smtClean="0"/>
              <a:t>Uncertainty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Modern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Manhattan Project</a:t>
            </a:r>
          </a:p>
          <a:p>
            <a:pPr lvl="1"/>
            <a:r>
              <a:rPr lang="en-US" dirty="0" smtClean="0"/>
              <a:t>1946</a:t>
            </a:r>
          </a:p>
          <a:p>
            <a:pPr lvl="1"/>
            <a:r>
              <a:rPr lang="en-US" dirty="0" smtClean="0"/>
              <a:t>U.S. military project</a:t>
            </a:r>
          </a:p>
          <a:p>
            <a:pPr lvl="1"/>
            <a:r>
              <a:rPr lang="en-US" dirty="0" smtClean="0"/>
              <a:t>Development of atomic bomb</a:t>
            </a:r>
          </a:p>
          <a:p>
            <a:pPr lvl="1"/>
            <a:r>
              <a:rPr lang="en-US" dirty="0" smtClean="0"/>
              <a:t>Duration: 03 years</a:t>
            </a:r>
          </a:p>
          <a:p>
            <a:pPr lvl="1"/>
            <a:r>
              <a:rPr lang="en-US" dirty="0" smtClean="0"/>
              <a:t>Cost: $ 2 billion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0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Triple Constraint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Competing goals</a:t>
            </a:r>
          </a:p>
          <a:p>
            <a:pPr lvl="1"/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Time</a:t>
            </a:r>
          </a:p>
          <a:p>
            <a:r>
              <a:rPr lang="en-US" dirty="0" smtClean="0"/>
              <a:t>Trade-offs</a:t>
            </a:r>
          </a:p>
          <a:p>
            <a:r>
              <a:rPr lang="en-US" dirty="0" smtClean="0"/>
              <a:t>Quadruple constraint</a:t>
            </a:r>
          </a:p>
          <a:p>
            <a:pPr lvl="1"/>
            <a:r>
              <a:rPr lang="en-US" dirty="0" smtClean="0"/>
              <a:t>Quality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2790825"/>
            <a:ext cx="390525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655320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9</a:t>
            </a:r>
          </a:p>
        </p:txBody>
      </p:sp>
    </p:spTree>
    <p:extLst>
      <p:ext uri="{BB962C8B-B14F-4D97-AF65-F5344CB8AC3E}">
        <p14:creationId xmlns:p14="http://schemas.microsoft.com/office/powerpoint/2010/main" val="94759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“the application of knowledge, skills, tools and techniques to project activities to meet project requirements.” </a:t>
            </a:r>
            <a:r>
              <a:rPr lang="en-US" dirty="0"/>
              <a:t>[PMBOK® Guide, 2008</a:t>
            </a:r>
            <a:r>
              <a:rPr lang="en-US" dirty="0" smtClean="0"/>
              <a:t>]</a:t>
            </a:r>
          </a:p>
          <a:p>
            <a:r>
              <a:rPr lang="en-US" dirty="0" smtClean="0"/>
              <a:t>Project managers strive</a:t>
            </a:r>
          </a:p>
          <a:p>
            <a:pPr lvl="1"/>
            <a:r>
              <a:rPr lang="en-US" dirty="0" smtClean="0"/>
              <a:t>To meet scope, time, cost, and quality goals</a:t>
            </a:r>
          </a:p>
          <a:p>
            <a:pPr lvl="1"/>
            <a:r>
              <a:rPr lang="en-US" dirty="0" smtClean="0"/>
              <a:t>Facilitate the entire process</a:t>
            </a:r>
          </a:p>
          <a:p>
            <a:pPr lvl="1"/>
            <a:r>
              <a:rPr lang="en-US" dirty="0" smtClean="0"/>
              <a:t>To meet needs and expectations of the stakeholders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Stakeholders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involved or affected</a:t>
            </a:r>
          </a:p>
          <a:p>
            <a:pPr lvl="1"/>
            <a:r>
              <a:rPr lang="en-US" dirty="0" smtClean="0"/>
              <a:t>Project sponsor</a:t>
            </a:r>
          </a:p>
          <a:p>
            <a:pPr lvl="1"/>
            <a:r>
              <a:rPr lang="en-US" dirty="0" smtClean="0"/>
              <a:t>Project team</a:t>
            </a:r>
          </a:p>
          <a:p>
            <a:pPr lvl="1"/>
            <a:r>
              <a:rPr lang="en-US" dirty="0" smtClean="0"/>
              <a:t>Support staff</a:t>
            </a:r>
          </a:p>
          <a:p>
            <a:pPr lvl="1"/>
            <a:r>
              <a:rPr lang="en-US" dirty="0" smtClean="0"/>
              <a:t>Customers</a:t>
            </a:r>
          </a:p>
          <a:p>
            <a:pPr lvl="1"/>
            <a:r>
              <a:rPr lang="en-US" dirty="0" smtClean="0"/>
              <a:t>Users</a:t>
            </a:r>
          </a:p>
          <a:p>
            <a:pPr lvl="1"/>
            <a:r>
              <a:rPr lang="en-US" dirty="0" smtClean="0"/>
              <a:t>Suppliers</a:t>
            </a:r>
          </a:p>
          <a:p>
            <a:pPr lvl="1"/>
            <a:r>
              <a:rPr lang="en-US" dirty="0" smtClean="0"/>
              <a:t>Opponents of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is "</a:t>
            </a:r>
            <a:r>
              <a:rPr lang="en-US" dirty="0"/>
              <a:t>a group of related projects managed in a coordinated way </a:t>
            </a:r>
            <a:r>
              <a:rPr lang="en-US" dirty="0" smtClean="0"/>
              <a:t>to obtain benefits </a:t>
            </a:r>
            <a:r>
              <a:rPr lang="en-US" dirty="0"/>
              <a:t>and </a:t>
            </a:r>
            <a:r>
              <a:rPr lang="en-US" dirty="0" smtClean="0"/>
              <a:t>control not available from </a:t>
            </a:r>
            <a:r>
              <a:rPr lang="en-US" dirty="0"/>
              <a:t>managing them </a:t>
            </a:r>
            <a:r>
              <a:rPr lang="en-US" dirty="0" smtClean="0"/>
              <a:t>individually.” </a:t>
            </a:r>
            <a:r>
              <a:rPr lang="en-US" dirty="0"/>
              <a:t>[PMBOK® Guide, 2008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Example: multiple applications development</a:t>
            </a:r>
          </a:p>
          <a:p>
            <a:r>
              <a:rPr lang="en-US" dirty="0" smtClean="0"/>
              <a:t>Program manager</a:t>
            </a:r>
          </a:p>
          <a:p>
            <a:pPr lvl="1"/>
            <a:r>
              <a:rPr lang="en-US" dirty="0" smtClean="0"/>
              <a:t>Guide project managers</a:t>
            </a:r>
          </a:p>
          <a:p>
            <a:pPr lvl="1"/>
            <a:r>
              <a:rPr lang="en-US" dirty="0" smtClean="0"/>
              <a:t>Have review meetings</a:t>
            </a:r>
          </a:p>
          <a:p>
            <a:pPr lvl="1"/>
            <a:r>
              <a:rPr lang="en-US" dirty="0" smtClean="0"/>
              <a:t>Strong skills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Portfolio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Emerging business strategy</a:t>
            </a:r>
          </a:p>
          <a:p>
            <a:r>
              <a:rPr lang="en-US" dirty="0" smtClean="0"/>
              <a:t>Previous projects and programs</a:t>
            </a:r>
          </a:p>
          <a:p>
            <a:r>
              <a:rPr lang="en-US" dirty="0" smtClean="0"/>
              <a:t>Wise investment decisions</a:t>
            </a:r>
          </a:p>
          <a:p>
            <a:r>
              <a:rPr lang="en-US" dirty="0" smtClean="0"/>
              <a:t>Portfolio manager</a:t>
            </a:r>
          </a:p>
          <a:p>
            <a:pPr lvl="1"/>
            <a:r>
              <a:rPr lang="en-US" dirty="0" smtClean="0"/>
              <a:t>No previous experience of project manager</a:t>
            </a:r>
          </a:p>
          <a:p>
            <a:pPr lvl="1"/>
            <a:r>
              <a:rPr lang="en-US" dirty="0" smtClean="0"/>
              <a:t>Strong financial and analytical skill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3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Difference between Project Management and Portfolio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30" y="2781300"/>
            <a:ext cx="846017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55320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18</a:t>
            </a:r>
          </a:p>
        </p:txBody>
      </p:sp>
    </p:spTree>
    <p:extLst>
      <p:ext uri="{BB962C8B-B14F-4D97-AF65-F5344CB8AC3E}">
        <p14:creationId xmlns:p14="http://schemas.microsoft.com/office/powerpoint/2010/main" val="296140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67278"/>
            <a:ext cx="8220076" cy="383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55320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10</a:t>
            </a:r>
          </a:p>
        </p:txBody>
      </p:sp>
    </p:spTree>
    <p:extLst>
      <p:ext uri="{BB962C8B-B14F-4D97-AF65-F5344CB8AC3E}">
        <p14:creationId xmlns:p14="http://schemas.microsoft.com/office/powerpoint/2010/main" val="250330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meet scope, time, and cost goals</a:t>
            </a:r>
          </a:p>
          <a:p>
            <a:r>
              <a:rPr lang="en-US" dirty="0" smtClean="0"/>
              <a:t>Satisfied customers</a:t>
            </a:r>
          </a:p>
          <a:p>
            <a:r>
              <a:rPr lang="en-US" dirty="0" smtClean="0"/>
              <a:t>To achieve main objectives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3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 Factors for Project Success [CHAOS Report, 2001]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Executive support</a:t>
            </a:r>
          </a:p>
          <a:p>
            <a:r>
              <a:rPr lang="en-US" dirty="0" smtClean="0"/>
              <a:t>User involvement</a:t>
            </a:r>
          </a:p>
          <a:p>
            <a:r>
              <a:rPr lang="en-US" dirty="0" smtClean="0"/>
              <a:t>Experienced project manager</a:t>
            </a:r>
          </a:p>
          <a:p>
            <a:r>
              <a:rPr lang="en-US" dirty="0" smtClean="0"/>
              <a:t>Clear business objectives</a:t>
            </a:r>
          </a:p>
          <a:p>
            <a:r>
              <a:rPr lang="en-US" dirty="0" smtClean="0"/>
              <a:t>Minimized scope</a:t>
            </a:r>
          </a:p>
          <a:p>
            <a:r>
              <a:rPr lang="en-US" dirty="0" smtClean="0"/>
              <a:t>Standard software infrastructure</a:t>
            </a:r>
          </a:p>
          <a:p>
            <a:r>
              <a:rPr lang="en-US" dirty="0" smtClean="0"/>
              <a:t>Firm basic requirements</a:t>
            </a:r>
          </a:p>
          <a:p>
            <a:r>
              <a:rPr lang="en-US" dirty="0" smtClean="0"/>
              <a:t>Reliable estimates</a:t>
            </a:r>
          </a:p>
          <a:p>
            <a:r>
              <a:rPr lang="en-US" dirty="0" smtClean="0"/>
              <a:t>Other criteria e.g. proper planning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Successful Organizations and Project 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Organizations</a:t>
            </a:r>
          </a:p>
          <a:p>
            <a:pPr lvl="1"/>
            <a:r>
              <a:rPr lang="en-US" dirty="0" smtClean="0"/>
              <a:t>Use of an integrated toolbox</a:t>
            </a:r>
          </a:p>
          <a:p>
            <a:pPr lvl="1"/>
            <a:r>
              <a:rPr lang="en-US" dirty="0" smtClean="0"/>
              <a:t>Project leaders growth</a:t>
            </a:r>
          </a:p>
          <a:p>
            <a:pPr lvl="1"/>
            <a:r>
              <a:rPr lang="en-US" dirty="0" smtClean="0"/>
              <a:t>Streamlined project delivery process</a:t>
            </a:r>
          </a:p>
          <a:p>
            <a:pPr lvl="1"/>
            <a:r>
              <a:rPr lang="en-US" dirty="0" smtClean="0"/>
              <a:t>Project metrics</a:t>
            </a:r>
          </a:p>
          <a:p>
            <a:r>
              <a:rPr lang="en-US" dirty="0" smtClean="0"/>
              <a:t>Project managers</a:t>
            </a:r>
          </a:p>
          <a:p>
            <a:pPr lvl="1"/>
            <a:r>
              <a:rPr lang="en-US" dirty="0"/>
              <a:t>Project management knowledge</a:t>
            </a:r>
          </a:p>
          <a:p>
            <a:pPr lvl="1"/>
            <a:r>
              <a:rPr lang="en-US" dirty="0"/>
              <a:t>Performance competency</a:t>
            </a:r>
          </a:p>
          <a:p>
            <a:pPr lvl="1"/>
            <a:r>
              <a:rPr lang="en-US" dirty="0"/>
              <a:t>Personal </a:t>
            </a:r>
            <a:r>
              <a:rPr lang="en-US" dirty="0" smtClean="0"/>
              <a:t>competency</a:t>
            </a:r>
          </a:p>
          <a:p>
            <a:pPr lvl="1"/>
            <a:r>
              <a:rPr lang="en-US" dirty="0" smtClean="0"/>
              <a:t>Understanding change</a:t>
            </a:r>
          </a:p>
          <a:p>
            <a:pPr lvl="1"/>
            <a:r>
              <a:rPr lang="en-US" dirty="0" smtClean="0"/>
              <a:t>Effective use of technology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Suggested Skills for Project </a:t>
            </a:r>
            <a:r>
              <a:rPr lang="en-US" dirty="0" smtClean="0"/>
              <a:t>Managers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Management BOK</a:t>
            </a:r>
          </a:p>
          <a:p>
            <a:r>
              <a:rPr lang="en-US" dirty="0" smtClean="0"/>
              <a:t>Application area </a:t>
            </a:r>
            <a:r>
              <a:rPr lang="en-US" dirty="0"/>
              <a:t>knowledge, standards, and </a:t>
            </a:r>
            <a:r>
              <a:rPr lang="en-US" dirty="0" smtClean="0"/>
              <a:t>regulations</a:t>
            </a:r>
          </a:p>
          <a:p>
            <a:r>
              <a:rPr lang="en-US" dirty="0" smtClean="0"/>
              <a:t>Project environment knowledge</a:t>
            </a:r>
            <a:endParaRPr lang="en-US" dirty="0"/>
          </a:p>
          <a:p>
            <a:r>
              <a:rPr lang="en-US" dirty="0" smtClean="0"/>
              <a:t>General management </a:t>
            </a:r>
            <a:r>
              <a:rPr lang="en-US" dirty="0"/>
              <a:t>knowledge </a:t>
            </a:r>
            <a:r>
              <a:rPr lang="en-US" dirty="0" smtClean="0"/>
              <a:t>and skills</a:t>
            </a:r>
            <a:endParaRPr lang="en-US" dirty="0" smtClean="0"/>
          </a:p>
          <a:p>
            <a:r>
              <a:rPr lang="en-US" dirty="0" smtClean="0"/>
              <a:t>Soft skills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8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People and Leadership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study conduced by Jennifer </a:t>
            </a:r>
            <a:r>
              <a:rPr lang="en-US" dirty="0" err="1" smtClean="0"/>
              <a:t>Krahn</a:t>
            </a:r>
            <a:r>
              <a:rPr lang="en-US" dirty="0" smtClean="0"/>
              <a:t> in 2006</a:t>
            </a:r>
          </a:p>
          <a:p>
            <a:pPr lvl="1"/>
            <a:r>
              <a:rPr lang="en-US" dirty="0" smtClean="0"/>
              <a:t>People skills</a:t>
            </a:r>
          </a:p>
          <a:p>
            <a:pPr lvl="1"/>
            <a:r>
              <a:rPr lang="en-US" dirty="0" smtClean="0"/>
              <a:t>Leadership</a:t>
            </a:r>
          </a:p>
          <a:p>
            <a:pPr lvl="1"/>
            <a:r>
              <a:rPr lang="en-US" dirty="0" smtClean="0"/>
              <a:t>Listening</a:t>
            </a:r>
          </a:p>
          <a:p>
            <a:pPr lvl="1"/>
            <a:r>
              <a:rPr lang="en-US" dirty="0" smtClean="0"/>
              <a:t>Integrity, ethical behavior, consistent</a:t>
            </a:r>
          </a:p>
          <a:p>
            <a:pPr lvl="1"/>
            <a:r>
              <a:rPr lang="en-US" dirty="0" smtClean="0"/>
              <a:t>Strong at building trust</a:t>
            </a:r>
          </a:p>
          <a:p>
            <a:pPr lvl="1"/>
            <a:r>
              <a:rPr lang="en-US" dirty="0" smtClean="0"/>
              <a:t>Verbal communication</a:t>
            </a:r>
          </a:p>
          <a:p>
            <a:pPr lvl="1"/>
            <a:r>
              <a:rPr lang="en-US" dirty="0" smtClean="0"/>
              <a:t>Strong at building teams</a:t>
            </a:r>
          </a:p>
          <a:p>
            <a:pPr lvl="1"/>
            <a:r>
              <a:rPr lang="en-US" dirty="0" smtClean="0"/>
              <a:t>Conflict management</a:t>
            </a:r>
          </a:p>
          <a:p>
            <a:pPr lvl="1"/>
            <a:r>
              <a:rPr lang="en-US" dirty="0" smtClean="0"/>
              <a:t>Critical thinking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2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Software/ software engineering</a:t>
            </a:r>
          </a:p>
          <a:p>
            <a:r>
              <a:rPr lang="en-US" dirty="0" smtClean="0"/>
              <a:t>IT project failure / investment</a:t>
            </a:r>
          </a:p>
          <a:p>
            <a:r>
              <a:rPr lang="en-US" dirty="0" smtClean="0"/>
              <a:t>Project / program</a:t>
            </a:r>
          </a:p>
          <a:p>
            <a:r>
              <a:rPr lang="en-US" dirty="0" smtClean="0"/>
              <a:t>Project and portfolio management</a:t>
            </a:r>
          </a:p>
          <a:p>
            <a:r>
              <a:rPr lang="en-US" dirty="0" smtClean="0"/>
              <a:t>Project management framework</a:t>
            </a:r>
          </a:p>
          <a:p>
            <a:r>
              <a:rPr lang="en-US" dirty="0" smtClean="0"/>
              <a:t>Project success factors</a:t>
            </a:r>
          </a:p>
          <a:p>
            <a:r>
              <a:rPr lang="en-US" dirty="0" smtClean="0"/>
              <a:t>Successful organizations and managers</a:t>
            </a:r>
          </a:p>
          <a:p>
            <a:r>
              <a:rPr lang="en-US" dirty="0" smtClean="0"/>
              <a:t>Suggested skills for project managers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2216</TotalTime>
  <Words>1328</Words>
  <Application>Microsoft Office PowerPoint</Application>
  <PresentationFormat>On-screen Show (4:3)</PresentationFormat>
  <Paragraphs>339</Paragraphs>
  <Slides>35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PresentationPro_GlowingTechVideo</vt:lpstr>
      <vt:lpstr>Software Engineering II Lecture 1</vt:lpstr>
      <vt:lpstr>Outline</vt:lpstr>
      <vt:lpstr>What you have learned</vt:lpstr>
      <vt:lpstr>Course Outline [1/2]</vt:lpstr>
      <vt:lpstr>Course Outline [2/2]</vt:lpstr>
      <vt:lpstr>Course Objectives</vt:lpstr>
      <vt:lpstr>Recommended Resources</vt:lpstr>
      <vt:lpstr>Marks Distribution</vt:lpstr>
      <vt:lpstr>Schedule [1/2]</vt:lpstr>
      <vt:lpstr>Schedule [2/2]</vt:lpstr>
      <vt:lpstr>Software</vt:lpstr>
      <vt:lpstr>Software Engineering</vt:lpstr>
      <vt:lpstr>Software Myths – Management Myths [1/2]</vt:lpstr>
      <vt:lpstr>Management Myths [2/2]</vt:lpstr>
      <vt:lpstr>Customer Myths</vt:lpstr>
      <vt:lpstr>Practitioner’s Myths [1/2]</vt:lpstr>
      <vt:lpstr>Practitioner’s Myths [2/2]</vt:lpstr>
      <vt:lpstr>The CHAOS Report – Standish Group</vt:lpstr>
      <vt:lpstr>Investment in Projects</vt:lpstr>
      <vt:lpstr>What is the Lesson?</vt:lpstr>
      <vt:lpstr>Project</vt:lpstr>
      <vt:lpstr>First Modern Project</vt:lpstr>
      <vt:lpstr>Triple Constraint</vt:lpstr>
      <vt:lpstr>Project Management</vt:lpstr>
      <vt:lpstr>Project Stakeholders</vt:lpstr>
      <vt:lpstr>Program</vt:lpstr>
      <vt:lpstr>Project Portfolio Management</vt:lpstr>
      <vt:lpstr>Difference between Project Management and Portfolio Management</vt:lpstr>
      <vt:lpstr>Project Management Framework</vt:lpstr>
      <vt:lpstr>Project Success</vt:lpstr>
      <vt:lpstr>Top Factors for Project Success [CHAOS Report, 2001]</vt:lpstr>
      <vt:lpstr>Successful Organizations and Project Managers</vt:lpstr>
      <vt:lpstr>Suggested Skills for Project Managers</vt:lpstr>
      <vt:lpstr>Importance of People and Leadership Skills</vt:lpstr>
      <vt:lpstr>Summary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Muzafar</cp:lastModifiedBy>
  <cp:revision>91</cp:revision>
  <dcterms:created xsi:type="dcterms:W3CDTF">2013-04-27T08:10:27Z</dcterms:created>
  <dcterms:modified xsi:type="dcterms:W3CDTF">2013-07-01T09:37:55Z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