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6" r:id="rId19"/>
    <p:sldId id="277" r:id="rId20"/>
    <p:sldId id="275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101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t>08/10/2013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858774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t>08/10/2013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7138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t>08/10/2013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9933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t>08/10/2013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491965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t>08/10/2013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04798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t>08/10/2013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264792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t>08/10/2013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226588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t>08/10/2013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30121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t>08/10/2013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818549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t>08/10/2013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9041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t>08/10/2013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86250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740CB7-6455-4F02-9FD8-5F0D8CD8C9E5}" type="datetimeFigureOut">
              <a:rPr lang="en-GB" smtClean="0"/>
              <a:t>08/10/2013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26222E-B846-4D76-A032-0C074D0D6C9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06841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>
                <a:latin typeface="Arial Black" panose="020B0A04020102020204" pitchFamily="34" charset="0"/>
              </a:rPr>
              <a:t>Module 2: Information Technology Infrastructure</a:t>
            </a:r>
            <a:endParaRPr lang="en-GB" dirty="0">
              <a:latin typeface="Arial Black" panose="020B0A040201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A04020102020204" pitchFamily="34" charset="0"/>
              </a:rPr>
              <a:t>Chapter 1: Hardware and Software</a:t>
            </a:r>
            <a:endParaRPr lang="en-GB" dirty="0">
              <a:solidFill>
                <a:schemeClr val="tx1">
                  <a:lumMod val="85000"/>
                  <a:lumOff val="15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21943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Learning Objectives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Identify the IT infrastructure and its components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Describe how to select Hardware or IS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Describe characteristics of memory, processor, storage, input and output </a:t>
            </a: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devices</a:t>
            </a:r>
          </a:p>
          <a:p>
            <a:r>
              <a:rPr lang="en-GB" sz="2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Identify and briefly describe the functions of two basic types of software</a:t>
            </a:r>
          </a:p>
          <a:p>
            <a:r>
              <a:rPr lang="en-GB" sz="2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Outline the role of operating systems</a:t>
            </a:r>
          </a:p>
          <a:p>
            <a:r>
              <a:rPr lang="en-GB" sz="2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Discuss how application software support personal, workgroup and enterprise business objectives </a:t>
            </a:r>
            <a:endParaRPr lang="en-GB" sz="18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00044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Information Technology Infrastructure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Physical devices and software applications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Services “ Service Platform”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Computing platforms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Telecomm services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Data management services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Application software services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Physical facility management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IT management services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IT standards services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IT training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IT research</a:t>
            </a:r>
          </a:p>
        </p:txBody>
      </p:sp>
    </p:spTree>
    <p:extLst>
      <p:ext uri="{BB962C8B-B14F-4D97-AF65-F5344CB8AC3E}">
        <p14:creationId xmlns:p14="http://schemas.microsoft.com/office/powerpoint/2010/main" val="24851515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Information Technology Infrastructure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Important to know service platform</a:t>
            </a:r>
          </a:p>
          <a:p>
            <a:pPr lvl="1"/>
            <a: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Value of technology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IT infrastructures have evolved</a:t>
            </a:r>
          </a:p>
          <a:p>
            <a:pPr lvl="1"/>
            <a: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Developments in computer processing/memory chips </a:t>
            </a:r>
            <a:r>
              <a:rPr lang="en-GB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etc</a:t>
            </a:r>
            <a:endParaRPr lang="en-GB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Reason: 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To make technology practical and yield business benefits</a:t>
            </a:r>
          </a:p>
          <a:p>
            <a:pPr marL="0" indent="0">
              <a:buNone/>
            </a:pPr>
            <a:endParaRPr lang="en-GB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790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208" y="260648"/>
            <a:ext cx="8229600" cy="1143000"/>
          </a:xfrm>
        </p:spPr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Hardware Components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203848" y="1556792"/>
            <a:ext cx="2880320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Communication Devices</a:t>
            </a:r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2975124" y="2564904"/>
            <a:ext cx="3456384" cy="24482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Rectangle 7"/>
          <p:cNvSpPr/>
          <p:nvPr/>
        </p:nvSpPr>
        <p:spPr>
          <a:xfrm>
            <a:off x="683568" y="3447002"/>
            <a:ext cx="1584176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Input Devices</a:t>
            </a:r>
            <a:endParaRPr lang="en-GB" dirty="0"/>
          </a:p>
        </p:txBody>
      </p:sp>
      <p:sp>
        <p:nvSpPr>
          <p:cNvPr id="10" name="Rectangle 9"/>
          <p:cNvSpPr/>
          <p:nvPr/>
        </p:nvSpPr>
        <p:spPr>
          <a:xfrm>
            <a:off x="7026324" y="3447002"/>
            <a:ext cx="1656184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Output Devices</a:t>
            </a:r>
            <a:endParaRPr lang="en-GB" dirty="0"/>
          </a:p>
        </p:txBody>
      </p:sp>
      <p:sp>
        <p:nvSpPr>
          <p:cNvPr id="11" name="Rectangle 10"/>
          <p:cNvSpPr/>
          <p:nvPr/>
        </p:nvSpPr>
        <p:spPr>
          <a:xfrm>
            <a:off x="3263156" y="5601592"/>
            <a:ext cx="2880320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Secondary Storage</a:t>
            </a:r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3472830" y="2694206"/>
            <a:ext cx="24609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chemeClr val="bg1"/>
                </a:solidFill>
              </a:rPr>
              <a:t>Processing device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347864" y="3212976"/>
            <a:ext cx="2736304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CU/ ALU</a:t>
            </a:r>
            <a:endParaRPr lang="en-GB" dirty="0"/>
          </a:p>
        </p:txBody>
      </p:sp>
      <p:sp>
        <p:nvSpPr>
          <p:cNvPr id="14" name="Rectangle 13"/>
          <p:cNvSpPr/>
          <p:nvPr/>
        </p:nvSpPr>
        <p:spPr>
          <a:xfrm>
            <a:off x="3347864" y="3951058"/>
            <a:ext cx="2795612" cy="6300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Memory (Primary Storage)</a:t>
            </a:r>
            <a:endParaRPr lang="en-GB" dirty="0"/>
          </a:p>
        </p:txBody>
      </p:sp>
      <p:sp>
        <p:nvSpPr>
          <p:cNvPr id="16" name="Left-Right Arrow 15"/>
          <p:cNvSpPr/>
          <p:nvPr/>
        </p:nvSpPr>
        <p:spPr>
          <a:xfrm>
            <a:off x="2346028" y="3600019"/>
            <a:ext cx="563364" cy="37804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Left-Right Arrow 18"/>
          <p:cNvSpPr/>
          <p:nvPr/>
        </p:nvSpPr>
        <p:spPr>
          <a:xfrm>
            <a:off x="6462960" y="3577456"/>
            <a:ext cx="563364" cy="37804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Up-Down Arrow 16"/>
          <p:cNvSpPr/>
          <p:nvPr/>
        </p:nvSpPr>
        <p:spPr>
          <a:xfrm>
            <a:off x="4523296" y="2048597"/>
            <a:ext cx="360040" cy="489342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Up-Down Arrow 20"/>
          <p:cNvSpPr/>
          <p:nvPr/>
        </p:nvSpPr>
        <p:spPr>
          <a:xfrm>
            <a:off x="4463988" y="5043318"/>
            <a:ext cx="360040" cy="489342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49310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Memory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Memory Types </a:t>
            </a:r>
          </a:p>
        </p:txBody>
      </p:sp>
    </p:spTree>
    <p:extLst>
      <p:ext uri="{BB962C8B-B14F-4D97-AF65-F5344CB8AC3E}">
        <p14:creationId xmlns:p14="http://schemas.microsoft.com/office/powerpoint/2010/main" val="11025122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Memory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Cache Memory	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High speed memory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Stores frequently used data is stored</a:t>
            </a:r>
          </a:p>
          <a:p>
            <a:pPr lvl="1"/>
            <a:endParaRPr lang="en-GB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Costs for memory capacity continue to decline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Effectiveness of a CBIS depends on memory capacity too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Computer assisted product design require more memory</a:t>
            </a:r>
          </a:p>
          <a:p>
            <a:pPr lvl="1"/>
            <a:endParaRPr lang="en-GB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27940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Multiprocessing and Parallel Computing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Multiprocessing involves simultaneous execution of two or more instructions at the same time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Multicore microprocessor (dual core)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AMD and Intel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Core Duo technology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Parallel Computing is simultaneous execution of same task on multiple processors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Massively Parallel computing systems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Single instruction/ Multiple data (SIMD)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Multiple Instruction/ Multiple data (MIMD)</a:t>
            </a:r>
          </a:p>
          <a:p>
            <a:pPr lvl="1"/>
            <a:endParaRPr lang="en-GB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71440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Multiprocessing and Parallel Computing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Grid Computing: use of collection of computers to work in a coordinated manner  	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Solve extremely large processing problems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Central server acting as Grid leader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World Community Grid ( through Rosetta Software)</a:t>
            </a:r>
          </a:p>
          <a:p>
            <a:pPr lvl="1"/>
            <a:endParaRPr lang="en-GB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Business Uses: </a:t>
            </a:r>
            <a:r>
              <a:rPr lang="en-GB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Modeling</a:t>
            </a: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simulating, analysing large amounts of data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Marketing programs or boosting sales and customer relationships</a:t>
            </a:r>
          </a:p>
          <a:p>
            <a:pPr lvl="1"/>
            <a:endParaRPr lang="en-GB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79141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Secondary Storage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Amount of data to be stored is increasing every year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Secondary storage: non volatile, greater capacity, greater economy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IS needs determine the access methods, storage capacity and portability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Access faster = expensive than slower media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Security</a:t>
            </a:r>
          </a:p>
          <a:p>
            <a:r>
              <a:rPr lang="en-GB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Types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Magnetic Disks -  Hard Disk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Optical Discs – CD-ROM, CD-RW, DVD, DVD-R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Memory Cards – used in </a:t>
            </a:r>
            <a:r>
              <a:rPr lang="en-GB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digicams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, video cams, photo printers, handheld games, smart phones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Flash Memory -  EEPROM</a:t>
            </a:r>
          </a:p>
          <a:p>
            <a:pPr lvl="1"/>
            <a:endParaRPr lang="en-GB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36586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Secondary Storage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RAID (redundant array of independent disks)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Fault tolerance – requirement of organizations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Technology to rebuild lost data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Data is split and stored on different physical drives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Improves system performance and reliability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Simpler way is duplicating data, </a:t>
            </a:r>
            <a:r>
              <a:rPr lang="en-GB" sz="1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disk mirroring</a:t>
            </a:r>
          </a:p>
        </p:txBody>
      </p:sp>
    </p:spTree>
    <p:extLst>
      <p:ext uri="{BB962C8B-B14F-4D97-AF65-F5344CB8AC3E}">
        <p14:creationId xmlns:p14="http://schemas.microsoft.com/office/powerpoint/2010/main" val="14292950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Secondary Storage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Enterprise Storage</a:t>
            </a:r>
          </a:p>
          <a:p>
            <a:pPr lvl="1"/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Large secondary storage</a:t>
            </a:r>
          </a:p>
          <a:p>
            <a:pPr lvl="1"/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Attached Storage</a:t>
            </a:r>
          </a:p>
          <a:p>
            <a:pPr lvl="1"/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Network Attached Storage</a:t>
            </a:r>
          </a:p>
          <a:p>
            <a:pPr lvl="1"/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Storage Area Network</a:t>
            </a:r>
          </a:p>
        </p:txBody>
      </p:sp>
    </p:spTree>
    <p:extLst>
      <p:ext uri="{BB962C8B-B14F-4D97-AF65-F5344CB8AC3E}">
        <p14:creationId xmlns:p14="http://schemas.microsoft.com/office/powerpoint/2010/main" val="18857292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Input</a:t>
            </a:r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Devices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Businesses consider certain features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Form of output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Nature of data required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Speed and accuracy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PC Input  </a:t>
            </a:r>
          </a:p>
          <a:p>
            <a:pPr lvl="1"/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Keyboard, mouse, track ball, touch pad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Voice/ Video </a:t>
            </a:r>
          </a:p>
          <a:p>
            <a:pPr lvl="1"/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Microphone, digital camera, web camera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Scanning Devices</a:t>
            </a:r>
          </a:p>
          <a:p>
            <a:pPr lvl="1"/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Optical Scanner (flatbed , handheld </a:t>
            </a:r>
            <a:r>
              <a:rPr lang="en-GB" sz="1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etc</a:t>
            </a:r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en-GB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Pen Input</a:t>
            </a:r>
          </a:p>
          <a:p>
            <a:pPr lvl="1"/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Stylus, Digital Pen</a:t>
            </a:r>
          </a:p>
        </p:txBody>
      </p:sp>
    </p:spTree>
    <p:extLst>
      <p:ext uri="{BB962C8B-B14F-4D97-AF65-F5344CB8AC3E}">
        <p14:creationId xmlns:p14="http://schemas.microsoft.com/office/powerpoint/2010/main" val="30705250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Input Devices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525963"/>
          </a:xfrm>
        </p:spPr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Reading Devices</a:t>
            </a:r>
          </a:p>
          <a:p>
            <a:pPr lvl="1"/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Magnetic strip reader, Bar code reader, RFID reader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Touch 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ensitive Screens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Terminals </a:t>
            </a:r>
          </a:p>
          <a:p>
            <a:pPr lvl="1"/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Dumb, Smart , Special purpose (POS, ATM)</a:t>
            </a:r>
          </a:p>
          <a:p>
            <a:r>
              <a:rPr lang="en-GB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Biometric Input Devices</a:t>
            </a:r>
          </a:p>
          <a:p>
            <a:pPr lvl="1"/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Translates personal characteristics into digital code</a:t>
            </a:r>
          </a:p>
          <a:p>
            <a:pPr lvl="1"/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Finger print scanner, Face recognition, Voice verification, Signature verification, Retina/ Iris scanners</a:t>
            </a:r>
          </a:p>
          <a:p>
            <a:endParaRPr lang="en-GB" sz="2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50632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Output </a:t>
            </a:r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Devices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680520"/>
          </a:xfrm>
        </p:spPr>
        <p:txBody>
          <a:bodyPr>
            <a:normAutofit/>
          </a:bodyPr>
          <a:lstStyle/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Output should be the </a:t>
            </a:r>
            <a:r>
              <a:rPr lang="en-GB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right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information at </a:t>
            </a:r>
            <a:r>
              <a:rPr lang="en-GB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right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time to the</a:t>
            </a:r>
            <a:r>
              <a:rPr lang="en-GB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right 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person in the </a:t>
            </a:r>
            <a:r>
              <a:rPr lang="en-GB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right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format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Display Devices</a:t>
            </a:r>
          </a:p>
          <a:p>
            <a:pPr lvl="1"/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CRT Monitors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: use the CRT to display images on the screens. Dot on the screen is called Pixel (on/off)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More pixels, more resolution (</a:t>
            </a:r>
            <a:r>
              <a:rPr lang="en-GB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ppi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Dot pitch: distance between pixels in millimetres ( .25 to .33 mm)</a:t>
            </a:r>
          </a:p>
          <a:p>
            <a:pPr lvl="1"/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LCD monitors and screens: 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flat panel displays that use liquid crystals to display images on screen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Less space, costlier, less power consumption, flicker free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TFT: use transistors to control each pixels</a:t>
            </a:r>
          </a:p>
          <a:p>
            <a:pPr lvl="1"/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OLED screens: 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organic light emitting diodes, organic molecules that emit light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Brighter than LCD, flexible displays, less expensive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cell phones, car radios, digital cameras</a:t>
            </a:r>
          </a:p>
          <a:p>
            <a:pPr lvl="2"/>
            <a:endParaRPr lang="en-GB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81386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Output </a:t>
            </a:r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Devices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680520"/>
          </a:xfrm>
        </p:spPr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Printers and Plotters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Produce text/ graphics on physical medium (hard copy)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Non Impact (inkjet, Laser, Mobile)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Different speeds (ppm), quality (dpi), capabilities</a:t>
            </a:r>
          </a:p>
          <a:p>
            <a:pPr lvl="1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mpact (Dot Matrix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Continuous form of paper (cps)</a:t>
            </a:r>
            <a:endParaRPr lang="en-GB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Plotters: 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high quality drawings like blue prints, maps, circuit diagrams</a:t>
            </a:r>
          </a:p>
          <a:p>
            <a:pPr lvl="2"/>
            <a:r>
              <a:rPr lang="en-GB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Upto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60 inch width</a:t>
            </a:r>
            <a:endParaRPr lang="en-GB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Audio Output</a:t>
            </a:r>
          </a:p>
          <a:p>
            <a:pPr lvl="1"/>
            <a: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Speakers, head phones, ear phones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Data Projectors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Projects text and images on larger screens</a:t>
            </a:r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endParaRPr lang="en-GB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90140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</a:t>
            </a:r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mputer Systems Types and Upgrading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824536"/>
          </a:xfrm>
        </p:spPr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Handheld/Mobile Devices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As small as a credit card, pocket size, portability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No disk, save data on special memory, GPS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Handheld computer, PDA, smartphones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Portable Computers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Laptops, notebooks, tablet PCs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Thin, lightweight, powerful 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Thin Client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Low-cost , centrally managed computer, no drives, limited capabilities</a:t>
            </a:r>
            <a:endParaRPr lang="en-GB" sz="19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Desktop and Workstation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Inexpensive, single user systems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Expensive, powerful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Mathematical computing, CAD, special effects for motion pictures</a:t>
            </a:r>
          </a:p>
          <a:p>
            <a:pPr lvl="1"/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endParaRPr lang="en-GB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68797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</a:t>
            </a:r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mputer Systems Types and Upgrading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824536"/>
          </a:xfrm>
        </p:spPr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Servers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Used by many people to perform certain tasks, provides access to hardware, software, resources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Scalability : ability to increase processing capability</a:t>
            </a:r>
          </a:p>
          <a:p>
            <a:pPr lvl="1"/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Blade servers: 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thinner than box-based servers, circuit board with processors, memory and network connections, secondary storage maybe added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Mainframes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Large, powerful, thousand computers connected, and handle millions of instructions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Information processing and data storage that are too large, backups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Supercomputers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Special purpose machines, complex, sophisticated mathematical calculations</a:t>
            </a:r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endParaRPr lang="en-GB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96924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Case Study: Mainframes or Distributed Systems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680520"/>
          </a:xfrm>
        </p:spPr>
        <p:txBody>
          <a:bodyPr>
            <a:normAutofit/>
          </a:bodyPr>
          <a:lstStyle/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Bank of </a:t>
            </a:r>
            <a:r>
              <a:rPr lang="en-GB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NewYork</a:t>
            </a:r>
            <a:endParaRPr lang="en-GB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traditionally information services are provided by z-series mainframes</a:t>
            </a:r>
          </a:p>
          <a:p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Competition from server based distributed systems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midrange servers, blade servers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Distributed systems: system dividing business processes among network servers,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Open and agile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Deployment of applications easy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Scalability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Inexpensive servers</a:t>
            </a:r>
          </a:p>
          <a:p>
            <a:pPr marL="0" indent="0">
              <a:buNone/>
            </a:pPr>
            <a:endParaRPr lang="en-GB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89632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Case Study: Mainframes or Distributed Systems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680520"/>
          </a:xfrm>
        </p:spPr>
        <p:txBody>
          <a:bodyPr>
            <a:normAutofit/>
          </a:bodyPr>
          <a:lstStyle/>
          <a:p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Mainframes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Ease of management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More secure and stable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Useful means o consolidation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Very large complex problem solving</a:t>
            </a:r>
          </a:p>
          <a:p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Expensive to shift from mainframe to distributed system</a:t>
            </a:r>
          </a:p>
          <a:p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IS professionals need to take advantage of both the technologies</a:t>
            </a:r>
            <a:endParaRPr lang="en-GB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32999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Software Component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680520"/>
          </a:xfrm>
        </p:spPr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System software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Set of programmes that coordinate activities and functions of computer hardware &amp; other programs</a:t>
            </a:r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Application Software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Programs to help the users perform tasks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Sphere of Influence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Scope of problem/opportunities addressed by organizations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Personal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Workgroup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Enterprise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Support the firm in the interactions with environment</a:t>
            </a:r>
          </a:p>
          <a:p>
            <a:endParaRPr lang="en-GB" sz="2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93644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System Software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680520"/>
          </a:xfrm>
        </p:spPr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Operating System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Plays a central role in the functioning of complete computer system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After boot up, OS is loaded in RAM</a:t>
            </a:r>
          </a:p>
          <a:p>
            <a:pPr lvl="1"/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Common Hardware Function: 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acting as intermediary between hardware and programs</a:t>
            </a:r>
          </a:p>
          <a:p>
            <a:pPr lvl="1"/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User Interfacing: 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command based, GUI</a:t>
            </a:r>
          </a:p>
          <a:p>
            <a:pPr lvl="1"/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Memory Management: 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control access of memory &amp; maximize usage and storage</a:t>
            </a:r>
          </a:p>
          <a:p>
            <a:pPr lvl="1"/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Processing tasks: 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task management allocates computer resources, allows multitasking (running more than one application at a time) and task sharing</a:t>
            </a:r>
          </a:p>
          <a:p>
            <a:pPr lvl="1"/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Networking capabilities: </a:t>
            </a:r>
            <a:r>
              <a:rPr lang="en-GB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features and capabilities to aid users in connecting to computer network</a:t>
            </a:r>
            <a:endParaRPr lang="en-GB" sz="1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65045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System Software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680520"/>
          </a:xfrm>
        </p:spPr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Operating System</a:t>
            </a:r>
          </a:p>
          <a:p>
            <a:pPr lvl="1"/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File Management: 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files are available when neede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d, protected from access by unauthorized users</a:t>
            </a:r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Security: 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provided by logon feature and identification code</a:t>
            </a:r>
          </a:p>
        </p:txBody>
      </p:sp>
    </p:spTree>
    <p:extLst>
      <p:ext uri="{BB962C8B-B14F-4D97-AF65-F5344CB8AC3E}">
        <p14:creationId xmlns:p14="http://schemas.microsoft.com/office/powerpoint/2010/main" val="36720662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System Software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91094491"/>
              </p:ext>
            </p:extLst>
          </p:nvPr>
        </p:nvGraphicFramePr>
        <p:xfrm>
          <a:off x="457200" y="1600200"/>
          <a:ext cx="8229600" cy="3754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PERSONAL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WORKGROUP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ENTERPRISE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Windows Vista</a:t>
                      </a:r>
                    </a:p>
                    <a:p>
                      <a:r>
                        <a:rPr lang="en-GB" dirty="0" smtClean="0"/>
                        <a:t>Widows mobile and Windows Embedded </a:t>
                      </a:r>
                    </a:p>
                    <a:p>
                      <a:r>
                        <a:rPr lang="en-GB" dirty="0" smtClean="0"/>
                        <a:t>Android</a:t>
                      </a:r>
                    </a:p>
                    <a:p>
                      <a:r>
                        <a:rPr lang="en-GB" dirty="0" smtClean="0"/>
                        <a:t>Mac OS</a:t>
                      </a:r>
                    </a:p>
                    <a:p>
                      <a:r>
                        <a:rPr lang="en-GB" dirty="0" smtClean="0"/>
                        <a:t>Mac OS X</a:t>
                      </a:r>
                    </a:p>
                    <a:p>
                      <a:endParaRPr lang="en-GB" dirty="0" smtClean="0"/>
                    </a:p>
                    <a:p>
                      <a:r>
                        <a:rPr lang="en-GB" dirty="0" smtClean="0"/>
                        <a:t>UNIX</a:t>
                      </a:r>
                      <a:br>
                        <a:rPr lang="en-GB" dirty="0" smtClean="0"/>
                      </a:br>
                      <a:r>
                        <a:rPr lang="en-GB" dirty="0" smtClean="0"/>
                        <a:t>Solaris</a:t>
                      </a:r>
                    </a:p>
                    <a:p>
                      <a:r>
                        <a:rPr lang="en-GB" dirty="0" smtClean="0"/>
                        <a:t>Linux</a:t>
                      </a:r>
                    </a:p>
                    <a:p>
                      <a:r>
                        <a:rPr lang="en-GB" dirty="0" smtClean="0"/>
                        <a:t>Red Hat Linux</a:t>
                      </a:r>
                    </a:p>
                    <a:p>
                      <a:r>
                        <a:rPr lang="en-GB" dirty="0" smtClean="0"/>
                        <a:t>Palm OS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Windows NT</a:t>
                      </a:r>
                      <a:r>
                        <a:rPr lang="en-GB" baseline="0" dirty="0" smtClean="0"/>
                        <a:t> Server</a:t>
                      </a:r>
                    </a:p>
                    <a:p>
                      <a:endParaRPr lang="en-GB" baseline="0" dirty="0" smtClean="0"/>
                    </a:p>
                    <a:p>
                      <a:r>
                        <a:rPr lang="en-GB" baseline="0" dirty="0" smtClean="0"/>
                        <a:t>Windows 2003 Server</a:t>
                      </a:r>
                    </a:p>
                    <a:p>
                      <a:r>
                        <a:rPr lang="en-GB" baseline="0" dirty="0" smtClean="0"/>
                        <a:t>Mac OS Server</a:t>
                      </a:r>
                    </a:p>
                    <a:p>
                      <a:endParaRPr lang="en-GB" baseline="0" dirty="0" smtClean="0"/>
                    </a:p>
                    <a:p>
                      <a:r>
                        <a:rPr lang="en-GB" baseline="0" dirty="0" smtClean="0"/>
                        <a:t>UNIX</a:t>
                      </a:r>
                    </a:p>
                    <a:p>
                      <a:r>
                        <a:rPr lang="en-GB" baseline="0" dirty="0" smtClean="0"/>
                        <a:t>Linux</a:t>
                      </a:r>
                    </a:p>
                    <a:p>
                      <a:r>
                        <a:rPr lang="en-GB" baseline="0" dirty="0" smtClean="0"/>
                        <a:t>Netware</a:t>
                      </a:r>
                    </a:p>
                    <a:p>
                      <a:r>
                        <a:rPr lang="en-GB" baseline="0" dirty="0" smtClean="0"/>
                        <a:t>IBM OS/390</a:t>
                      </a:r>
                    </a:p>
                    <a:p>
                      <a:r>
                        <a:rPr lang="en-GB" baseline="0" dirty="0" smtClean="0"/>
                        <a:t>IBM z/OS</a:t>
                      </a:r>
                      <a:br>
                        <a:rPr lang="en-GB" baseline="0" dirty="0" smtClean="0"/>
                      </a:br>
                      <a:r>
                        <a:rPr lang="en-GB" baseline="0" dirty="0" smtClean="0"/>
                        <a:t>HP MPE/</a:t>
                      </a:r>
                      <a:r>
                        <a:rPr lang="en-GB" baseline="0" dirty="0" err="1" smtClean="0"/>
                        <a:t>iX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Windows NT Server</a:t>
                      </a:r>
                    </a:p>
                    <a:p>
                      <a:endParaRPr lang="en-GB" dirty="0" smtClean="0"/>
                    </a:p>
                    <a:p>
                      <a:r>
                        <a:rPr lang="en-GB" dirty="0" smtClean="0"/>
                        <a:t>Windows Advanced Server</a:t>
                      </a:r>
                    </a:p>
                    <a:p>
                      <a:endParaRPr lang="en-GB" dirty="0" smtClean="0"/>
                    </a:p>
                    <a:p>
                      <a:r>
                        <a:rPr lang="en-GB" dirty="0" smtClean="0"/>
                        <a:t>Linus</a:t>
                      </a:r>
                    </a:p>
                    <a:p>
                      <a:r>
                        <a:rPr lang="en-GB" dirty="0" smtClean="0"/>
                        <a:t>UNIX</a:t>
                      </a:r>
                    </a:p>
                    <a:p>
                      <a:r>
                        <a:rPr lang="en-GB" dirty="0" smtClean="0"/>
                        <a:t>Red</a:t>
                      </a:r>
                      <a:r>
                        <a:rPr lang="en-GB" baseline="0" dirty="0" smtClean="0"/>
                        <a:t> Hat Linux</a:t>
                      </a:r>
                    </a:p>
                    <a:p>
                      <a:endParaRPr lang="en-GB" baseline="0" dirty="0" smtClean="0"/>
                    </a:p>
                    <a:p>
                      <a:r>
                        <a:rPr lang="en-GB" baseline="0" dirty="0" smtClean="0"/>
                        <a:t>IBM OS/390</a:t>
                      </a:r>
                    </a:p>
                    <a:p>
                      <a:r>
                        <a:rPr lang="en-GB" baseline="0" dirty="0" smtClean="0"/>
                        <a:t>IBM z/OS</a:t>
                      </a:r>
                    </a:p>
                    <a:p>
                      <a:r>
                        <a:rPr lang="en-GB" baseline="0" dirty="0" smtClean="0"/>
                        <a:t>HP MPE/</a:t>
                      </a:r>
                      <a:r>
                        <a:rPr lang="en-GB" baseline="0" dirty="0" err="1" smtClean="0"/>
                        <a:t>iX</a:t>
                      </a:r>
                      <a:endParaRPr lang="en-GB" baseline="0" dirty="0" smtClean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91721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System Software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680520"/>
          </a:xfrm>
        </p:spPr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Embedded Operating Systems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Certain OS are embedded into the devices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Some developed for special purpose devices e.g. computers 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on the space shuttle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Windows CE : embedded in small computer devices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Windows Mobile</a:t>
            </a:r>
          </a:p>
          <a:p>
            <a:pPr lvl="1"/>
            <a:r>
              <a:rPr lang="en-GB" sz="1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BlackBerry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Symbian OS</a:t>
            </a:r>
          </a:p>
          <a:p>
            <a:pPr lvl="1"/>
            <a:r>
              <a:rPr lang="en-GB" sz="1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Google Android</a:t>
            </a:r>
          </a:p>
          <a:p>
            <a:pPr lvl="1"/>
            <a:r>
              <a:rPr lang="en-GB" sz="1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iPhone OS</a:t>
            </a:r>
          </a:p>
          <a:p>
            <a:pPr lvl="1"/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78837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System Software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680520"/>
          </a:xfrm>
        </p:spPr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Utility Programs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Help to perform maintenance with a computer system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Hardware Utilities: Disk Scanner, Disk defragmenter, Diagnostic Utility</a:t>
            </a:r>
          </a:p>
          <a:p>
            <a:pPr lvl="1"/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Virus Detection and Recovery Utilities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File compression Utilities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Pop up blocker utilities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Server and Mainframe Utilities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Reporting workgroup activities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Managing power supply</a:t>
            </a:r>
          </a:p>
          <a:p>
            <a:pPr lvl="2"/>
            <a:endParaRPr lang="en-GB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Archiving contents of database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Reporting status of computer jobs</a:t>
            </a:r>
            <a:endParaRPr lang="en-GB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91524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Application Software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680520"/>
          </a:xfrm>
        </p:spPr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Most of the jobs and activities can be handled by application software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Proprietary software: one of a kind program for specific application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Off th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e shelf software: acquiring an existing software program</a:t>
            </a:r>
          </a:p>
          <a:p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Personal Application Software</a:t>
            </a:r>
          </a:p>
          <a:p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Workgroup Application Software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Collaborative software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Google docs, Yahoo groups</a:t>
            </a:r>
          </a:p>
          <a:p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Enterprise Application Software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SAP’s ERP</a:t>
            </a:r>
          </a:p>
          <a:p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Mobile Application Software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App stores </a:t>
            </a:r>
            <a:r>
              <a:rPr lang="en-GB" sz="1800" smtClean="0">
                <a:latin typeface="Arial" panose="020B0604020202020204" pitchFamily="34" charset="0"/>
                <a:cs typeface="Arial" panose="020B0604020202020204" pitchFamily="34" charset="0"/>
              </a:rPr>
              <a:t>provide them</a:t>
            </a:r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29848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Types of Application Software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680520"/>
          </a:xfrm>
        </p:spPr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Open Source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Freeware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Shareware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Public Domain</a:t>
            </a:r>
          </a:p>
          <a:p>
            <a:endParaRPr lang="en-GB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09991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680520"/>
          </a:xfrm>
        </p:spPr>
        <p:txBody>
          <a:bodyPr>
            <a:normAutofit/>
          </a:bodyPr>
          <a:lstStyle/>
          <a:p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System and application software are critical in achieving organizational goals</a:t>
            </a:r>
          </a:p>
          <a:p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Developing proprietary application software is effective only if it meets an organizational need and provide competitive advantage</a:t>
            </a:r>
          </a:p>
          <a:p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Software industry continues to undergo constant change, so users need to be aware of trends and issues</a:t>
            </a:r>
          </a:p>
        </p:txBody>
      </p:sp>
    </p:spTree>
    <p:extLst>
      <p:ext uri="{BB962C8B-B14F-4D97-AF65-F5344CB8AC3E}">
        <p14:creationId xmlns:p14="http://schemas.microsoft.com/office/powerpoint/2010/main" val="878683149"/>
      </p:ext>
    </p:extLst>
  </p:cSld>
  <p:clrMapOvr>
    <a:masterClrMapping/>
  </p:clrMapOvr>
</p:sld>
</file>

<file path=ppt/theme/theme1.xml><?xml version="1.0" encoding="utf-8"?>
<a:theme xmlns:a="http://schemas.openxmlformats.org/drawingml/2006/main" name="MI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MIS</Template>
  <TotalTime>5918</TotalTime>
  <Words>1396</Words>
  <Application>Microsoft Office PowerPoint</Application>
  <PresentationFormat>On-screen Show (4:3)</PresentationFormat>
  <Paragraphs>289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MIS</vt:lpstr>
      <vt:lpstr>Module 2: Information Technology Infrastructure</vt:lpstr>
      <vt:lpstr>Learning Objectives</vt:lpstr>
      <vt:lpstr>Information Technology Infrastructure</vt:lpstr>
      <vt:lpstr>Information Technology Infrastructure</vt:lpstr>
      <vt:lpstr>Hardware Components</vt:lpstr>
      <vt:lpstr>Memory</vt:lpstr>
      <vt:lpstr>Memory</vt:lpstr>
      <vt:lpstr>Multiprocessing and Parallel Computing</vt:lpstr>
      <vt:lpstr>Multiprocessing and Parallel Computing</vt:lpstr>
      <vt:lpstr>Secondary Storage</vt:lpstr>
      <vt:lpstr>Secondary Storage</vt:lpstr>
      <vt:lpstr>Secondary Storage</vt:lpstr>
      <vt:lpstr>Input Devices</vt:lpstr>
      <vt:lpstr>Input Devices</vt:lpstr>
      <vt:lpstr>Output Devices</vt:lpstr>
      <vt:lpstr>Output Devices</vt:lpstr>
      <vt:lpstr>Computer Systems Types and Upgrading</vt:lpstr>
      <vt:lpstr>Computer Systems Types and Upgrading</vt:lpstr>
      <vt:lpstr>Case Study: Mainframes or Distributed Systems</vt:lpstr>
      <vt:lpstr>Case Study: Mainframes or Distributed Systems</vt:lpstr>
      <vt:lpstr>Software Component</vt:lpstr>
      <vt:lpstr>System Software</vt:lpstr>
      <vt:lpstr>System Software</vt:lpstr>
      <vt:lpstr>System Software</vt:lpstr>
      <vt:lpstr>System Software</vt:lpstr>
      <vt:lpstr>System Software</vt:lpstr>
      <vt:lpstr>Application Software</vt:lpstr>
      <vt:lpstr>Types of Application Software</vt:lpstr>
      <vt:lpstr>Summary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Module 2: Information Technology Infrastructure</dc:title>
  <dc:creator>tjc</dc:creator>
  <cp:lastModifiedBy>tjc</cp:lastModifiedBy>
  <cp:revision>63</cp:revision>
  <dcterms:created xsi:type="dcterms:W3CDTF">2013-10-06T18:29:41Z</dcterms:created>
  <dcterms:modified xsi:type="dcterms:W3CDTF">2013-10-11T05:50:14Z</dcterms:modified>
</cp:coreProperties>
</file>