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6" r:id="rId19"/>
    <p:sldId id="277" r:id="rId20"/>
    <p:sldId id="275" r:id="rId21"/>
    <p:sldId id="27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09/10/2013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85877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09/10/2013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87138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09/10/2013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19933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09/10/2013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49196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09/10/2013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479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09/10/2013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2647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09/10/2013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22658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09/10/2013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3012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09/10/2013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81854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09/10/2013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7904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09/10/2013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86250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40CB7-6455-4F02-9FD8-5F0D8CD8C9E5}" type="datetimeFigureOut">
              <a:rPr lang="en-GB" smtClean="0"/>
              <a:pPr/>
              <a:t>09/10/2013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0684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Arial Black" panose="020B0A04020102020204" pitchFamily="34" charset="0"/>
              </a:rPr>
              <a:t>Module 2: Information Technology Infrastructure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Chapter 1: Hardware and Software</a:t>
            </a:r>
            <a:endParaRPr lang="en-GB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219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Learning Objectives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the IT infrastructure and its components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Describe how to select Hardware or IS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Describe characteristics of memory, processor, storage, input and output devices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000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 Technology Infrastructure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Physical devices and software applications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Services “ Service Platform”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Computing platforms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Telecomm services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Data management services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Application software services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Physical facility management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IT management services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IT standards services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IT training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IT research</a:t>
            </a:r>
          </a:p>
        </p:txBody>
      </p:sp>
    </p:spTree>
    <p:extLst>
      <p:ext uri="{BB962C8B-B14F-4D97-AF65-F5344CB8AC3E}">
        <p14:creationId xmlns:p14="http://schemas.microsoft.com/office/powerpoint/2010/main" xmlns="" val="248515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Information Technology Infrastructure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Important to know service platform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Value of technology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IT infrastructures have evolved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Developments in computer processing/memory chips </a:t>
            </a:r>
            <a:r>
              <a:rPr lang="en-GB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Reason: 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 make technology practical and yield business benefits</a:t>
            </a:r>
          </a:p>
          <a:p>
            <a:pPr marL="0" indent="0">
              <a:buNone/>
            </a:pPr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7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208" y="260648"/>
            <a:ext cx="8229600" cy="1143000"/>
          </a:xfrm>
        </p:spPr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Hardware Components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03848" y="1556792"/>
            <a:ext cx="288032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Communication Devices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2975124" y="2564904"/>
            <a:ext cx="3456384" cy="2448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683568" y="3447002"/>
            <a:ext cx="158417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Input Devices</a:t>
            </a:r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7026324" y="3447002"/>
            <a:ext cx="1656184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Output Devices</a:t>
            </a:r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3263156" y="5601592"/>
            <a:ext cx="288032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Secondary Storage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3472830" y="2694206"/>
            <a:ext cx="2460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Processing device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347864" y="3212976"/>
            <a:ext cx="273630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CU/ ALU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3347864" y="3951058"/>
            <a:ext cx="2795612" cy="6300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Memory (Primary Storage)</a:t>
            </a:r>
            <a:endParaRPr lang="en-GB" dirty="0"/>
          </a:p>
        </p:txBody>
      </p:sp>
      <p:sp>
        <p:nvSpPr>
          <p:cNvPr id="16" name="Left-Right Arrow 15"/>
          <p:cNvSpPr/>
          <p:nvPr/>
        </p:nvSpPr>
        <p:spPr>
          <a:xfrm>
            <a:off x="2346028" y="3600019"/>
            <a:ext cx="563364" cy="37804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Left-Right Arrow 18"/>
          <p:cNvSpPr/>
          <p:nvPr/>
        </p:nvSpPr>
        <p:spPr>
          <a:xfrm>
            <a:off x="6462960" y="3577456"/>
            <a:ext cx="563364" cy="37804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Up-Down Arrow 16"/>
          <p:cNvSpPr/>
          <p:nvPr/>
        </p:nvSpPr>
        <p:spPr>
          <a:xfrm>
            <a:off x="4523296" y="2048597"/>
            <a:ext cx="360040" cy="48934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Up-Down Arrow 20"/>
          <p:cNvSpPr/>
          <p:nvPr/>
        </p:nvSpPr>
        <p:spPr>
          <a:xfrm>
            <a:off x="4463988" y="5043318"/>
            <a:ext cx="360040" cy="48934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4493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Memory Types </a:t>
            </a:r>
          </a:p>
        </p:txBody>
      </p:sp>
    </p:spTree>
    <p:extLst>
      <p:ext uri="{BB962C8B-B14F-4D97-AF65-F5344CB8AC3E}">
        <p14:creationId xmlns:p14="http://schemas.microsoft.com/office/powerpoint/2010/main" xmlns="" val="110251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Cache Memory	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High speed memory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Stores frequently used data is stored</a:t>
            </a:r>
          </a:p>
          <a:p>
            <a:pPr lvl="1"/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Costs for memory capacity continue to decline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Effectiveness of a CBIS depends on memory capacity too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Computer assisted product design require more memory</a:t>
            </a: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279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Multiprocessing and Parallel Computing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Multiprocessing involves simultaneous execution of two or more instructions at the same time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Multicore microprocessor (dual core)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AMD and Intel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Core Duo technology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Parallel Computing is simultaneous execution of same task on multiple processors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Massively Parallel computing systems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Single instruction/ Multiple data (SIMD)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Multiple Instruction/ Multiple data (MIMD)</a:t>
            </a:r>
          </a:p>
          <a:p>
            <a:pPr lvl="1"/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714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Multiprocessing and Parallel Computing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Grid Computing: use of collection of computers to work in a coordinated manner  	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Solve extremely large processing problems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Central server acting as Grid leader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World Community Grid ( through Rosetta Software)</a:t>
            </a:r>
          </a:p>
          <a:p>
            <a:pPr lvl="1"/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Uses: </a:t>
            </a:r>
            <a:r>
              <a:rPr lang="en-GB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Modeling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simulating, analysing large amounts of data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Marketing programs or boosting sales and customer relationships</a:t>
            </a: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791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Secondary Storage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Amount of data to be stored is increasing every year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Secondary storage: non volatile, greater capacity, greater economy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IS needs determine the access methods, storage capacity and portability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Access faster = expensive than slower media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Security</a:t>
            </a:r>
          </a:p>
          <a:p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Types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Magnetic Disks -  Hard Disk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Optical Discs – CD-ROM, CD-RW, DVD, DVD-R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Memory Cards – used in </a:t>
            </a:r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digicams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video cams, photo printers, handheld games, smart phones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Flash Memory -  EEPROM</a:t>
            </a:r>
          </a:p>
          <a:p>
            <a:pPr lvl="1"/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365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Secondary Storage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RAID (redundant array of independent disks)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Fault tolerance – requirement of organizations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Technology to rebuild lost data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Data is split and stored on different physical drives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Improves system performance and reliability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Simpler way is duplicating data, </a:t>
            </a:r>
            <a:r>
              <a:rPr lang="en-GB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disk mirroring</a:t>
            </a:r>
          </a:p>
        </p:txBody>
      </p:sp>
    </p:spTree>
    <p:extLst>
      <p:ext uri="{BB962C8B-B14F-4D97-AF65-F5344CB8AC3E}">
        <p14:creationId xmlns:p14="http://schemas.microsoft.com/office/powerpoint/2010/main" xmlns="" val="142929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Secondary Storage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Enterprise Storage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Large secondary storage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Attached Storage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Network Attached Storage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Storage Area Network</a:t>
            </a:r>
          </a:p>
        </p:txBody>
      </p:sp>
    </p:spTree>
    <p:extLst>
      <p:ext uri="{BB962C8B-B14F-4D97-AF65-F5344CB8AC3E}">
        <p14:creationId xmlns:p14="http://schemas.microsoft.com/office/powerpoint/2010/main" xmlns="" val="188572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Devices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Businesses consider certain features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Form of output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Nature of data required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Speed and accuracy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PC Input  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Keyboard, mouse, track ball, touch pad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Voice/ Video 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Microphone, digital camera, web camera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Scanning Devices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Optical Scanner (flatbed , handheld </a:t>
            </a:r>
            <a:r>
              <a:rPr lang="en-GB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Pen Input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Stylus, Digital Pen</a:t>
            </a:r>
          </a:p>
        </p:txBody>
      </p:sp>
    </p:spTree>
    <p:extLst>
      <p:ext uri="{BB962C8B-B14F-4D97-AF65-F5344CB8AC3E}">
        <p14:creationId xmlns:p14="http://schemas.microsoft.com/office/powerpoint/2010/main" xmlns="" val="307052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Input Devices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Reading Devices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Magnetic strip reader, Bar code reader, RFID reader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Touch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ensitive Screens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Terminals 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Dumb, Smart , Special purpose (POS, ATM)</a:t>
            </a:r>
          </a:p>
          <a:p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Biometric Input Devices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Translates personal characteristics into digital code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Finger print scanner, Face recognition, Voice verification, Signature verification, Retina/ Iris scanners</a:t>
            </a:r>
          </a:p>
          <a:p>
            <a:endParaRPr lang="en-GB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506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Output </a:t>
            </a: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Devices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680520"/>
          </a:xfrm>
        </p:spPr>
        <p:txBody>
          <a:bodyPr>
            <a:norm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Output should be the </a:t>
            </a:r>
            <a:r>
              <a:rPr lang="en-GB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right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information at </a:t>
            </a:r>
            <a:r>
              <a:rPr lang="en-GB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right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time to the</a:t>
            </a:r>
            <a:r>
              <a:rPr lang="en-GB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right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person in the </a:t>
            </a:r>
            <a:r>
              <a:rPr lang="en-GB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right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format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Display Devices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CRT Monitors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 use the CRT to display images on the screens. Dot on the screen is called Pixel (on/off)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More pixels, more resolution (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ppi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Dot pitch: distance between pixels in millimetres ( .25 to .33 mm)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LCD monitors and screens: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flat panel displays that use liquid crystals to display images on screen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Less space, costlier, less power consumption, flicker free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TFT: use transistors to control each pixels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OLED screens: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organic light emitting diodes, organic molecules that emit light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Brighter than LCD, flexible displays, less expensive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cell phones, car radios, digital cameras</a:t>
            </a:r>
          </a:p>
          <a:p>
            <a:pPr lvl="2"/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813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Output </a:t>
            </a: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Devices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680520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Printers and Plotters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Produce text/ graphics on physical medium (hard copy)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Non Impact (inkjet, Laser, Mobile)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Different speeds (ppm), quality (dpi), capabilities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mpact (Dot Matrix)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Continuous form of paper (cps)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Plotters: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high quality drawings like blue prints, maps, circuit diagrams</a:t>
            </a:r>
          </a:p>
          <a:p>
            <a:pPr lvl="2"/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Upto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60 inch width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Audio Output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Speakers, head phones, ear phones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Data Projectors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Projects text and images on larger screens</a:t>
            </a:r>
          </a:p>
          <a:p>
            <a:pPr lvl="2"/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901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Computer Systems Types and Upgrading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824536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Handheld/Mobile Devices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As small as a credit card, pocket size, portability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No disk, save data on special memory, GPS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Handheld computer, PDA, smartphones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Portable Computers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Laptops, notebooks, tablet PCs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Thin, lightweight, powerful 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Thin Client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Low-cost , centrally managed computer, no drives, limited capabilities</a:t>
            </a:r>
            <a:endParaRPr lang="en-GB" sz="1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Desktop and Workstation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Inexpensive, single user systems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Expensive, powerful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Mathematical computing, CAD, special effects for motion pictures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687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Computer Systems Types and Upgrading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824536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Servers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Used by many people to perform certain tasks, provides access to hardware, software, resources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Scalability : ability to increase processing capability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Blade servers: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thinner than box-based servers, circuit board with processors, memory and network connections, secondary storage maybe added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Mainframes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Large, powerful, thousand computers connected, and handle millions of instructions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 processing and data storage that are too large, backups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Supercomputers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Special purpose machines, complex, sophisticated mathematical calculations</a:t>
            </a:r>
          </a:p>
          <a:p>
            <a:pPr lvl="2"/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969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 Study: Mainframes or Distributed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680520"/>
          </a:xfrm>
        </p:spPr>
        <p:txBody>
          <a:bodyPr>
            <a:norm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Bank of 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NewYork</a:t>
            </a: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traditionally information services are provided by z-series mainframes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Competition from server based distributed systems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midrange servers, blade servers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Distributed systems: system dividing business processes among network servers,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Open and agile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Deployment of applications easy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Scalability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Inexpensive servers</a:t>
            </a:r>
          </a:p>
          <a:p>
            <a:pPr marL="0" indent="0">
              <a:buNone/>
            </a:pPr>
            <a:endParaRPr lang="en-GB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896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Case Study: Mainframes or Distributed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680520"/>
          </a:xfrm>
        </p:spPr>
        <p:txBody>
          <a:bodyPr>
            <a:normAutofit/>
          </a:bodyPr>
          <a:lstStyle/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Mainframes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Ease of management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More secure and stable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Useful means o consolidation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Very large complex problem solving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Expensive to shift from mainframe to distributed system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IS professionals need to take advantage of both the technologies</a:t>
            </a:r>
          </a:p>
          <a:p>
            <a:endParaRPr lang="en-GB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329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Case Study: </a:t>
            </a:r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New to The Touch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680520"/>
          </a:xfrm>
        </p:spPr>
        <p:txBody>
          <a:bodyPr>
            <a:normAutofit/>
          </a:bodyPr>
          <a:lstStyle/>
          <a:p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Apple </a:t>
            </a:r>
            <a:r>
              <a:rPr lang="en-GB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iPhone</a:t>
            </a:r>
            <a:endParaRPr lang="en-GB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Multitouch</a:t>
            </a:r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features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Versatile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Detect fingers and gestures (easier to remember)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Move objects, scrolling</a:t>
            </a:r>
          </a:p>
          <a:p>
            <a:pPr lvl="1"/>
            <a:endParaRPr lang="en-GB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Panel underneath the glass senses the touch using electric fields</a:t>
            </a:r>
          </a:p>
          <a:p>
            <a:r>
              <a:rPr lang="en-GB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Synaptics</a:t>
            </a:r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Microsoft (windows 7)</a:t>
            </a:r>
          </a:p>
          <a:p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Microsoft’s Surface computer</a:t>
            </a:r>
          </a:p>
          <a:p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Android </a:t>
            </a:r>
            <a:r>
              <a:rPr lang="en-GB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smartphones</a:t>
            </a:r>
            <a:endParaRPr lang="en-GB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329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MIS</Template>
  <TotalTime>3105</TotalTime>
  <Words>982</Words>
  <Application>Microsoft Office PowerPoint</Application>
  <PresentationFormat>On-screen Show (4:3)</PresentationFormat>
  <Paragraphs>193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MIS</vt:lpstr>
      <vt:lpstr>Module 2: Information Technology Infrastructure</vt:lpstr>
      <vt:lpstr>Learning Objectives</vt:lpstr>
      <vt:lpstr>Information Technology Infrastructure</vt:lpstr>
      <vt:lpstr>Information Technology Infrastructure</vt:lpstr>
      <vt:lpstr>Hardware Components</vt:lpstr>
      <vt:lpstr>Memory</vt:lpstr>
      <vt:lpstr>Memory</vt:lpstr>
      <vt:lpstr>Multiprocessing and Parallel Computing</vt:lpstr>
      <vt:lpstr>Multiprocessing and Parallel Computing</vt:lpstr>
      <vt:lpstr>Secondary Storage</vt:lpstr>
      <vt:lpstr>Secondary Storage</vt:lpstr>
      <vt:lpstr>Secondary Storage</vt:lpstr>
      <vt:lpstr>Input Devices</vt:lpstr>
      <vt:lpstr>Input Devices</vt:lpstr>
      <vt:lpstr>Output Devices</vt:lpstr>
      <vt:lpstr>Output Devices</vt:lpstr>
      <vt:lpstr>Computer Systems Types and Upgrading</vt:lpstr>
      <vt:lpstr>Computer Systems Types and Upgrading</vt:lpstr>
      <vt:lpstr>Case Study: Mainframes or Distributed Systems</vt:lpstr>
      <vt:lpstr>Case Study: Mainframes or Distributed Systems</vt:lpstr>
      <vt:lpstr>Case Study: New to The Touch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2: Information Technology Infrastructure</dc:title>
  <dc:creator>tjc</dc:creator>
  <cp:lastModifiedBy>vcomsats</cp:lastModifiedBy>
  <cp:revision>44</cp:revision>
  <dcterms:created xsi:type="dcterms:W3CDTF">2013-10-06T18:29:41Z</dcterms:created>
  <dcterms:modified xsi:type="dcterms:W3CDTF">2013-10-09T07:31:47Z</dcterms:modified>
</cp:coreProperties>
</file>