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9" r:id="rId5"/>
    <p:sldId id="270" r:id="rId6"/>
    <p:sldId id="271" r:id="rId7"/>
    <p:sldId id="260" r:id="rId8"/>
    <p:sldId id="261" r:id="rId9"/>
    <p:sldId id="258" r:id="rId10"/>
    <p:sldId id="272" r:id="rId11"/>
    <p:sldId id="259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27/09/2013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1: Overview of Information System in Organizations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Chapter 2: How Organizations use IS</a:t>
            </a: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Topics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 and IS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 structure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 culture and change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</a:t>
            </a:r>
          </a:p>
          <a:p>
            <a:pPr lvl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How IS changes business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Reengineering and continuous improvement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User satisfaction and technology acceptance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Information Systems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E-business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Level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 and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Organization: formal collection of people and other resources established to accomplish a set of goals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Inputs: Money, people, materials, machines, data, information and decisions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Inputs are transformed into increased value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Outputs: goods or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value to stakeholders: customer, supplier, manager, shareholder or employee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the automatic car wash, consumers pay for skill, knowledge, time and energy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248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 and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Structure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Subunits and the way they relate to the overall organization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Depends on goals and approach to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Can affect how it views and uses IS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Organization Structure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2289408"/>
              </p:ext>
            </p:extLst>
          </p:nvPr>
        </p:nvGraphicFramePr>
        <p:xfrm>
          <a:off x="755576" y="3645024"/>
          <a:ext cx="4267200" cy="2543175"/>
        </p:xfrm>
        <a:graphic>
          <a:graphicData uri="http://schemas.openxmlformats.org/presentationml/2006/ole">
            <p:oleObj spid="_x0000_s1044" name="Image" r:id="rId3" imgW="6400000" imgH="4571429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794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 and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Flat organizational structure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Reduce no. of management levels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Empower employees at lower level to make decisions and solve problems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Give responsibility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important here to provide information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402100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 and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and Team Organizational Structures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Centred on major product and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teams are temporary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baby food company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Team organizational structure: centred on work teams or groups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Virtual Organizational Structures</a:t>
            </a:r>
          </a:p>
          <a:p>
            <a:pPr lvl="1"/>
            <a:r>
              <a:rPr lang="en-GB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Allow work to be separated in terms of location and time</a:t>
            </a:r>
          </a:p>
          <a:p>
            <a:pPr lvl="1"/>
            <a:r>
              <a:rPr lang="en-GB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Collaborative work</a:t>
            </a:r>
          </a:p>
          <a:p>
            <a:pPr lvl="1"/>
            <a:r>
              <a:rPr lang="en-GB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IT plays major role in connecting such organizations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341557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Culture and Change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Culture: set of major understandings and assumptions shared by a group for a business/Organization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Common beliefs, values, approaches to decision making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New IS might at times conflict with an informal rule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culture affects development and operation of IS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Change: deals with how for-profit and non-profit organizations plan for, implement and handle change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Sustaining change or disruptive change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Resistance to change also affects the working of IS</a:t>
            </a:r>
          </a:p>
        </p:txBody>
      </p:sp>
    </p:spTree>
    <p:extLst>
      <p:ext uri="{BB962C8B-B14F-4D97-AF65-F5344CB8AC3E}">
        <p14:creationId xmlns:p14="http://schemas.microsoft.com/office/powerpoint/2010/main" xmlns="" val="47573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Culture and Change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Learning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Adapting to new conditions or altering the practices over time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Adjustments based on experience and ideas</a:t>
            </a:r>
          </a:p>
        </p:txBody>
      </p:sp>
    </p:spTree>
    <p:extLst>
      <p:ext uri="{BB962C8B-B14F-4D97-AF65-F5344CB8AC3E}">
        <p14:creationId xmlns:p14="http://schemas.microsoft.com/office/powerpoint/2010/main" xmlns="" val="266728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Processes and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Collection of activities required to produce a product or service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Supported by flows of materials and information/knowledge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of businesses depend on the business processes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Functional business processes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Tied to a specific functional area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Sales and marketing: identifying customers, product marketing and selling products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Cross functional business processes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Cross different functional areas, requires coordination across departments</a:t>
            </a:r>
          </a:p>
        </p:txBody>
      </p:sp>
    </p:spTree>
    <p:extLst>
      <p:ext uri="{BB962C8B-B14F-4D97-AF65-F5344CB8AC3E}">
        <p14:creationId xmlns:p14="http://schemas.microsoft.com/office/powerpoint/2010/main" xmlns="" val="305871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Processes and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Order fulfilment Process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Sales: Generate order &gt;&gt; Submit Order</a:t>
            </a:r>
          </a:p>
          <a:p>
            <a:pPr lvl="1"/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Accounting: Check credit &gt;&gt; Approve credit &gt;&gt; Generate invoice</a:t>
            </a:r>
          </a:p>
          <a:p>
            <a:pPr marL="457200" lvl="1" indent="0">
              <a:buNone/>
            </a:pP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Manufacturing &amp; Production: Assemble product &gt;&gt; Ship product</a:t>
            </a:r>
          </a:p>
        </p:txBody>
      </p:sp>
      <p:cxnSp>
        <p:nvCxnSpPr>
          <p:cNvPr id="5" name="Curved Connector 4"/>
          <p:cNvCxnSpPr/>
          <p:nvPr/>
        </p:nvCxnSpPr>
        <p:spPr>
          <a:xfrm rot="16200000" flipH="1">
            <a:off x="5220072" y="3365127"/>
            <a:ext cx="432048" cy="144016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Curved Connector 6"/>
          <p:cNvCxnSpPr/>
          <p:nvPr/>
        </p:nvCxnSpPr>
        <p:spPr>
          <a:xfrm rot="16200000" flipH="1">
            <a:off x="5688124" y="4041068"/>
            <a:ext cx="360040" cy="144016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613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Processes and 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IT improves business processes?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Change flow of information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Tasks performed simultaneously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Eliminating delays in decision making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it’s important to analyse business processes before trying to improve them using the IT for better efficiency, effectiveness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4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Reengineering and Continuous Improvement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Competitive organizations make fundamental changes in how they do business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 Reengineering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Involves the radical redesign of business processes, organizational structure, IS  and values of the organization to achieve break through performance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Reduce delivery time, increase product and service quality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Challenges fundamental assumptions and rules 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218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Reengineering and Continuous Improvement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05991458"/>
              </p:ext>
            </p:extLst>
          </p:nvPr>
        </p:nvGraphicFramePr>
        <p:xfrm>
          <a:off x="899592" y="1628800"/>
          <a:ext cx="7272808" cy="417646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350188"/>
                <a:gridCol w="2169863"/>
                <a:gridCol w="2752757"/>
              </a:tblGrid>
              <a:tr h="792088">
                <a:tc>
                  <a:txBody>
                    <a:bodyPr/>
                    <a:lstStyle/>
                    <a:p>
                      <a:r>
                        <a:rPr lang="en-GB" dirty="0" smtClean="0"/>
                        <a:t>Rule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Original Rationale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Potential Problem</a:t>
                      </a:r>
                      <a:endParaRPr lang="en-GB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GB" dirty="0" smtClean="0"/>
                        <a:t>Hold small orders until</a:t>
                      </a:r>
                      <a:r>
                        <a:rPr lang="en-GB" baseline="0" dirty="0" smtClean="0"/>
                        <a:t> full truckload shipments can be assembled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Reduce delivery costs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Customer delivery is slow – lost sales</a:t>
                      </a:r>
                      <a:endParaRPr lang="en-GB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GB" dirty="0" smtClean="0"/>
                        <a:t>Do not accept an order until customer credit is approved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Reduce potential for bad debt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Customer service is poor – lost sales</a:t>
                      </a:r>
                      <a:endParaRPr lang="en-GB" dirty="0"/>
                    </a:p>
                  </a:txBody>
                  <a:tcPr/>
                </a:tc>
              </a:tr>
              <a:tr h="1281256">
                <a:tc>
                  <a:txBody>
                    <a:bodyPr/>
                    <a:lstStyle/>
                    <a:p>
                      <a:r>
                        <a:rPr lang="en-GB" dirty="0" smtClean="0"/>
                        <a:t>Let</a:t>
                      </a:r>
                      <a:r>
                        <a:rPr lang="en-GB" baseline="0" dirty="0" smtClean="0"/>
                        <a:t> HQ make all merchandising decisions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Reduce no. of items carried in inventory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Customers perceive organizations has limited product selection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8981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Reengineering and Continuous Improvement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improvement		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Constantly seek ways to improve business processes and add value to product and services</a:t>
            </a:r>
          </a:p>
          <a:p>
            <a:pPr lvl="1"/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3238730"/>
              </p:ext>
            </p:extLst>
          </p:nvPr>
        </p:nvGraphicFramePr>
        <p:xfrm>
          <a:off x="971600" y="2708920"/>
          <a:ext cx="6672064" cy="338871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336032"/>
                <a:gridCol w="3336032"/>
              </a:tblGrid>
              <a:tr h="427072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 Process Reengineering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 Improvement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 action taken to solve serious</a:t>
                      </a:r>
                      <a:r>
                        <a:rPr lang="en-GB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problems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Routine action taken to make minor improvements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Top-down change driven by senior executives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Bottom up change driven by workers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 in scope, cuts across</a:t>
                      </a:r>
                      <a:r>
                        <a:rPr lang="en-GB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departments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Narrow in scope, focus on task in given area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 is to</a:t>
                      </a:r>
                      <a:r>
                        <a:rPr lang="en-GB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achieve a major breakthrough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 is gradual improvement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Often lead by outsiders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Usually</a:t>
                      </a:r>
                      <a:r>
                        <a:rPr lang="en-GB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led by workers close to the business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integral to solution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provide data to guide improvement team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0059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User Satisfaction and Technology Acceptance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Relates to the IS attitudes and usage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User satisfaction: depends on quality of system and information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Flexible, efficient, timely, accessible</a:t>
            </a:r>
          </a:p>
          <a:p>
            <a:pPr marL="457200" lvl="1" indent="0">
              <a:buNone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acceptance model (TAM): factors that lead to better attitudes about the IS, higher acceptance and usage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diffusion: how widely technology is spread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infusion: extent to which technology infuses in area or department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Companies hope that high level of diffusion, infusion , satisfaction and acceptance will lead to greater performance and profitability </a:t>
            </a:r>
          </a:p>
        </p:txBody>
      </p:sp>
    </p:spTree>
    <p:extLst>
      <p:ext uri="{BB962C8B-B14F-4D97-AF65-F5344CB8AC3E}">
        <p14:creationId xmlns:p14="http://schemas.microsoft.com/office/powerpoint/2010/main" xmlns="" val="234059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655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59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2093</TotalTime>
  <Words>798</Words>
  <Application>Microsoft Office PowerPoint</Application>
  <PresentationFormat>On-screen Show (4:3)</PresentationFormat>
  <Paragraphs>130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MIS</vt:lpstr>
      <vt:lpstr>Image</vt:lpstr>
      <vt:lpstr>Module 1: Overview of Information System in Organizations</vt:lpstr>
      <vt:lpstr>Topics</vt:lpstr>
      <vt:lpstr>Organizations and IS</vt:lpstr>
      <vt:lpstr>Organizations and IS</vt:lpstr>
      <vt:lpstr>Organizations and IS</vt:lpstr>
      <vt:lpstr>Organizations and IS</vt:lpstr>
      <vt:lpstr>Organizational Culture and Change</vt:lpstr>
      <vt:lpstr>Organizational Culture and Change</vt:lpstr>
      <vt:lpstr>Business Processes and IS</vt:lpstr>
      <vt:lpstr>Business Processes and IS</vt:lpstr>
      <vt:lpstr>Business Processes and IS</vt:lpstr>
      <vt:lpstr>Reengineering and Continuous Improvement</vt:lpstr>
      <vt:lpstr>Reengineering and Continuous Improvement</vt:lpstr>
      <vt:lpstr>Reengineering and Continuous Improvement</vt:lpstr>
      <vt:lpstr>User Satisfaction and Technology Acceptance</vt:lpstr>
      <vt:lpstr>Business Information Systems</vt:lpstr>
      <vt:lpstr>Business Information Systems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NTS</cp:lastModifiedBy>
  <cp:revision>42</cp:revision>
  <dcterms:created xsi:type="dcterms:W3CDTF">2013-09-23T12:58:45Z</dcterms:created>
  <dcterms:modified xsi:type="dcterms:W3CDTF">2013-09-27T07:26:52Z</dcterms:modified>
</cp:coreProperties>
</file>