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6" r:id="rId5"/>
    <p:sldId id="270" r:id="rId6"/>
    <p:sldId id="271" r:id="rId7"/>
    <p:sldId id="272" r:id="rId8"/>
    <p:sldId id="273" r:id="rId9"/>
    <p:sldId id="274" r:id="rId10"/>
    <p:sldId id="275" r:id="rId11"/>
    <p:sldId id="277" r:id="rId12"/>
    <p:sldId id="276" r:id="rId13"/>
    <p:sldId id="278" r:id="rId14"/>
    <p:sldId id="279" r:id="rId15"/>
    <p:sldId id="280" r:id="rId16"/>
    <p:sldId id="28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17/12/2013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785877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17/12/2013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58713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17/12/2013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61993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17/12/2013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14919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17/12/2013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0479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17/12/2013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2647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17/12/2013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622658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17/12/2013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3012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17/12/2013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28185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17/12/2013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97904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17/12/2013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38625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40CB7-6455-4F02-9FD8-5F0D8CD8C9E5}" type="datetimeFigureOut">
              <a:rPr lang="en-GB" smtClean="0"/>
              <a:pPr/>
              <a:t>17/12/2013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20684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Arial Black" panose="020B0A04020102020204" pitchFamily="34" charset="0"/>
              </a:rPr>
              <a:t>Module 4: Systems Development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Chapter 14: </a:t>
            </a:r>
            <a:r>
              <a:rPr lang="en-GB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Design And Implementation</a:t>
            </a:r>
            <a:endParaRPr lang="en-GB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21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Learning Objectives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System design and differences between logical and physical design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Describe the considerations in interface design and system security design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Describe techniques for system selection evaluation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State the purpose of system implementation and discuss the activities associated with it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List the advantages and disadvantages of purchasing versus developing software</a:t>
            </a:r>
          </a:p>
        </p:txBody>
      </p:sp>
    </p:spTree>
    <p:extLst>
      <p:ext uri="{BB962C8B-B14F-4D97-AF65-F5344CB8AC3E}">
        <p14:creationId xmlns="" xmlns:p14="http://schemas.microsoft.com/office/powerpoint/2010/main" val="114000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Implementation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en-US" altLang="en-US" sz="2400" b="1" kern="0" dirty="0" smtClean="0">
                <a:solidFill>
                  <a:srgbClr val="000000"/>
                </a:solidFill>
                <a:latin typeface="Arial"/>
              </a:rPr>
              <a:t>Includes 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US" altLang="en-US" sz="1800" kern="0" dirty="0" smtClean="0">
                <a:solidFill>
                  <a:srgbClr val="000000"/>
                </a:solidFill>
                <a:latin typeface="Arial"/>
              </a:rPr>
              <a:t>hardware acquisition, 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US" altLang="en-US" sz="1800" kern="0" dirty="0" smtClean="0">
                <a:solidFill>
                  <a:srgbClr val="000000"/>
                </a:solidFill>
                <a:latin typeface="Arial"/>
              </a:rPr>
              <a:t>programming and software acquisition or development, 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US" altLang="en-US" sz="1800" kern="0" dirty="0" smtClean="0">
                <a:solidFill>
                  <a:srgbClr val="000000"/>
                </a:solidFill>
                <a:latin typeface="Arial"/>
              </a:rPr>
              <a:t>user preparation, 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US" altLang="en-US" sz="1800" kern="0" dirty="0" smtClean="0">
                <a:solidFill>
                  <a:srgbClr val="000000"/>
                </a:solidFill>
                <a:latin typeface="Arial"/>
              </a:rPr>
              <a:t>hiring and training of personnel, 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US" altLang="en-US" sz="1800" kern="0" dirty="0" smtClean="0">
                <a:solidFill>
                  <a:srgbClr val="000000"/>
                </a:solidFill>
                <a:latin typeface="Arial"/>
              </a:rPr>
              <a:t>site and  data preparation, 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US" altLang="en-US" sz="1800" kern="0" dirty="0" smtClean="0">
                <a:solidFill>
                  <a:srgbClr val="000000"/>
                </a:solidFill>
                <a:latin typeface="Arial"/>
              </a:rPr>
              <a:t>installation, 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US" altLang="en-US" sz="1800" kern="0" dirty="0" smtClean="0">
                <a:solidFill>
                  <a:srgbClr val="000000"/>
                </a:solidFill>
                <a:latin typeface="Arial"/>
              </a:rPr>
              <a:t>Testing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US" altLang="en-US" sz="1800" kern="0" dirty="0" smtClean="0">
                <a:solidFill>
                  <a:srgbClr val="000000"/>
                </a:solidFill>
                <a:latin typeface="Arial"/>
              </a:rPr>
              <a:t>user acceptance</a:t>
            </a:r>
            <a:endParaRPr lang="en-US" altLang="en-US" sz="1800" kern="0" dirty="0">
              <a:solidFill>
                <a:srgbClr val="000000"/>
              </a:solidFill>
              <a:latin typeface="Arial"/>
            </a:endParaRPr>
          </a:p>
          <a:p>
            <a:pPr lvl="0" fontAlgn="base">
              <a:spcAft>
                <a:spcPct val="0"/>
              </a:spcAft>
              <a:buFontTx/>
              <a:buChar char="•"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688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Implementation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Acquiring Hardware 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Organizations purchase, lease or rent hardware from IS vendors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IS vendors</a:t>
            </a:r>
          </a:p>
          <a:p>
            <a:pPr lvl="2" fontAlgn="base">
              <a:spcAft>
                <a:spcPct val="0"/>
              </a:spcAft>
              <a:buFontTx/>
              <a:buChar char="•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General or small computer manufacturers</a:t>
            </a:r>
          </a:p>
          <a:p>
            <a:pPr lvl="2" fontAlgn="base">
              <a:spcAft>
                <a:spcPct val="0"/>
              </a:spcAft>
              <a:buFontTx/>
              <a:buChar char="•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Peripheral equipment manufacturers</a:t>
            </a:r>
          </a:p>
          <a:p>
            <a:pPr lvl="2" fontAlgn="base">
              <a:spcAft>
                <a:spcPct val="0"/>
              </a:spcAft>
              <a:buFontTx/>
              <a:buChar char="•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Computer dealers and distributors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Pay for computing services</a:t>
            </a:r>
          </a:p>
          <a:p>
            <a:pPr lvl="2" fontAlgn="base">
              <a:spcAft>
                <a:spcPct val="0"/>
              </a:spcAft>
              <a:buFontTx/>
              <a:buChar char="•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Processors, storage devices, network facilities</a:t>
            </a:r>
          </a:p>
        </p:txBody>
      </p:sp>
    </p:spTree>
    <p:extLst>
      <p:ext uri="{BB962C8B-B14F-4D97-AF65-F5344CB8AC3E}">
        <p14:creationId xmlns="" xmlns:p14="http://schemas.microsoft.com/office/powerpoint/2010/main" val="423720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Implementation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Acquiring Software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Make or buy decision to be made by the company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Most cases it is a blend: e.g. OS are purchased or modify other off- the- shelf software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39683279"/>
              </p:ext>
            </p:extLst>
          </p:nvPr>
        </p:nvGraphicFramePr>
        <p:xfrm>
          <a:off x="827584" y="3284984"/>
          <a:ext cx="7128792" cy="330708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440160"/>
                <a:gridCol w="2952328"/>
                <a:gridCol w="2736304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Factor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Off the Shelf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Developed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Cost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Low cost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High cost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Needs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Might not get what you need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Custom software to satisfy the need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Quality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Usually</a:t>
                      </a:r>
                      <a:r>
                        <a:rPr lang="en-GB" baseline="0" dirty="0" smtClean="0"/>
                        <a:t> high quality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Quality varies depending on programming team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Speed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Can acquire</a:t>
                      </a:r>
                      <a:r>
                        <a:rPr lang="en-GB" baseline="0" dirty="0" smtClean="0"/>
                        <a:t> instantly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Can take years</a:t>
                      </a:r>
                      <a:r>
                        <a:rPr lang="en-GB" baseline="0" dirty="0" smtClean="0"/>
                        <a:t> to develop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Competitive advantage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Other</a:t>
                      </a:r>
                      <a:r>
                        <a:rPr lang="en-GB" baseline="0" dirty="0" smtClean="0"/>
                        <a:t> organizations can have the same software and same advantages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Can develop a competitive advantage</a:t>
                      </a:r>
                      <a:r>
                        <a:rPr lang="en-GB" baseline="0" dirty="0" smtClean="0"/>
                        <a:t> with good software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5439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Implementation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spcAft>
                <a:spcPct val="0"/>
              </a:spcAft>
              <a:buFontTx/>
              <a:buChar char="•"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Externally Acquired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Software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Software as a Service (SaaS)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Commercial off-the-shelf (COTS)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Aft>
                <a:spcPct val="0"/>
              </a:spcAft>
              <a:buFontTx/>
              <a:buChar char="•"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In-House Developed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Software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Chief programmer teams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Structured programming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CASE and object-oriented approach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Cross-platform development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Integrated development environment (IDEs)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Documentation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0168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Implementation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spcAft>
                <a:spcPct val="0"/>
              </a:spcAft>
              <a:buFontTx/>
              <a:buChar char="•"/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Acquiring Databases and telecommunication systems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Need of increased storage or new DBMS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To create networks and communication methods for business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Same hardware and software acquiring procedures happen here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Aft>
                <a:spcPct val="0"/>
              </a:spcAft>
              <a:buFontTx/>
              <a:buChar char="•"/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User Preparation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Readying managers, decision makers, employees, other users, and stakeholders for new systems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Important, but often ignored area of systems implementation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255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Implementation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spcAft>
                <a:spcPct val="0"/>
              </a:spcAft>
              <a:buFontTx/>
              <a:buChar char="•"/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 personnel: Hiring and Training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Training programs should be conducted for the IS personnel who will be using the computer system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More detailed than user training in the technical aspects of the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Aft>
                <a:spcPct val="0"/>
              </a:spcAft>
              <a:buFontTx/>
              <a:buChar char="•"/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Site Preparation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Preparation of the location of a new system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Larger systems may require special equipment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Developing IS sites that are energy efficient is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important</a:t>
            </a:r>
          </a:p>
          <a:p>
            <a:pPr fontAlgn="base">
              <a:spcAft>
                <a:spcPct val="0"/>
              </a:spcAft>
              <a:buFontTx/>
              <a:buChar char="•"/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Data Preparation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Also called data conversion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Ensuring all files and databases are ready to be used with new computer software and systems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4182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Implementation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  <a:buFontTx/>
              <a:buChar char="•"/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Installation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Process of physically placing computer equipment on the site and making it operational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Normally, manufacturer is responsible for installing computer equipment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Someone from the organization (usually IS manager) should oversee the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process</a:t>
            </a:r>
          </a:p>
          <a:p>
            <a:pPr fontAlgn="base">
              <a:spcAft>
                <a:spcPct val="0"/>
              </a:spcAft>
              <a:buFontTx/>
              <a:buChar char="•"/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Testing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Unit testing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System testing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Volume testing  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Integration testing 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Acceptance testing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Alpha testing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Beta testing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base">
              <a:spcAft>
                <a:spcPct val="0"/>
              </a:spcAft>
              <a:buFontTx/>
              <a:buChar char="•"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200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Implementation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  <a:buFontTx/>
              <a:buChar char="•"/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Start Up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Process of making the final tested information system fully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operational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Various start up (also called cutover) approaches available: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Direct Conversion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Phase-in approach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Pilot start-up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Parallel start-up</a:t>
            </a:r>
            <a:endParaRPr lang="en-GB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base">
              <a:spcAft>
                <a:spcPct val="0"/>
              </a:spcAft>
              <a:buFontTx/>
              <a:buChar char="•"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226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Implementation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196752"/>
            <a:ext cx="4119876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5632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Operation and Maintenance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en-US" altLang="en-US" sz="2400" b="1" kern="0" dirty="0">
                <a:solidFill>
                  <a:srgbClr val="000000"/>
                </a:solidFill>
                <a:latin typeface="Arial"/>
              </a:rPr>
              <a:t>Systems operation</a:t>
            </a:r>
          </a:p>
          <a:p>
            <a:pPr lvl="1" fontAlgn="base">
              <a:spcAft>
                <a:spcPct val="0"/>
              </a:spcAft>
              <a:buFontTx/>
              <a:buChar char="–"/>
            </a:pPr>
            <a:r>
              <a:rPr lang="en-US" altLang="en-US" sz="1800" kern="0" dirty="0">
                <a:solidFill>
                  <a:srgbClr val="000000"/>
                </a:solidFill>
                <a:latin typeface="Arial"/>
              </a:rPr>
              <a:t>Use of a new or modified </a:t>
            </a:r>
            <a:r>
              <a:rPr lang="en-US" altLang="en-US" sz="1800" kern="0" dirty="0" smtClean="0">
                <a:solidFill>
                  <a:srgbClr val="000000"/>
                </a:solidFill>
                <a:latin typeface="Arial"/>
              </a:rPr>
              <a:t>system to see whether it has the performance and benefits as perceived</a:t>
            </a:r>
            <a:endParaRPr lang="en-US" altLang="en-US" sz="1800" kern="0" dirty="0">
              <a:solidFill>
                <a:srgbClr val="000000"/>
              </a:solidFill>
              <a:latin typeface="Arial"/>
            </a:endParaRP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en-US" altLang="en-US" sz="2400" b="1" kern="0" dirty="0">
                <a:solidFill>
                  <a:srgbClr val="000000"/>
                </a:solidFill>
                <a:latin typeface="Arial"/>
              </a:rPr>
              <a:t>Systems maintenance</a:t>
            </a:r>
          </a:p>
          <a:p>
            <a:pPr lvl="1" fontAlgn="base">
              <a:spcAft>
                <a:spcPct val="0"/>
              </a:spcAft>
              <a:buFontTx/>
              <a:buChar char="–"/>
            </a:pPr>
            <a:r>
              <a:rPr lang="en-US" altLang="en-US" sz="1800" kern="0" dirty="0">
                <a:solidFill>
                  <a:srgbClr val="000000"/>
                </a:solidFill>
                <a:latin typeface="Arial"/>
              </a:rPr>
              <a:t>Checking, changing, and enhancing the system to make it more useful in achieving user and organizational goals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50807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Operation and Maintenance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en-US" altLang="en-US" sz="2400" b="1" kern="0" dirty="0" smtClean="0">
                <a:solidFill>
                  <a:srgbClr val="000000"/>
                </a:solidFill>
                <a:latin typeface="Arial"/>
              </a:rPr>
              <a:t>Reasons for Maintenance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altLang="en-US" sz="1800" kern="0" dirty="0">
                <a:solidFill>
                  <a:srgbClr val="000000"/>
                </a:solidFill>
                <a:latin typeface="Arial"/>
              </a:rPr>
              <a:t>Changes in business processes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altLang="en-US" sz="1800" kern="0" dirty="0">
                <a:solidFill>
                  <a:srgbClr val="000000"/>
                </a:solidFill>
                <a:latin typeface="Arial"/>
              </a:rPr>
              <a:t>New requests from stakeholders, users, and managers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altLang="en-US" sz="1800" kern="0" dirty="0">
                <a:solidFill>
                  <a:srgbClr val="000000"/>
                </a:solidFill>
                <a:latin typeface="Arial"/>
              </a:rPr>
              <a:t>Bugs or errors in program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altLang="en-US" sz="1800" kern="0" dirty="0">
                <a:solidFill>
                  <a:srgbClr val="000000"/>
                </a:solidFill>
                <a:latin typeface="Arial"/>
              </a:rPr>
              <a:t>Technical and hardware problems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altLang="en-US" sz="1800" kern="0" dirty="0">
                <a:solidFill>
                  <a:srgbClr val="000000"/>
                </a:solidFill>
                <a:latin typeface="Arial"/>
              </a:rPr>
              <a:t>Corporate mergers and acquisitions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altLang="en-US" sz="1800" kern="0" dirty="0">
                <a:solidFill>
                  <a:srgbClr val="000000"/>
                </a:solidFill>
                <a:latin typeface="Arial"/>
              </a:rPr>
              <a:t>Government regulations</a:t>
            </a:r>
          </a:p>
          <a:p>
            <a:pPr fontAlgn="base">
              <a:spcAft>
                <a:spcPct val="0"/>
              </a:spcAft>
              <a:buFontTx/>
              <a:buChar char="•"/>
            </a:pPr>
            <a:r>
              <a:rPr lang="en-US" altLang="en-US" sz="2400" b="1" kern="0" dirty="0" smtClean="0">
                <a:solidFill>
                  <a:srgbClr val="000000"/>
                </a:solidFill>
                <a:latin typeface="Arial"/>
              </a:rPr>
              <a:t>Types of maintenance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US" altLang="en-US" sz="1800" kern="0" dirty="0" smtClean="0">
                <a:solidFill>
                  <a:srgbClr val="000000"/>
                </a:solidFill>
                <a:latin typeface="Arial"/>
              </a:rPr>
              <a:t>Slipstream upgrade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US" altLang="en-US" sz="1800" kern="0" dirty="0" smtClean="0">
                <a:solidFill>
                  <a:srgbClr val="000000"/>
                </a:solidFill>
                <a:latin typeface="Arial"/>
              </a:rPr>
              <a:t>Patch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US" altLang="en-US" sz="1800" kern="0" dirty="0" smtClean="0">
                <a:solidFill>
                  <a:srgbClr val="000000"/>
                </a:solidFill>
                <a:latin typeface="Arial"/>
              </a:rPr>
              <a:t>Release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US" altLang="en-US" sz="1800" kern="0" dirty="0" smtClean="0">
                <a:solidFill>
                  <a:srgbClr val="000000"/>
                </a:solidFill>
                <a:latin typeface="Arial"/>
              </a:rPr>
              <a:t>Version</a:t>
            </a:r>
            <a:endParaRPr lang="en-US" altLang="en-US" sz="1800" kern="0" dirty="0">
              <a:solidFill>
                <a:srgbClr val="000000"/>
              </a:solidFill>
              <a:latin typeface="Arial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15153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Operation and Maintenance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en-GB" altLang="en-US" sz="2400" b="1" kern="0" dirty="0" smtClean="0">
                <a:solidFill>
                  <a:srgbClr val="000000"/>
                </a:solidFill>
                <a:latin typeface="Arial"/>
              </a:rPr>
              <a:t>Performing Maintenance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altLang="en-US" sz="1800" b="1" kern="0" dirty="0">
                <a:solidFill>
                  <a:srgbClr val="000000"/>
                </a:solidFill>
                <a:latin typeface="Arial"/>
              </a:rPr>
              <a:t>Maintenance team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altLang="en-US" sz="1800" kern="0" dirty="0">
                <a:solidFill>
                  <a:srgbClr val="000000"/>
                </a:solidFill>
                <a:latin typeface="Arial"/>
              </a:rPr>
              <a:t>Responsible for modifying, fixing, and updating existing software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altLang="en-US" sz="1800" kern="0" dirty="0">
                <a:solidFill>
                  <a:srgbClr val="000000"/>
                </a:solidFill>
                <a:latin typeface="Arial"/>
              </a:rPr>
              <a:t>Maintenance function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r>
              <a:rPr lang="en-GB" altLang="en-US" sz="1800" kern="0" dirty="0">
                <a:solidFill>
                  <a:srgbClr val="000000"/>
                </a:solidFill>
                <a:latin typeface="Arial"/>
              </a:rPr>
              <a:t>Becoming more automated </a:t>
            </a:r>
          </a:p>
          <a:p>
            <a:pPr lvl="1" fontAlgn="base">
              <a:spcAft>
                <a:spcPct val="0"/>
              </a:spcAft>
              <a:buFontTx/>
              <a:buChar char="•"/>
            </a:pPr>
            <a:endParaRPr lang="en-US" altLang="en-US" sz="1800" kern="0" dirty="0">
              <a:solidFill>
                <a:srgbClr val="000000"/>
              </a:solidFill>
              <a:latin typeface="Arial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3468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Review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Final step of systems development</a:t>
            </a:r>
          </a:p>
          <a:p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Analyzes systems to make sure that they are operating as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intended</a:t>
            </a:r>
          </a:p>
          <a:p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Types of Review procedures:</a:t>
            </a:r>
          </a:p>
          <a:p>
            <a:pPr lvl="1"/>
            <a:r>
              <a:rPr lang="en-GB" alt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Event-driven review</a:t>
            </a:r>
          </a:p>
          <a:p>
            <a:pPr lvl="1"/>
            <a:r>
              <a:rPr lang="en-GB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Triggered by a problem or opportunity</a:t>
            </a:r>
          </a:p>
          <a:p>
            <a:pPr lvl="1"/>
            <a:r>
              <a:rPr lang="en-GB" alt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Time-driven review </a:t>
            </a:r>
          </a:p>
          <a:p>
            <a:pPr lvl="1"/>
            <a:r>
              <a:rPr lang="en-GB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Performed after a specified amount of time</a:t>
            </a:r>
          </a:p>
          <a:p>
            <a:pPr lvl="1"/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fontAlgn="base">
              <a:spcAft>
                <a:spcPct val="0"/>
              </a:spcAft>
              <a:buFontTx/>
              <a:buChar char="•"/>
            </a:pPr>
            <a:endParaRPr lang="en-GB" altLang="en-US" sz="1800" kern="0" dirty="0">
              <a:solidFill>
                <a:srgbClr val="000000"/>
              </a:solidFill>
              <a:latin typeface="Arial"/>
            </a:endParaRPr>
          </a:p>
          <a:p>
            <a:pPr lvl="1" fontAlgn="base">
              <a:spcAft>
                <a:spcPct val="0"/>
              </a:spcAft>
              <a:buFontTx/>
              <a:buChar char="•"/>
            </a:pPr>
            <a:endParaRPr lang="en-US" altLang="en-US" sz="1800" kern="0" dirty="0">
              <a:solidFill>
                <a:srgbClr val="000000"/>
              </a:solidFill>
              <a:latin typeface="Arial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24442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Performance Measurement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Monitoring the system</a:t>
            </a:r>
          </a:p>
          <a:p>
            <a:pPr lvl="1"/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Number of errors encountered</a:t>
            </a:r>
          </a:p>
          <a:p>
            <a:pPr lvl="1"/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Amount of memory required</a:t>
            </a:r>
          </a:p>
          <a:p>
            <a:pPr lvl="1"/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Amount of processing or CPU time needed</a:t>
            </a:r>
          </a:p>
          <a:p>
            <a:pPr lvl="1"/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Other problems</a:t>
            </a:r>
          </a:p>
          <a:p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System performance products</a:t>
            </a:r>
          </a:p>
          <a:p>
            <a:pPr lvl="1"/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Software that measures all components of the computer-based information system</a:t>
            </a:r>
          </a:p>
          <a:p>
            <a:pPr lvl="1"/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fontAlgn="base">
              <a:spcAft>
                <a:spcPct val="0"/>
              </a:spcAft>
              <a:buFontTx/>
              <a:buChar char="•"/>
            </a:pPr>
            <a:endParaRPr lang="en-GB" altLang="en-US" sz="1800" kern="0" dirty="0">
              <a:solidFill>
                <a:srgbClr val="000000"/>
              </a:solidFill>
              <a:latin typeface="Arial"/>
            </a:endParaRPr>
          </a:p>
          <a:p>
            <a:pPr lvl="1" fontAlgn="base">
              <a:spcAft>
                <a:spcPct val="0"/>
              </a:spcAft>
              <a:buFontTx/>
              <a:buChar char="•"/>
            </a:pPr>
            <a:endParaRPr lang="en-US" altLang="en-US" sz="1800" kern="0" dirty="0">
              <a:solidFill>
                <a:srgbClr val="000000"/>
              </a:solidFill>
              <a:latin typeface="Arial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8516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</Template>
  <TotalTime>4919</TotalTime>
  <Words>681</Words>
  <Application>Microsoft Office PowerPoint</Application>
  <PresentationFormat>On-screen Show (4:3)</PresentationFormat>
  <Paragraphs>147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MIS</vt:lpstr>
      <vt:lpstr>Module 4: Systems Development</vt:lpstr>
      <vt:lpstr>Learning Objectives</vt:lpstr>
      <vt:lpstr>Systems Implementation</vt:lpstr>
      <vt:lpstr>Systems Implementation</vt:lpstr>
      <vt:lpstr>Systems Implementation</vt:lpstr>
      <vt:lpstr>Systems Implementation</vt:lpstr>
      <vt:lpstr>Systems Implementation</vt:lpstr>
      <vt:lpstr>Systems Implementation</vt:lpstr>
      <vt:lpstr>Systems Implementation</vt:lpstr>
      <vt:lpstr>Systems Implementation</vt:lpstr>
      <vt:lpstr>Systems Implementation</vt:lpstr>
      <vt:lpstr>Systems Operation and Maintenance</vt:lpstr>
      <vt:lpstr>Systems Operation and Maintenance</vt:lpstr>
      <vt:lpstr>Systems Operation and Maintenance</vt:lpstr>
      <vt:lpstr>Systems Review</vt:lpstr>
      <vt:lpstr>Systems Performance Measurement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4: Systems Devleopment</dc:title>
  <dc:creator>tjc</dc:creator>
  <cp:lastModifiedBy>vcomsats</cp:lastModifiedBy>
  <cp:revision>33</cp:revision>
  <dcterms:created xsi:type="dcterms:W3CDTF">2013-12-07T16:04:33Z</dcterms:created>
  <dcterms:modified xsi:type="dcterms:W3CDTF">2013-12-17T08:44:11Z</dcterms:modified>
</cp:coreProperties>
</file>