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4" r:id="rId9"/>
    <p:sldId id="265" r:id="rId10"/>
    <p:sldId id="272" r:id="rId11"/>
    <p:sldId id="267" r:id="rId12"/>
    <p:sldId id="268" r:id="rId13"/>
    <p:sldId id="269" r:id="rId14"/>
    <p:sldId id="270" r:id="rId15"/>
    <p:sldId id="276" r:id="rId16"/>
    <p:sldId id="273" r:id="rId17"/>
    <p:sldId id="274" r:id="rId18"/>
    <p:sldId id="275" r:id="rId19"/>
    <p:sldId id="277" r:id="rId20"/>
    <p:sldId id="278" r:id="rId21"/>
    <p:sldId id="279" r:id="rId22"/>
    <p:sldId id="280" r:id="rId23"/>
    <p:sldId id="281" r:id="rId24"/>
    <p:sldId id="282" r:id="rId25"/>
    <p:sldId id="283" r:id="rId26"/>
    <p:sldId id="285" r:id="rId27"/>
    <p:sldId id="286" r:id="rId28"/>
    <p:sldId id="284"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pPr algn="l" eaLnBrk="1" latinLnBrk="0" hangingPunct="1"/>
            <a:fld id="{48D92626-37D2-4832-BF7A-BC283494A20D}" type="datetimeFigureOut">
              <a:rPr lang="en-US" smtClean="0"/>
              <a:pPr algn="l" eaLnBrk="1" latinLnBrk="0" hangingPunct="1"/>
              <a:t>9/25/2013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lgn="r" eaLnBrk="1" latinLnBrk="0" hangingPunct="1"/>
            <a:fld id="{8C592886-E571-45D5-8B56-343DC94F8FA6}" type="slidenum">
              <a:rPr kumimoji="0" lang="en-US" smtClean="0"/>
              <a:pPr algn="r" eaLnBrk="1" latinLnBrk="0" hangingPunct="1"/>
              <a:t>‹#›</a:t>
            </a:fld>
            <a:endParaRPr kumimoji="0" lang="en-US" dirty="0">
              <a:solidFill>
                <a:schemeClr val="tx2">
                  <a:shade val="90000"/>
                </a:schemeClr>
              </a:solidFill>
            </a:endParaRPr>
          </a:p>
        </p:txBody>
      </p:sp>
    </p:spTree>
    <p:extLst>
      <p:ext uri="{BB962C8B-B14F-4D97-AF65-F5344CB8AC3E}">
        <p14:creationId xmlns:p14="http://schemas.microsoft.com/office/powerpoint/2010/main" xmlns="" val="2987950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8D92626-37D2-4832-BF7A-BC283494A20D}" type="datetimeFigureOut">
              <a:rPr lang="en-US" smtClean="0"/>
              <a:pPr/>
              <a:t>9/25/2013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8C592886-E571-45D5-8B56-343DC94F8FA6}" type="slidenum">
              <a:rPr kumimoji="0" lang="en-US" smtClean="0"/>
              <a:pPr/>
              <a:t>‹#›</a:t>
            </a:fld>
            <a:endParaRPr kumimoji="0" lang="en-US" dirty="0"/>
          </a:p>
        </p:txBody>
      </p:sp>
    </p:spTree>
    <p:extLst>
      <p:ext uri="{BB962C8B-B14F-4D97-AF65-F5344CB8AC3E}">
        <p14:creationId xmlns:p14="http://schemas.microsoft.com/office/powerpoint/2010/main" xmlns="" val="1777066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lgn="l" eaLnBrk="1" latinLnBrk="0" hangingPunct="1"/>
            <a:fld id="{48D92626-37D2-4832-BF7A-BC283494A20D}" type="datetimeFigureOut">
              <a:rPr lang="en-US" smtClean="0"/>
              <a:pPr algn="l" eaLnBrk="1" latinLnBrk="0" hangingPunct="1"/>
              <a:t>9/25/2013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algn="r" eaLnBrk="1" latinLnBrk="0" hangingPunct="1"/>
            <a:fld id="{8C592886-E571-45D5-8B56-343DC94F8FA6}" type="slidenum">
              <a:rPr kumimoji="0" lang="en-US" smtClean="0"/>
              <a:pPr algn="r" eaLnBrk="1" latinLnBrk="0" hangingPunct="1"/>
              <a:t>‹#›</a:t>
            </a:fld>
            <a:endParaRPr kumimoji="0" lang="en-US">
              <a:solidFill>
                <a:schemeClr val="tx2">
                  <a:shade val="90000"/>
                </a:schemeClr>
              </a:solidFill>
            </a:endParaRPr>
          </a:p>
        </p:txBody>
      </p:sp>
    </p:spTree>
    <p:extLst>
      <p:ext uri="{BB962C8B-B14F-4D97-AF65-F5344CB8AC3E}">
        <p14:creationId xmlns:p14="http://schemas.microsoft.com/office/powerpoint/2010/main" xmlns="" val="3425313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8D92626-37D2-4832-BF7A-BC283494A20D}" type="datetimeFigureOut">
              <a:rPr lang="en-US" smtClean="0"/>
              <a:pPr/>
              <a:t>9/25/2013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8C592886-E571-45D5-8B56-343DC94F8FA6}" type="slidenum">
              <a:rPr kumimoji="0" lang="en-US" smtClean="0"/>
              <a:pPr/>
              <a:t>‹#›</a:t>
            </a:fld>
            <a:endParaRPr kumimoji="0" lang="en-US"/>
          </a:p>
        </p:txBody>
      </p:sp>
    </p:spTree>
    <p:extLst>
      <p:ext uri="{BB962C8B-B14F-4D97-AF65-F5344CB8AC3E}">
        <p14:creationId xmlns:p14="http://schemas.microsoft.com/office/powerpoint/2010/main" xmlns="" val="1710918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8D92626-37D2-4832-BF7A-BC283494A20D}" type="datetimeFigureOut">
              <a:rPr lang="en-US" smtClean="0"/>
              <a:pPr/>
              <a:t>9/25/2013</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8C592886-E571-45D5-8B56-343DC94F8FA6}" type="slidenum">
              <a:rPr kumimoji="0" lang="en-US" smtClean="0"/>
              <a:pPr/>
              <a:t>‹#›</a:t>
            </a:fld>
            <a:endParaRPr kumimoji="0" lang="en-US" dirty="0"/>
          </a:p>
        </p:txBody>
      </p:sp>
    </p:spTree>
    <p:extLst>
      <p:ext uri="{BB962C8B-B14F-4D97-AF65-F5344CB8AC3E}">
        <p14:creationId xmlns:p14="http://schemas.microsoft.com/office/powerpoint/2010/main" xmlns="" val="658225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8D92626-37D2-4832-BF7A-BC283494A20D}" type="datetimeFigureOut">
              <a:rPr lang="en-US" smtClean="0"/>
              <a:pPr/>
              <a:t>9/25/2013</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8C592886-E571-45D5-8B56-343DC94F8FA6}" type="slidenum">
              <a:rPr kumimoji="0" lang="en-US" smtClean="0"/>
              <a:pPr/>
              <a:t>‹#›</a:t>
            </a:fld>
            <a:endParaRPr kumimoji="0" lang="en-US"/>
          </a:p>
        </p:txBody>
      </p:sp>
    </p:spTree>
    <p:extLst>
      <p:ext uri="{BB962C8B-B14F-4D97-AF65-F5344CB8AC3E}">
        <p14:creationId xmlns:p14="http://schemas.microsoft.com/office/powerpoint/2010/main" xmlns="" val="153468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D92626-37D2-4832-BF7A-BC283494A20D}" type="datetimeFigureOut">
              <a:rPr lang="en-US" smtClean="0"/>
              <a:pPr/>
              <a:t>9/25/2013</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8C592886-E571-45D5-8B56-343DC94F8FA6}" type="slidenum">
              <a:rPr kumimoji="0" lang="en-US" smtClean="0"/>
              <a:pPr/>
              <a:t>‹#›</a:t>
            </a:fld>
            <a:endParaRPr kumimoji="0" lang="en-US"/>
          </a:p>
        </p:txBody>
      </p:sp>
    </p:spTree>
    <p:extLst>
      <p:ext uri="{BB962C8B-B14F-4D97-AF65-F5344CB8AC3E}">
        <p14:creationId xmlns:p14="http://schemas.microsoft.com/office/powerpoint/2010/main" xmlns="" val="1572601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l" eaLnBrk="1" latinLnBrk="0" hangingPunct="1"/>
            <a:fld id="{48D92626-37D2-4832-BF7A-BC283494A20D}" type="datetimeFigureOut">
              <a:rPr lang="en-US" smtClean="0"/>
              <a:pPr algn="l" eaLnBrk="1" latinLnBrk="0" hangingPunct="1"/>
              <a:t>9/25/2013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r" eaLnBrk="1" latinLnBrk="0" hangingPunct="1"/>
            <a:fld id="{8C592886-E571-45D5-8B56-343DC94F8FA6}" type="slidenum">
              <a:rPr kumimoji="0" lang="en-US" smtClean="0"/>
              <a:pPr algn="r" eaLnBrk="1" latinLnBrk="0" hangingPunct="1"/>
              <a:t>‹#›</a:t>
            </a:fld>
            <a:endParaRPr kumimoji="0" lang="en-US">
              <a:solidFill>
                <a:schemeClr val="tx2">
                  <a:shade val="90000"/>
                </a:schemeClr>
              </a:solidFill>
            </a:endParaRPr>
          </a:p>
        </p:txBody>
      </p:sp>
    </p:spTree>
    <p:extLst>
      <p:ext uri="{BB962C8B-B14F-4D97-AF65-F5344CB8AC3E}">
        <p14:creationId xmlns:p14="http://schemas.microsoft.com/office/powerpoint/2010/main" xmlns="" val="376574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l" eaLnBrk="1" latinLnBrk="0" hangingPunct="1"/>
            <a:fld id="{48D92626-37D2-4832-BF7A-BC283494A20D}" type="datetimeFigureOut">
              <a:rPr lang="en-US" smtClean="0"/>
              <a:pPr algn="l" eaLnBrk="1" latinLnBrk="0" hangingPunct="1"/>
              <a:t>9/25/2013</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pPr algn="r" eaLnBrk="1" latinLnBrk="0" hangingPunct="1"/>
            <a:fld id="{8C592886-E571-45D5-8B56-343DC94F8FA6}" type="slidenum">
              <a:rPr kumimoji="0" lang="en-US" smtClean="0"/>
              <a:pPr algn="r" eaLnBrk="1" latinLnBrk="0" hangingPunct="1"/>
              <a:t>‹#›</a:t>
            </a:fld>
            <a:endParaRPr kumimoji="0" lang="en-US">
              <a:solidFill>
                <a:schemeClr val="tx2">
                  <a:shade val="90000"/>
                </a:schemeClr>
              </a:solidFill>
            </a:endParaRPr>
          </a:p>
        </p:txBody>
      </p:sp>
    </p:spTree>
    <p:extLst>
      <p:ext uri="{BB962C8B-B14F-4D97-AF65-F5344CB8AC3E}">
        <p14:creationId xmlns:p14="http://schemas.microsoft.com/office/powerpoint/2010/main" xmlns="" val="777489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8D92626-37D2-4832-BF7A-BC283494A20D}" type="datetimeFigureOut">
              <a:rPr lang="en-US" smtClean="0"/>
              <a:pPr/>
              <a:t>9/25/2013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8C592886-E571-45D5-8B56-343DC94F8FA6}" type="slidenum">
              <a:rPr kumimoji="0" lang="en-US" smtClean="0"/>
              <a:pPr/>
              <a:t>‹#›</a:t>
            </a:fld>
            <a:endParaRPr kumimoji="0" lang="en-US"/>
          </a:p>
        </p:txBody>
      </p:sp>
    </p:spTree>
    <p:extLst>
      <p:ext uri="{BB962C8B-B14F-4D97-AF65-F5344CB8AC3E}">
        <p14:creationId xmlns:p14="http://schemas.microsoft.com/office/powerpoint/2010/main" xmlns="" val="3818649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8D92626-37D2-4832-BF7A-BC283494A20D}" type="datetimeFigureOut">
              <a:rPr lang="en-US" smtClean="0"/>
              <a:pPr/>
              <a:t>9/25/2013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8C592886-E571-45D5-8B56-343DC94F8FA6}" type="slidenum">
              <a:rPr kumimoji="0" lang="en-US" smtClean="0"/>
              <a:pPr/>
              <a:t>‹#›</a:t>
            </a:fld>
            <a:endParaRPr kumimoji="0" lang="en-US"/>
          </a:p>
        </p:txBody>
      </p:sp>
    </p:spTree>
    <p:extLst>
      <p:ext uri="{BB962C8B-B14F-4D97-AF65-F5344CB8AC3E}">
        <p14:creationId xmlns:p14="http://schemas.microsoft.com/office/powerpoint/2010/main" xmlns="" val="4114467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l" eaLnBrk="1" latinLnBrk="0" hangingPunct="1"/>
            <a:fld id="{48D92626-37D2-4832-BF7A-BC283494A20D}" type="datetimeFigureOut">
              <a:rPr lang="en-US" smtClean="0"/>
              <a:pPr algn="l" eaLnBrk="1" latinLnBrk="0" hangingPunct="1"/>
              <a:t>9/25/2013</a:t>
            </a:fld>
            <a:endParaRPr lang="en-US" sz="1300" dirty="0">
              <a:solidFill>
                <a:schemeClr val="bg2">
                  <a:tint val="60000"/>
                  <a:satMod val="155000"/>
                </a:scheme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eaLnBrk="1" latinLnBrk="0" hangingPunct="1"/>
            <a:endParaRPr kumimoji="0" lang="en-US" sz="1300" dirty="0">
              <a:solidFill>
                <a:schemeClr val="bg2">
                  <a:tint val="60000"/>
                  <a:satMod val="155000"/>
                </a:scheme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r" eaLnBrk="1" latinLnBrk="0" hangingPunct="1"/>
            <a:fld id="{8C592886-E571-45D5-8B56-343DC94F8FA6}" type="slidenum">
              <a:rPr kumimoji="0" lang="en-US" smtClean="0"/>
              <a:pPr algn="r" eaLnBrk="1" latinLnBrk="0" hangingPunct="1"/>
              <a:t>‹#›</a:t>
            </a:fld>
            <a:endParaRPr kumimoji="0" lang="en-US" sz="1600" b="1" dirty="0">
              <a:solidFill>
                <a:schemeClr val="tx2">
                  <a:shade val="90000"/>
                </a:schemeClr>
              </a:solidFill>
              <a:effectLst/>
            </a:endParaRPr>
          </a:p>
        </p:txBody>
      </p:sp>
    </p:spTree>
    <p:extLst>
      <p:ext uri="{BB962C8B-B14F-4D97-AF65-F5344CB8AC3E}">
        <p14:creationId xmlns:p14="http://schemas.microsoft.com/office/powerpoint/2010/main" xmlns="" val="228126690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6673"/>
            <a:ext cx="7772400" cy="3096344"/>
          </a:xfrm>
        </p:spPr>
        <p:txBody>
          <a:bodyPr/>
          <a:lstStyle/>
          <a:p>
            <a:r>
              <a:rPr lang="en-GB" sz="5400" dirty="0" smtClean="0"/>
              <a:t>Module 1: Overview of the Information System in Organizations</a:t>
            </a:r>
            <a:endParaRPr lang="en-GB" sz="5400" dirty="0"/>
          </a:p>
        </p:txBody>
      </p:sp>
      <p:sp>
        <p:nvSpPr>
          <p:cNvPr id="3" name="Subtitle 2"/>
          <p:cNvSpPr>
            <a:spLocks noGrp="1"/>
          </p:cNvSpPr>
          <p:nvPr>
            <p:ph type="subTitle" idx="1"/>
          </p:nvPr>
        </p:nvSpPr>
        <p:spPr>
          <a:xfrm>
            <a:off x="1331640" y="3789040"/>
            <a:ext cx="6400800" cy="1219200"/>
          </a:xfrm>
        </p:spPr>
        <p:txBody>
          <a:bodyPr>
            <a:normAutofit/>
          </a:bodyPr>
          <a:lstStyle/>
          <a:p>
            <a:r>
              <a:rPr lang="en-GB" sz="3200" b="1" dirty="0" smtClean="0">
                <a:solidFill>
                  <a:schemeClr val="tx1">
                    <a:lumMod val="85000"/>
                    <a:lumOff val="15000"/>
                  </a:schemeClr>
                </a:solidFill>
              </a:rPr>
              <a:t>Chapter 1: Introduction to Information Systems</a:t>
            </a:r>
            <a:endParaRPr lang="en-GB" sz="3200" b="1" dirty="0">
              <a:solidFill>
                <a:schemeClr val="tx1">
                  <a:lumMod val="85000"/>
                  <a:lumOff val="15000"/>
                </a:schemeClr>
              </a:solidFill>
            </a:endParaRPr>
          </a:p>
        </p:txBody>
      </p:sp>
    </p:spTree>
    <p:extLst>
      <p:ext uri="{BB962C8B-B14F-4D97-AF65-F5344CB8AC3E}">
        <p14:creationId xmlns:p14="http://schemas.microsoft.com/office/powerpoint/2010/main" xmlns="" val="8948048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1268760"/>
          </a:xfrm>
        </p:spPr>
        <p:txBody>
          <a:bodyPr/>
          <a:lstStyle/>
          <a:p>
            <a:r>
              <a:rPr lang="en-GB" sz="4400" dirty="0" smtClean="0"/>
              <a:t>Learning Objectives</a:t>
            </a:r>
            <a:endParaRPr lang="en-GB" sz="4400" dirty="0"/>
          </a:p>
        </p:txBody>
      </p:sp>
      <p:sp>
        <p:nvSpPr>
          <p:cNvPr id="3" name="Content Placeholder 2"/>
          <p:cNvSpPr>
            <a:spLocks noGrp="1"/>
          </p:cNvSpPr>
          <p:nvPr>
            <p:ph idx="1"/>
          </p:nvPr>
        </p:nvSpPr>
        <p:spPr>
          <a:xfrm>
            <a:off x="457200" y="2204864"/>
            <a:ext cx="8229600" cy="3921299"/>
          </a:xfrm>
        </p:spPr>
        <p:txBody>
          <a:bodyPr>
            <a:normAutofit lnSpcReduction="10000"/>
          </a:bodyPr>
          <a:lstStyle/>
          <a:p>
            <a:r>
              <a:rPr lang="en-GB" dirty="0" smtClean="0">
                <a:solidFill>
                  <a:schemeClr val="tx1">
                    <a:lumMod val="85000"/>
                    <a:lumOff val="15000"/>
                  </a:schemeClr>
                </a:solidFill>
              </a:rPr>
              <a:t>Discuss  why is it important to study and understand information systems</a:t>
            </a:r>
          </a:p>
          <a:p>
            <a:r>
              <a:rPr lang="en-GB" dirty="0" smtClean="0">
                <a:solidFill>
                  <a:schemeClr val="tx1">
                    <a:lumMod val="85000"/>
                    <a:lumOff val="15000"/>
                  </a:schemeClr>
                </a:solidFill>
              </a:rPr>
              <a:t>Distinguish between data, information and importance of valuable information</a:t>
            </a:r>
          </a:p>
          <a:p>
            <a:r>
              <a:rPr lang="en-GB" dirty="0" smtClean="0">
                <a:solidFill>
                  <a:schemeClr val="tx1">
                    <a:lumMod val="85000"/>
                    <a:lumOff val="15000"/>
                  </a:schemeClr>
                </a:solidFill>
              </a:rPr>
              <a:t>Discuss why organizations use Information Systems</a:t>
            </a:r>
          </a:p>
          <a:p>
            <a:r>
              <a:rPr lang="en-GB" dirty="0" smtClean="0">
                <a:solidFill>
                  <a:schemeClr val="tx1">
                    <a:lumMod val="85000"/>
                    <a:lumOff val="15000"/>
                  </a:schemeClr>
                </a:solidFill>
              </a:rPr>
              <a:t>Identify the dimensions of Information Systems</a:t>
            </a:r>
            <a:endParaRPr lang="en-GB" dirty="0">
              <a:solidFill>
                <a:schemeClr val="tx1">
                  <a:lumMod val="85000"/>
                  <a:lumOff val="15000"/>
                </a:schemeClr>
              </a:solidFill>
            </a:endParaRPr>
          </a:p>
        </p:txBody>
      </p:sp>
    </p:spTree>
    <p:extLst>
      <p:ext uri="{BB962C8B-B14F-4D97-AF65-F5344CB8AC3E}">
        <p14:creationId xmlns:p14="http://schemas.microsoft.com/office/powerpoint/2010/main" xmlns="" val="2150838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t>Information</a:t>
            </a:r>
            <a:r>
              <a:rPr lang="en-GB" sz="4400" dirty="0" smtClean="0"/>
              <a:t> System</a:t>
            </a:r>
            <a:endParaRPr lang="en-GB" sz="4400"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683545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Information Concepts </a:t>
            </a:r>
            <a:endParaRPr lang="en-GB" sz="4400" dirty="0"/>
          </a:p>
        </p:txBody>
      </p:sp>
      <p:sp>
        <p:nvSpPr>
          <p:cNvPr id="3" name="Content Placeholder 2"/>
          <p:cNvSpPr>
            <a:spLocks noGrp="1"/>
          </p:cNvSpPr>
          <p:nvPr>
            <p:ph idx="1"/>
          </p:nvPr>
        </p:nvSpPr>
        <p:spPr/>
        <p:txBody>
          <a:bodyPr>
            <a:normAutofit fontScale="92500" lnSpcReduction="20000"/>
          </a:bodyPr>
          <a:lstStyle/>
          <a:p>
            <a:r>
              <a:rPr lang="en-GB" b="1" dirty="0">
                <a:solidFill>
                  <a:schemeClr val="tx1">
                    <a:lumMod val="85000"/>
                    <a:lumOff val="15000"/>
                  </a:schemeClr>
                </a:solidFill>
              </a:rPr>
              <a:t>Data: </a:t>
            </a:r>
            <a:r>
              <a:rPr lang="en-GB" dirty="0">
                <a:solidFill>
                  <a:schemeClr val="tx1">
                    <a:lumMod val="85000"/>
                    <a:lumOff val="15000"/>
                  </a:schemeClr>
                </a:solidFill>
              </a:rPr>
              <a:t>raw facts, such as employee number, number of hours worked in a week, inventory part numbers </a:t>
            </a:r>
            <a:r>
              <a:rPr lang="en-GB" dirty="0" smtClean="0">
                <a:solidFill>
                  <a:schemeClr val="tx1">
                    <a:lumMod val="85000"/>
                    <a:lumOff val="15000"/>
                  </a:schemeClr>
                </a:solidFill>
              </a:rPr>
              <a:t>etc.</a:t>
            </a:r>
            <a:endParaRPr lang="en-GB" dirty="0">
              <a:solidFill>
                <a:schemeClr val="tx1">
                  <a:lumMod val="85000"/>
                  <a:lumOff val="15000"/>
                </a:schemeClr>
              </a:solidFill>
            </a:endParaRPr>
          </a:p>
          <a:p>
            <a:r>
              <a:rPr lang="en-GB" dirty="0">
                <a:solidFill>
                  <a:schemeClr val="tx1">
                    <a:lumMod val="85000"/>
                    <a:lumOff val="15000"/>
                  </a:schemeClr>
                </a:solidFill>
              </a:rPr>
              <a:t>Alphanumeric data, Image data, Audio data, Video data</a:t>
            </a:r>
          </a:p>
          <a:p>
            <a:r>
              <a:rPr lang="en-GB" b="1" dirty="0">
                <a:solidFill>
                  <a:schemeClr val="tx1">
                    <a:lumMod val="85000"/>
                    <a:lumOff val="15000"/>
                  </a:schemeClr>
                </a:solidFill>
              </a:rPr>
              <a:t>Information:</a:t>
            </a:r>
            <a:r>
              <a:rPr lang="en-GB" dirty="0">
                <a:solidFill>
                  <a:schemeClr val="tx1">
                    <a:lumMod val="85000"/>
                    <a:lumOff val="15000"/>
                  </a:schemeClr>
                </a:solidFill>
              </a:rPr>
              <a:t> collection of facts organized so that they have additional value beyond the value of facts themselves</a:t>
            </a:r>
          </a:p>
          <a:p>
            <a:r>
              <a:rPr lang="en-GB" b="1" dirty="0">
                <a:solidFill>
                  <a:schemeClr val="tx1">
                    <a:lumMod val="85000"/>
                    <a:lumOff val="15000"/>
                  </a:schemeClr>
                </a:solidFill>
              </a:rPr>
              <a:t>Process:</a:t>
            </a:r>
            <a:r>
              <a:rPr lang="en-GB" dirty="0">
                <a:solidFill>
                  <a:schemeClr val="tx1">
                    <a:lumMod val="85000"/>
                    <a:lumOff val="15000"/>
                  </a:schemeClr>
                </a:solidFill>
              </a:rPr>
              <a:t> set of logically related tasks performed to achieve a defined outcome, or simply turning data into information</a:t>
            </a:r>
          </a:p>
        </p:txBody>
      </p:sp>
    </p:spTree>
    <p:extLst>
      <p:ext uri="{BB962C8B-B14F-4D97-AF65-F5344CB8AC3E}">
        <p14:creationId xmlns:p14="http://schemas.microsoft.com/office/powerpoint/2010/main" xmlns="" val="25246864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Information Concepts</a:t>
            </a:r>
            <a:endParaRPr lang="en-GB" sz="4400" dirty="0"/>
          </a:p>
        </p:txBody>
      </p:sp>
      <p:sp>
        <p:nvSpPr>
          <p:cNvPr id="3" name="Content Placeholder 2"/>
          <p:cNvSpPr>
            <a:spLocks noGrp="1"/>
          </p:cNvSpPr>
          <p:nvPr>
            <p:ph idx="1"/>
          </p:nvPr>
        </p:nvSpPr>
        <p:spPr>
          <a:xfrm>
            <a:off x="457200" y="2348880"/>
            <a:ext cx="8229600" cy="3777283"/>
          </a:xfrm>
        </p:spPr>
        <p:txBody>
          <a:bodyPr>
            <a:normAutofit/>
          </a:bodyPr>
          <a:lstStyle/>
          <a:p>
            <a:r>
              <a:rPr lang="en-GB" dirty="0">
                <a:solidFill>
                  <a:schemeClr val="tx1">
                    <a:lumMod val="85000"/>
                    <a:lumOff val="15000"/>
                  </a:schemeClr>
                </a:solidFill>
              </a:rPr>
              <a:t>However, certain rules and regulations can be set up to organize data into useful and valuable information</a:t>
            </a:r>
          </a:p>
          <a:p>
            <a:r>
              <a:rPr lang="en-GB" b="1" dirty="0">
                <a:solidFill>
                  <a:schemeClr val="tx1">
                    <a:lumMod val="85000"/>
                    <a:lumOff val="15000"/>
                  </a:schemeClr>
                </a:solidFill>
              </a:rPr>
              <a:t>Knowledge:</a:t>
            </a:r>
            <a:r>
              <a:rPr lang="en-GB" dirty="0">
                <a:solidFill>
                  <a:schemeClr val="tx1">
                    <a:lumMod val="85000"/>
                    <a:lumOff val="15000"/>
                  </a:schemeClr>
                </a:solidFill>
              </a:rPr>
              <a:t> is the awareness and understanding of a set of information and the ways that information can be made useful to support a specific task or reach a decision</a:t>
            </a:r>
          </a:p>
        </p:txBody>
      </p:sp>
    </p:spTree>
    <p:extLst>
      <p:ext uri="{BB962C8B-B14F-4D97-AF65-F5344CB8AC3E}">
        <p14:creationId xmlns:p14="http://schemas.microsoft.com/office/powerpoint/2010/main" xmlns="" val="12694823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Information Concepts</a:t>
            </a:r>
            <a:endParaRPr lang="en-GB" sz="4400" dirty="0"/>
          </a:p>
        </p:txBody>
      </p:sp>
      <p:sp>
        <p:nvSpPr>
          <p:cNvPr id="3" name="Content Placeholder 2"/>
          <p:cNvSpPr>
            <a:spLocks noGrp="1"/>
          </p:cNvSpPr>
          <p:nvPr>
            <p:ph idx="1"/>
          </p:nvPr>
        </p:nvSpPr>
        <p:spPr/>
        <p:txBody>
          <a:bodyPr>
            <a:normAutofit fontScale="70000" lnSpcReduction="20000"/>
          </a:bodyPr>
          <a:lstStyle/>
          <a:p>
            <a:r>
              <a:rPr lang="en-GB" dirty="0" smtClean="0">
                <a:solidFill>
                  <a:schemeClr val="tx1">
                    <a:lumMod val="85000"/>
                    <a:lumOff val="15000"/>
                  </a:schemeClr>
                </a:solidFill>
              </a:rPr>
              <a:t>Characteristics of valuable information</a:t>
            </a:r>
          </a:p>
          <a:p>
            <a:pPr lvl="1"/>
            <a:r>
              <a:rPr lang="en-GB" dirty="0" smtClean="0">
                <a:solidFill>
                  <a:schemeClr val="tx1">
                    <a:lumMod val="85000"/>
                    <a:lumOff val="15000"/>
                  </a:schemeClr>
                </a:solidFill>
              </a:rPr>
              <a:t>Accessible</a:t>
            </a:r>
          </a:p>
          <a:p>
            <a:pPr lvl="1"/>
            <a:r>
              <a:rPr lang="en-GB" dirty="0" smtClean="0">
                <a:solidFill>
                  <a:schemeClr val="tx1">
                    <a:lumMod val="85000"/>
                    <a:lumOff val="15000"/>
                  </a:schemeClr>
                </a:solidFill>
              </a:rPr>
              <a:t>Accurate</a:t>
            </a:r>
          </a:p>
          <a:p>
            <a:pPr lvl="1"/>
            <a:r>
              <a:rPr lang="en-GB" dirty="0" smtClean="0">
                <a:solidFill>
                  <a:schemeClr val="tx1">
                    <a:lumMod val="85000"/>
                    <a:lumOff val="15000"/>
                  </a:schemeClr>
                </a:solidFill>
              </a:rPr>
              <a:t>Complete</a:t>
            </a:r>
          </a:p>
          <a:p>
            <a:pPr lvl="1"/>
            <a:r>
              <a:rPr lang="en-GB" dirty="0" smtClean="0">
                <a:solidFill>
                  <a:schemeClr val="tx1">
                    <a:lumMod val="85000"/>
                    <a:lumOff val="15000"/>
                  </a:schemeClr>
                </a:solidFill>
              </a:rPr>
              <a:t>Economical</a:t>
            </a:r>
          </a:p>
          <a:p>
            <a:pPr lvl="1"/>
            <a:r>
              <a:rPr lang="en-GB" dirty="0" smtClean="0">
                <a:solidFill>
                  <a:schemeClr val="tx1">
                    <a:lumMod val="85000"/>
                    <a:lumOff val="15000"/>
                  </a:schemeClr>
                </a:solidFill>
              </a:rPr>
              <a:t>Flexible</a:t>
            </a:r>
          </a:p>
          <a:p>
            <a:pPr lvl="1"/>
            <a:r>
              <a:rPr lang="en-GB" dirty="0" smtClean="0">
                <a:solidFill>
                  <a:schemeClr val="tx1">
                    <a:lumMod val="85000"/>
                    <a:lumOff val="15000"/>
                  </a:schemeClr>
                </a:solidFill>
              </a:rPr>
              <a:t>Relevant</a:t>
            </a:r>
          </a:p>
          <a:p>
            <a:pPr lvl="1"/>
            <a:r>
              <a:rPr lang="en-GB" dirty="0" smtClean="0">
                <a:solidFill>
                  <a:schemeClr val="tx1">
                    <a:lumMod val="85000"/>
                    <a:lumOff val="15000"/>
                  </a:schemeClr>
                </a:solidFill>
              </a:rPr>
              <a:t>Reliable</a:t>
            </a:r>
          </a:p>
          <a:p>
            <a:pPr lvl="1"/>
            <a:r>
              <a:rPr lang="en-GB" dirty="0" smtClean="0">
                <a:solidFill>
                  <a:schemeClr val="tx1">
                    <a:lumMod val="85000"/>
                    <a:lumOff val="15000"/>
                  </a:schemeClr>
                </a:solidFill>
              </a:rPr>
              <a:t>Secure</a:t>
            </a:r>
          </a:p>
          <a:p>
            <a:pPr lvl="1"/>
            <a:r>
              <a:rPr lang="en-GB" dirty="0" smtClean="0">
                <a:solidFill>
                  <a:schemeClr val="tx1">
                    <a:lumMod val="85000"/>
                    <a:lumOff val="15000"/>
                  </a:schemeClr>
                </a:solidFill>
              </a:rPr>
              <a:t>Simple</a:t>
            </a:r>
          </a:p>
          <a:p>
            <a:pPr lvl="1"/>
            <a:r>
              <a:rPr lang="en-GB" dirty="0" smtClean="0">
                <a:solidFill>
                  <a:schemeClr val="tx1">
                    <a:lumMod val="85000"/>
                    <a:lumOff val="15000"/>
                  </a:schemeClr>
                </a:solidFill>
              </a:rPr>
              <a:t>Timely</a:t>
            </a:r>
          </a:p>
          <a:p>
            <a:pPr lvl="1"/>
            <a:r>
              <a:rPr lang="en-GB" dirty="0" smtClean="0">
                <a:solidFill>
                  <a:schemeClr val="tx1">
                    <a:lumMod val="85000"/>
                    <a:lumOff val="15000"/>
                  </a:schemeClr>
                </a:solidFill>
              </a:rPr>
              <a:t>Verifiable</a:t>
            </a:r>
          </a:p>
          <a:p>
            <a:r>
              <a:rPr lang="en-GB" dirty="0" smtClean="0">
                <a:solidFill>
                  <a:schemeClr val="tx1">
                    <a:lumMod val="85000"/>
                    <a:lumOff val="15000"/>
                  </a:schemeClr>
                </a:solidFill>
              </a:rPr>
              <a:t>The value of information is directly linked to how it helps decision makers achieve their organization’s goals</a:t>
            </a:r>
            <a:endParaRPr lang="en-GB" dirty="0">
              <a:solidFill>
                <a:schemeClr val="tx1">
                  <a:lumMod val="85000"/>
                  <a:lumOff val="15000"/>
                </a:schemeClr>
              </a:solidFill>
            </a:endParaRPr>
          </a:p>
        </p:txBody>
      </p:sp>
    </p:spTree>
    <p:extLst>
      <p:ext uri="{BB962C8B-B14F-4D97-AF65-F5344CB8AC3E}">
        <p14:creationId xmlns:p14="http://schemas.microsoft.com/office/powerpoint/2010/main" xmlns="" val="23405113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System Concepts</a:t>
            </a:r>
            <a:endParaRPr lang="en-GB" sz="4400" dirty="0"/>
          </a:p>
        </p:txBody>
      </p:sp>
      <p:sp>
        <p:nvSpPr>
          <p:cNvPr id="3" name="Content Placeholder 2"/>
          <p:cNvSpPr>
            <a:spLocks noGrp="1"/>
          </p:cNvSpPr>
          <p:nvPr>
            <p:ph idx="1"/>
          </p:nvPr>
        </p:nvSpPr>
        <p:spPr/>
        <p:txBody>
          <a:bodyPr/>
          <a:lstStyle/>
          <a:p>
            <a:r>
              <a:rPr lang="en-GB" dirty="0" smtClean="0">
                <a:solidFill>
                  <a:schemeClr val="tx1">
                    <a:lumMod val="85000"/>
                    <a:lumOff val="15000"/>
                  </a:schemeClr>
                </a:solidFill>
              </a:rPr>
              <a:t>System: is a set of elements or components that interact to accomplish goals</a:t>
            </a:r>
          </a:p>
          <a:p>
            <a:r>
              <a:rPr lang="en-GB" dirty="0" smtClean="0">
                <a:solidFill>
                  <a:schemeClr val="tx1">
                    <a:lumMod val="85000"/>
                    <a:lumOff val="15000"/>
                  </a:schemeClr>
                </a:solidFill>
              </a:rPr>
              <a:t>The relationships among the elements determine how the system works</a:t>
            </a:r>
            <a:endParaRPr lang="en-GB" dirty="0">
              <a:solidFill>
                <a:schemeClr val="tx1">
                  <a:lumMod val="85000"/>
                  <a:lumOff val="15000"/>
                </a:schemeClr>
              </a:solidFill>
            </a:endParaRPr>
          </a:p>
        </p:txBody>
      </p:sp>
    </p:spTree>
    <p:extLst>
      <p:ext uri="{BB962C8B-B14F-4D97-AF65-F5344CB8AC3E}">
        <p14:creationId xmlns:p14="http://schemas.microsoft.com/office/powerpoint/2010/main" xmlns="" val="18773983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Information System(IS)</a:t>
            </a:r>
            <a:endParaRPr lang="en-GB" sz="4400" dirty="0"/>
          </a:p>
        </p:txBody>
      </p:sp>
      <p:sp>
        <p:nvSpPr>
          <p:cNvPr id="3" name="Content Placeholder 2"/>
          <p:cNvSpPr>
            <a:spLocks noGrp="1"/>
          </p:cNvSpPr>
          <p:nvPr>
            <p:ph idx="1"/>
          </p:nvPr>
        </p:nvSpPr>
        <p:spPr>
          <a:xfrm>
            <a:off x="467544" y="1916832"/>
            <a:ext cx="8229600" cy="4525963"/>
          </a:xfrm>
        </p:spPr>
        <p:txBody>
          <a:bodyPr>
            <a:normAutofit fontScale="92500" lnSpcReduction="10000"/>
          </a:bodyPr>
          <a:lstStyle/>
          <a:p>
            <a:r>
              <a:rPr lang="en-GB" dirty="0" smtClean="0">
                <a:solidFill>
                  <a:schemeClr val="tx1">
                    <a:lumMod val="85000"/>
                    <a:lumOff val="15000"/>
                  </a:schemeClr>
                </a:solidFill>
              </a:rPr>
              <a:t>Why is Information System important?</a:t>
            </a:r>
          </a:p>
          <a:p>
            <a:pPr lvl="1"/>
            <a:r>
              <a:rPr lang="en-GB" dirty="0" smtClean="0">
                <a:solidFill>
                  <a:schemeClr val="tx1">
                    <a:lumMod val="85000"/>
                    <a:lumOff val="15000"/>
                  </a:schemeClr>
                </a:solidFill>
              </a:rPr>
              <a:t>We interact with IS personally and professionally</a:t>
            </a:r>
          </a:p>
          <a:p>
            <a:pPr lvl="1"/>
            <a:r>
              <a:rPr lang="en-GB" dirty="0" smtClean="0">
                <a:solidFill>
                  <a:schemeClr val="tx1">
                    <a:lumMod val="85000"/>
                    <a:lumOff val="15000"/>
                  </a:schemeClr>
                </a:solidFill>
              </a:rPr>
              <a:t>Transforming businesses</a:t>
            </a:r>
          </a:p>
          <a:p>
            <a:pPr lvl="1"/>
            <a:r>
              <a:rPr lang="en-GB" dirty="0" smtClean="0">
                <a:solidFill>
                  <a:schemeClr val="tx1">
                    <a:lumMod val="85000"/>
                    <a:lumOff val="15000"/>
                  </a:schemeClr>
                </a:solidFill>
              </a:rPr>
              <a:t>Globalization and Opportunities</a:t>
            </a:r>
            <a:endParaRPr lang="en-GB" dirty="0">
              <a:solidFill>
                <a:schemeClr val="tx1">
                  <a:lumMod val="85000"/>
                  <a:lumOff val="15000"/>
                </a:schemeClr>
              </a:solidFill>
            </a:endParaRPr>
          </a:p>
          <a:p>
            <a:r>
              <a:rPr lang="en-GB" dirty="0" smtClean="0">
                <a:solidFill>
                  <a:schemeClr val="tx1">
                    <a:lumMod val="85000"/>
                    <a:lumOff val="15000"/>
                  </a:schemeClr>
                </a:solidFill>
              </a:rPr>
              <a:t>IS effects all areas of the businesses</a:t>
            </a:r>
          </a:p>
          <a:p>
            <a:pPr lvl="1"/>
            <a:r>
              <a:rPr lang="en-GB" dirty="0" smtClean="0">
                <a:solidFill>
                  <a:schemeClr val="tx1">
                    <a:lumMod val="85000"/>
                    <a:lumOff val="15000"/>
                  </a:schemeClr>
                </a:solidFill>
              </a:rPr>
              <a:t>Manufacturing</a:t>
            </a:r>
          </a:p>
          <a:p>
            <a:pPr lvl="1"/>
            <a:r>
              <a:rPr lang="en-GB" dirty="0" smtClean="0">
                <a:solidFill>
                  <a:schemeClr val="tx1">
                    <a:lumMod val="85000"/>
                    <a:lumOff val="15000"/>
                  </a:schemeClr>
                </a:solidFill>
              </a:rPr>
              <a:t>Accounting</a:t>
            </a:r>
          </a:p>
          <a:p>
            <a:pPr lvl="1"/>
            <a:r>
              <a:rPr lang="en-GB" dirty="0" smtClean="0">
                <a:solidFill>
                  <a:schemeClr val="tx1">
                    <a:lumMod val="85000"/>
                    <a:lumOff val="15000"/>
                  </a:schemeClr>
                </a:solidFill>
              </a:rPr>
              <a:t>Human Resources</a:t>
            </a:r>
          </a:p>
          <a:p>
            <a:pPr lvl="1"/>
            <a:r>
              <a:rPr lang="en-GB" dirty="0" smtClean="0">
                <a:solidFill>
                  <a:schemeClr val="tx1">
                    <a:lumMod val="85000"/>
                    <a:lumOff val="15000"/>
                  </a:schemeClr>
                </a:solidFill>
              </a:rPr>
              <a:t>Marketing</a:t>
            </a:r>
          </a:p>
          <a:p>
            <a:pPr lvl="1"/>
            <a:r>
              <a:rPr lang="en-GB" dirty="0" smtClean="0">
                <a:solidFill>
                  <a:schemeClr val="tx1">
                    <a:lumMod val="85000"/>
                    <a:lumOff val="15000"/>
                  </a:schemeClr>
                </a:solidFill>
              </a:rPr>
              <a:t>Top Management</a:t>
            </a:r>
          </a:p>
          <a:p>
            <a:pPr lvl="1"/>
            <a:endParaRPr lang="en-GB" dirty="0" smtClean="0"/>
          </a:p>
          <a:p>
            <a:endParaRPr lang="en-GB" dirty="0" smtClean="0"/>
          </a:p>
        </p:txBody>
      </p:sp>
    </p:spTree>
    <p:extLst>
      <p:ext uri="{BB962C8B-B14F-4D97-AF65-F5344CB8AC3E}">
        <p14:creationId xmlns:p14="http://schemas.microsoft.com/office/powerpoint/2010/main" xmlns="" val="33861269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Information System</a:t>
            </a:r>
            <a:endParaRPr lang="en-GB" sz="4400" dirty="0"/>
          </a:p>
        </p:txBody>
      </p:sp>
      <p:sp>
        <p:nvSpPr>
          <p:cNvPr id="3" name="Content Placeholder 2"/>
          <p:cNvSpPr>
            <a:spLocks noGrp="1"/>
          </p:cNvSpPr>
          <p:nvPr>
            <p:ph idx="1"/>
          </p:nvPr>
        </p:nvSpPr>
        <p:spPr/>
        <p:txBody>
          <a:bodyPr>
            <a:normAutofit fontScale="85000" lnSpcReduction="20000"/>
          </a:bodyPr>
          <a:lstStyle/>
          <a:p>
            <a:r>
              <a:rPr lang="en-US" dirty="0">
                <a:solidFill>
                  <a:schemeClr val="tx1">
                    <a:lumMod val="85000"/>
                    <a:lumOff val="15000"/>
                  </a:schemeClr>
                </a:solidFill>
              </a:rPr>
              <a:t>Set of interrelated components </a:t>
            </a:r>
          </a:p>
          <a:p>
            <a:r>
              <a:rPr lang="en-US" dirty="0">
                <a:solidFill>
                  <a:schemeClr val="tx1">
                    <a:lumMod val="85000"/>
                    <a:lumOff val="15000"/>
                  </a:schemeClr>
                </a:solidFill>
              </a:rPr>
              <a:t>Collect, process, store, and distribute information</a:t>
            </a:r>
          </a:p>
          <a:p>
            <a:pPr lvl="1">
              <a:buNone/>
            </a:pPr>
            <a:r>
              <a:rPr lang="en-US" sz="2400" dirty="0" smtClean="0">
                <a:solidFill>
                  <a:schemeClr val="tx1">
                    <a:lumMod val="85000"/>
                    <a:lumOff val="15000"/>
                  </a:schemeClr>
                </a:solidFill>
                <a:sym typeface="Wingdings" pitchFamily="2" charset="2"/>
              </a:rPr>
              <a:t>	</a:t>
            </a:r>
            <a:r>
              <a:rPr lang="en-US" sz="2400" dirty="0">
                <a:solidFill>
                  <a:schemeClr val="tx1">
                    <a:lumMod val="85000"/>
                    <a:lumOff val="15000"/>
                  </a:schemeClr>
                </a:solidFill>
              </a:rPr>
              <a:t>By computers and software as a tool</a:t>
            </a:r>
          </a:p>
          <a:p>
            <a:r>
              <a:rPr lang="en-US" dirty="0">
                <a:solidFill>
                  <a:schemeClr val="tx1">
                    <a:lumMod val="85000"/>
                    <a:lumOff val="15000"/>
                  </a:schemeClr>
                </a:solidFill>
              </a:rPr>
              <a:t>Support decision making, coordination, </a:t>
            </a:r>
            <a:r>
              <a:rPr lang="en-US" dirty="0">
                <a:solidFill>
                  <a:schemeClr val="tx1">
                    <a:lumMod val="85000"/>
                    <a:lumOff val="15000"/>
                  </a:schemeClr>
                </a:solidFill>
                <a:cs typeface="Arial" charset="0"/>
              </a:rPr>
              <a:t>control, problem analysis and create new product </a:t>
            </a:r>
          </a:p>
          <a:p>
            <a:r>
              <a:rPr lang="en-US" dirty="0">
                <a:solidFill>
                  <a:schemeClr val="tx1">
                    <a:lumMod val="85000"/>
                    <a:lumOff val="15000"/>
                  </a:schemeClr>
                </a:solidFill>
                <a:cs typeface="Arial" charset="0"/>
              </a:rPr>
              <a:t>Provide solutions to </a:t>
            </a:r>
            <a:r>
              <a:rPr lang="en-US" dirty="0" smtClean="0">
                <a:solidFill>
                  <a:schemeClr val="tx1">
                    <a:lumMod val="85000"/>
                    <a:lumOff val="15000"/>
                  </a:schemeClr>
                </a:solidFill>
                <a:cs typeface="Arial" charset="0"/>
              </a:rPr>
              <a:t>changes/challenges </a:t>
            </a:r>
            <a:r>
              <a:rPr lang="en-US" dirty="0">
                <a:solidFill>
                  <a:schemeClr val="tx1">
                    <a:lumMod val="85000"/>
                    <a:lumOff val="15000"/>
                  </a:schemeClr>
                </a:solidFill>
                <a:cs typeface="Arial" charset="0"/>
              </a:rPr>
              <a:t>in business </a:t>
            </a:r>
            <a:r>
              <a:rPr lang="en-US" dirty="0" smtClean="0">
                <a:solidFill>
                  <a:schemeClr val="tx1">
                    <a:lumMod val="85000"/>
                    <a:lumOff val="15000"/>
                  </a:schemeClr>
                </a:solidFill>
                <a:cs typeface="Arial" charset="0"/>
              </a:rPr>
              <a:t>environment</a:t>
            </a:r>
          </a:p>
          <a:p>
            <a:r>
              <a:rPr lang="en-US" dirty="0" smtClean="0">
                <a:solidFill>
                  <a:schemeClr val="tx1">
                    <a:lumMod val="85000"/>
                    <a:lumOff val="15000"/>
                  </a:schemeClr>
                </a:solidFill>
                <a:cs typeface="Arial" charset="0"/>
              </a:rPr>
              <a:t>Another definition</a:t>
            </a:r>
          </a:p>
          <a:p>
            <a:pPr lvl="1"/>
            <a:r>
              <a:rPr lang="en-US" dirty="0" smtClean="0">
                <a:solidFill>
                  <a:schemeClr val="tx1">
                    <a:lumMod val="85000"/>
                    <a:lumOff val="15000"/>
                  </a:schemeClr>
                </a:solidFill>
                <a:cs typeface="Arial" charset="0"/>
              </a:rPr>
              <a:t>IT is an integrated Human-Machine system that combines hardware, software, databases and telecommunications networks. It collects data and processes it into information used for decision making at all levels of the organization.</a:t>
            </a:r>
            <a:endParaRPr lang="en-US" dirty="0">
              <a:solidFill>
                <a:schemeClr val="tx1">
                  <a:lumMod val="85000"/>
                  <a:lumOff val="15000"/>
                </a:schemeClr>
              </a:solidFill>
              <a:cs typeface="Arial" charset="0"/>
            </a:endParaRPr>
          </a:p>
        </p:txBody>
      </p:sp>
    </p:spTree>
    <p:extLst>
      <p:ext uri="{BB962C8B-B14F-4D97-AF65-F5344CB8AC3E}">
        <p14:creationId xmlns:p14="http://schemas.microsoft.com/office/powerpoint/2010/main" xmlns="" val="14443785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title"/>
          </p:nvPr>
        </p:nvSpPr>
        <p:spPr bwMode="auto">
          <a:prstGeom prst="rect">
            <a:avLst/>
          </a:prstGeom>
          <a:noFill/>
          <a:ln w="9525">
            <a:noFill/>
            <a:miter lim="800000"/>
            <a:headEnd/>
            <a:tailEnd/>
          </a:ln>
          <a:effectLst/>
        </p:spPr>
        <p:txBody>
          <a:bodyPr>
            <a:spAutoFit/>
          </a:bodyPr>
          <a:lstStyle/>
          <a:p>
            <a:pPr algn="ctr" fontAlgn="auto">
              <a:spcBef>
                <a:spcPts val="0"/>
              </a:spcBef>
              <a:spcAft>
                <a:spcPts val="0"/>
              </a:spcAft>
              <a:defRPr/>
            </a:pPr>
            <a:r>
              <a:rPr lang="en-US" sz="4400" dirty="0"/>
              <a:t>Functions of an Information System</a:t>
            </a:r>
          </a:p>
        </p:txBody>
      </p:sp>
      <p:sp>
        <p:nvSpPr>
          <p:cNvPr id="3" name="Content Placeholder 2"/>
          <p:cNvSpPr>
            <a:spLocks noGrp="1"/>
          </p:cNvSpPr>
          <p:nvPr>
            <p:ph idx="1"/>
          </p:nvPr>
        </p:nvSpPr>
        <p:spPr>
          <a:xfrm>
            <a:off x="533400" y="1628799"/>
            <a:ext cx="8229600" cy="3752825"/>
          </a:xfrm>
        </p:spPr>
        <p:txBody>
          <a:bodyPr/>
          <a:lstStyle/>
          <a:p>
            <a:endParaRPr lang="en-GB"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2827424842"/>
              </p:ext>
            </p:extLst>
          </p:nvPr>
        </p:nvGraphicFramePr>
        <p:xfrm>
          <a:off x="533400" y="1628800"/>
          <a:ext cx="8077200" cy="3425825"/>
        </p:xfrm>
        <a:graphic>
          <a:graphicData uri="http://schemas.openxmlformats.org/presentationml/2006/ole">
            <p:oleObj spid="_x0000_s1074" name="Image" r:id="rId3" imgW="9142857" imgH="6501587" progId="">
              <p:embed/>
            </p:oleObj>
          </a:graphicData>
        </a:graphic>
      </p:graphicFrame>
      <p:sp>
        <p:nvSpPr>
          <p:cNvPr id="6" name="Text Box 4"/>
          <p:cNvSpPr txBox="1">
            <a:spLocks noChangeArrowheads="1"/>
          </p:cNvSpPr>
          <p:nvPr/>
        </p:nvSpPr>
        <p:spPr bwMode="auto">
          <a:xfrm>
            <a:off x="685800" y="5381625"/>
            <a:ext cx="7924800"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50" b="1" dirty="0">
                <a:latin typeface="Calibri" pitchFamily="34" charset="0"/>
              </a:rPr>
              <a:t>An information system contains information about an organization and its surrounding environment. Three basic activities—input, processing, and output—produce the information organizations need. Feedback is output returned to appropriate people or activities in the organization to evaluate and refine the input. Environmental actors, such as customers, suppliers, competitors, stockholders, and regulatory agencies, interact with the organization and its information systems.</a:t>
            </a:r>
          </a:p>
        </p:txBody>
      </p:sp>
    </p:spTree>
    <p:extLst>
      <p:ext uri="{BB962C8B-B14F-4D97-AF65-F5344CB8AC3E}">
        <p14:creationId xmlns:p14="http://schemas.microsoft.com/office/powerpoint/2010/main" xmlns="" val="14390376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Why Firms </a:t>
            </a:r>
            <a:r>
              <a:rPr lang="en-GB" sz="4400" dirty="0"/>
              <a:t>U</a:t>
            </a:r>
            <a:r>
              <a:rPr lang="en-GB" sz="4400" dirty="0" smtClean="0"/>
              <a:t>se IS</a:t>
            </a:r>
            <a:endParaRPr lang="en-GB" sz="4400" dirty="0"/>
          </a:p>
        </p:txBody>
      </p:sp>
      <p:sp>
        <p:nvSpPr>
          <p:cNvPr id="3" name="Content Placeholder 2"/>
          <p:cNvSpPr>
            <a:spLocks noGrp="1"/>
          </p:cNvSpPr>
          <p:nvPr>
            <p:ph idx="1"/>
          </p:nvPr>
        </p:nvSpPr>
        <p:spPr>
          <a:xfrm>
            <a:off x="457200" y="1988840"/>
            <a:ext cx="8229600" cy="4137323"/>
          </a:xfrm>
        </p:spPr>
        <p:txBody>
          <a:bodyPr/>
          <a:lstStyle/>
          <a:p>
            <a:r>
              <a:rPr lang="en-GB" b="1" dirty="0" smtClean="0">
                <a:solidFill>
                  <a:schemeClr val="tx1">
                    <a:lumMod val="85000"/>
                    <a:lumOff val="15000"/>
                  </a:schemeClr>
                </a:solidFill>
              </a:rPr>
              <a:t>To achieve 6 strategic business objectives</a:t>
            </a:r>
          </a:p>
          <a:p>
            <a:endParaRPr lang="en-GB" dirty="0" smtClean="0">
              <a:solidFill>
                <a:schemeClr val="tx1">
                  <a:lumMod val="85000"/>
                  <a:lumOff val="15000"/>
                </a:schemeClr>
              </a:solidFill>
            </a:endParaRPr>
          </a:p>
          <a:p>
            <a:pPr marL="514350" lvl="1" indent="-514350">
              <a:buFont typeface="+mj-lt"/>
              <a:buAutoNum type="arabicPeriod"/>
              <a:defRPr/>
            </a:pPr>
            <a:r>
              <a:rPr lang="en-US" sz="2400" dirty="0">
                <a:solidFill>
                  <a:schemeClr val="tx1">
                    <a:lumMod val="85000"/>
                    <a:lumOff val="15000"/>
                  </a:schemeClr>
                </a:solidFill>
              </a:rPr>
              <a:t>Operational excellence</a:t>
            </a:r>
          </a:p>
          <a:p>
            <a:pPr marL="514350" lvl="1" indent="-514350">
              <a:buFont typeface="+mj-lt"/>
              <a:buAutoNum type="arabicPeriod"/>
              <a:defRPr/>
            </a:pPr>
            <a:r>
              <a:rPr lang="en-US" sz="2400" dirty="0">
                <a:solidFill>
                  <a:schemeClr val="tx1">
                    <a:lumMod val="85000"/>
                    <a:lumOff val="15000"/>
                  </a:schemeClr>
                </a:solidFill>
              </a:rPr>
              <a:t>New products, services, and business models</a:t>
            </a:r>
          </a:p>
          <a:p>
            <a:pPr marL="514350" lvl="1" indent="-514350">
              <a:buFont typeface="+mj-lt"/>
              <a:buAutoNum type="arabicPeriod"/>
              <a:defRPr/>
            </a:pPr>
            <a:r>
              <a:rPr lang="en-US" sz="2400" dirty="0">
                <a:solidFill>
                  <a:schemeClr val="tx1">
                    <a:lumMod val="85000"/>
                    <a:lumOff val="15000"/>
                  </a:schemeClr>
                </a:solidFill>
              </a:rPr>
              <a:t>Customer and supplier intimacy</a:t>
            </a:r>
          </a:p>
          <a:p>
            <a:pPr marL="514350" lvl="1" indent="-514350">
              <a:buFont typeface="+mj-lt"/>
              <a:buAutoNum type="arabicPeriod"/>
              <a:defRPr/>
            </a:pPr>
            <a:r>
              <a:rPr lang="en-US" sz="2400" dirty="0">
                <a:solidFill>
                  <a:schemeClr val="tx1">
                    <a:lumMod val="85000"/>
                    <a:lumOff val="15000"/>
                  </a:schemeClr>
                </a:solidFill>
              </a:rPr>
              <a:t>Improved decision making</a:t>
            </a:r>
          </a:p>
          <a:p>
            <a:pPr marL="514350" lvl="1" indent="-514350">
              <a:buFont typeface="+mj-lt"/>
              <a:buAutoNum type="arabicPeriod"/>
              <a:defRPr/>
            </a:pPr>
            <a:r>
              <a:rPr lang="en-US" sz="2400" dirty="0">
                <a:solidFill>
                  <a:schemeClr val="tx1">
                    <a:lumMod val="85000"/>
                    <a:lumOff val="15000"/>
                  </a:schemeClr>
                </a:solidFill>
              </a:rPr>
              <a:t>Competitive advantage</a:t>
            </a:r>
          </a:p>
          <a:p>
            <a:pPr marL="514350" lvl="1" indent="-514350">
              <a:buFont typeface="+mj-lt"/>
              <a:buAutoNum type="arabicPeriod"/>
              <a:defRPr/>
            </a:pPr>
            <a:r>
              <a:rPr lang="en-US" sz="2400" dirty="0">
                <a:solidFill>
                  <a:schemeClr val="tx1">
                    <a:lumMod val="85000"/>
                    <a:lumOff val="15000"/>
                  </a:schemeClr>
                </a:solidFill>
              </a:rPr>
              <a:t>Survival</a:t>
            </a:r>
          </a:p>
          <a:p>
            <a:pPr marL="342900" lvl="1" indent="-342900">
              <a:buFont typeface="Arial" charset="0"/>
              <a:buChar char="•"/>
              <a:defRPr/>
            </a:pPr>
            <a:endParaRPr lang="en-US" sz="1800" dirty="0">
              <a:latin typeface="Arial" charset="0"/>
            </a:endParaRPr>
          </a:p>
          <a:p>
            <a:endParaRPr lang="en-GB" dirty="0"/>
          </a:p>
        </p:txBody>
      </p:sp>
    </p:spTree>
    <p:extLst>
      <p:ext uri="{BB962C8B-B14F-4D97-AF65-F5344CB8AC3E}">
        <p14:creationId xmlns:p14="http://schemas.microsoft.com/office/powerpoint/2010/main" xmlns="" val="38892660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Why Firms Use IS</a:t>
            </a:r>
            <a:endParaRPr lang="en-GB" sz="4400" dirty="0"/>
          </a:p>
        </p:txBody>
      </p:sp>
      <p:sp>
        <p:nvSpPr>
          <p:cNvPr id="3" name="Content Placeholder 2"/>
          <p:cNvSpPr>
            <a:spLocks noGrp="1"/>
          </p:cNvSpPr>
          <p:nvPr>
            <p:ph idx="1"/>
          </p:nvPr>
        </p:nvSpPr>
        <p:spPr>
          <a:xfrm>
            <a:off x="457200" y="2204864"/>
            <a:ext cx="8229600" cy="3921299"/>
          </a:xfrm>
        </p:spPr>
        <p:txBody>
          <a:bodyPr>
            <a:normAutofit fontScale="85000" lnSpcReduction="20000"/>
          </a:bodyPr>
          <a:lstStyle/>
          <a:p>
            <a:r>
              <a:rPr lang="en-GB" dirty="0" smtClean="0">
                <a:solidFill>
                  <a:schemeClr val="tx1">
                    <a:lumMod val="85000"/>
                    <a:lumOff val="15000"/>
                  </a:schemeClr>
                </a:solidFill>
              </a:rPr>
              <a:t>Operational Excellence</a:t>
            </a:r>
          </a:p>
          <a:p>
            <a:pPr lvl="1"/>
            <a:r>
              <a:rPr lang="en-GB" dirty="0" smtClean="0">
                <a:solidFill>
                  <a:schemeClr val="tx1">
                    <a:lumMod val="85000"/>
                    <a:lumOff val="15000"/>
                  </a:schemeClr>
                </a:solidFill>
              </a:rPr>
              <a:t>Achieving higher levels of efficiency and productivity in business operations, plus changes in management behaviour</a:t>
            </a:r>
          </a:p>
          <a:p>
            <a:pPr lvl="1"/>
            <a:r>
              <a:rPr lang="en-US" dirty="0">
                <a:solidFill>
                  <a:schemeClr val="tx1">
                    <a:lumMod val="85000"/>
                    <a:lumOff val="15000"/>
                  </a:schemeClr>
                </a:solidFill>
              </a:rPr>
              <a:t>Example: Wal-Mart’s </a:t>
            </a:r>
            <a:r>
              <a:rPr lang="en-US" dirty="0" smtClean="0">
                <a:solidFill>
                  <a:schemeClr val="tx1">
                    <a:lumMod val="85000"/>
                    <a:lumOff val="15000"/>
                  </a:schemeClr>
                </a:solidFill>
              </a:rPr>
              <a:t>Retail Link </a:t>
            </a:r>
            <a:r>
              <a:rPr lang="en-US" dirty="0">
                <a:solidFill>
                  <a:schemeClr val="tx1">
                    <a:lumMod val="85000"/>
                    <a:lumOff val="15000"/>
                  </a:schemeClr>
                </a:solidFill>
              </a:rPr>
              <a:t>system links suppliers to stores for </a:t>
            </a:r>
            <a:r>
              <a:rPr lang="en-US" dirty="0" smtClean="0">
                <a:solidFill>
                  <a:schemeClr val="tx1">
                    <a:lumMod val="85000"/>
                    <a:lumOff val="15000"/>
                  </a:schemeClr>
                </a:solidFill>
              </a:rPr>
              <a:t>in-time replacements</a:t>
            </a:r>
            <a:endParaRPr lang="en-US" dirty="0">
              <a:solidFill>
                <a:schemeClr val="tx1">
                  <a:lumMod val="85000"/>
                  <a:lumOff val="15000"/>
                </a:schemeClr>
              </a:solidFill>
            </a:endParaRPr>
          </a:p>
          <a:p>
            <a:r>
              <a:rPr lang="en-GB" dirty="0" smtClean="0">
                <a:solidFill>
                  <a:schemeClr val="tx1">
                    <a:lumMod val="85000"/>
                    <a:lumOff val="15000"/>
                  </a:schemeClr>
                </a:solidFill>
              </a:rPr>
              <a:t>New Products/ Services/ Business Model</a:t>
            </a:r>
          </a:p>
          <a:p>
            <a:pPr lvl="1">
              <a:lnSpc>
                <a:spcPct val="90000"/>
              </a:lnSpc>
            </a:pPr>
            <a:r>
              <a:rPr lang="en-US" i="1" dirty="0">
                <a:solidFill>
                  <a:schemeClr val="tx1">
                    <a:lumMod val="85000"/>
                    <a:lumOff val="15000"/>
                  </a:schemeClr>
                </a:solidFill>
              </a:rPr>
              <a:t>Business model: </a:t>
            </a:r>
            <a:r>
              <a:rPr lang="en-US" dirty="0">
                <a:solidFill>
                  <a:schemeClr val="tx1">
                    <a:lumMod val="85000"/>
                    <a:lumOff val="15000"/>
                  </a:schemeClr>
                </a:solidFill>
              </a:rPr>
              <a:t>describes how company produces, delivers, and sells product or service to create wealth</a:t>
            </a:r>
          </a:p>
          <a:p>
            <a:pPr lvl="1">
              <a:lnSpc>
                <a:spcPct val="90000"/>
              </a:lnSpc>
            </a:pPr>
            <a:r>
              <a:rPr lang="en-US" dirty="0">
                <a:solidFill>
                  <a:schemeClr val="tx1">
                    <a:lumMod val="85000"/>
                    <a:lumOff val="15000"/>
                  </a:schemeClr>
                </a:solidFill>
              </a:rPr>
              <a:t>Information systems and technology a major enabling tool for new products, services, business models</a:t>
            </a:r>
          </a:p>
          <a:p>
            <a:pPr lvl="2">
              <a:lnSpc>
                <a:spcPct val="90000"/>
              </a:lnSpc>
            </a:pPr>
            <a:r>
              <a:rPr lang="en-US" dirty="0">
                <a:solidFill>
                  <a:schemeClr val="tx1">
                    <a:lumMod val="85000"/>
                    <a:lumOff val="15000"/>
                  </a:schemeClr>
                </a:solidFill>
              </a:rPr>
              <a:t>E.g. Apple’s iPod, </a:t>
            </a:r>
            <a:r>
              <a:rPr lang="en-US" dirty="0" smtClean="0">
                <a:solidFill>
                  <a:schemeClr val="tx1">
                    <a:lumMod val="85000"/>
                    <a:lumOff val="15000"/>
                  </a:schemeClr>
                </a:solidFill>
              </a:rPr>
              <a:t>iTunes online music business</a:t>
            </a:r>
            <a:endParaRPr lang="en-US" dirty="0">
              <a:solidFill>
                <a:schemeClr val="tx1">
                  <a:lumMod val="85000"/>
                  <a:lumOff val="15000"/>
                </a:schemeClr>
              </a:solidFill>
            </a:endParaRPr>
          </a:p>
          <a:p>
            <a:endParaRPr lang="en-GB" dirty="0">
              <a:solidFill>
                <a:schemeClr val="tx1">
                  <a:lumMod val="85000"/>
                  <a:lumOff val="15000"/>
                </a:schemeClr>
              </a:solidFill>
            </a:endParaRPr>
          </a:p>
        </p:txBody>
      </p:sp>
    </p:spTree>
    <p:extLst>
      <p:ext uri="{BB962C8B-B14F-4D97-AF65-F5344CB8AC3E}">
        <p14:creationId xmlns:p14="http://schemas.microsoft.com/office/powerpoint/2010/main" xmlns="" val="4140307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t>Why Firms Use IS</a:t>
            </a:r>
          </a:p>
        </p:txBody>
      </p:sp>
      <p:sp>
        <p:nvSpPr>
          <p:cNvPr id="3" name="Content Placeholder 2"/>
          <p:cNvSpPr>
            <a:spLocks noGrp="1"/>
          </p:cNvSpPr>
          <p:nvPr>
            <p:ph idx="1"/>
          </p:nvPr>
        </p:nvSpPr>
        <p:spPr>
          <a:xfrm>
            <a:off x="457200" y="1600200"/>
            <a:ext cx="8229600" cy="4637112"/>
          </a:xfrm>
        </p:spPr>
        <p:txBody>
          <a:bodyPr>
            <a:normAutofit fontScale="77500" lnSpcReduction="20000"/>
          </a:bodyPr>
          <a:lstStyle/>
          <a:p>
            <a:r>
              <a:rPr lang="en-GB" dirty="0" smtClean="0">
                <a:solidFill>
                  <a:schemeClr val="tx1">
                    <a:lumMod val="85000"/>
                    <a:lumOff val="15000"/>
                  </a:schemeClr>
                </a:solidFill>
              </a:rPr>
              <a:t>Customer and Supplier Intimacy</a:t>
            </a:r>
          </a:p>
          <a:p>
            <a:pPr lvl="1"/>
            <a:r>
              <a:rPr lang="en-US" dirty="0">
                <a:solidFill>
                  <a:schemeClr val="tx1">
                    <a:lumMod val="85000"/>
                    <a:lumOff val="15000"/>
                  </a:schemeClr>
                </a:solidFill>
              </a:rPr>
              <a:t>Serving </a:t>
            </a:r>
            <a:r>
              <a:rPr lang="en-US" b="1" dirty="0">
                <a:solidFill>
                  <a:schemeClr val="tx1">
                    <a:lumMod val="85000"/>
                    <a:lumOff val="15000"/>
                  </a:schemeClr>
                </a:solidFill>
              </a:rPr>
              <a:t>customers</a:t>
            </a:r>
            <a:r>
              <a:rPr lang="en-US" dirty="0">
                <a:solidFill>
                  <a:schemeClr val="tx1">
                    <a:lumMod val="85000"/>
                    <a:lumOff val="15000"/>
                  </a:schemeClr>
                </a:solidFill>
              </a:rPr>
              <a:t> well leads to customers returning, which raises revenues and profits</a:t>
            </a:r>
          </a:p>
          <a:p>
            <a:pPr lvl="1"/>
            <a:r>
              <a:rPr lang="en-US" dirty="0" smtClean="0">
                <a:solidFill>
                  <a:schemeClr val="tx1">
                    <a:lumMod val="85000"/>
                    <a:lumOff val="15000"/>
                  </a:schemeClr>
                </a:solidFill>
              </a:rPr>
              <a:t>Intimacy </a:t>
            </a:r>
            <a:r>
              <a:rPr lang="en-US" dirty="0">
                <a:solidFill>
                  <a:schemeClr val="tx1">
                    <a:lumMod val="85000"/>
                    <a:lumOff val="15000"/>
                  </a:schemeClr>
                </a:solidFill>
              </a:rPr>
              <a:t>with </a:t>
            </a:r>
            <a:r>
              <a:rPr lang="en-US" b="1" dirty="0">
                <a:solidFill>
                  <a:schemeClr val="tx1">
                    <a:lumMod val="85000"/>
                    <a:lumOff val="15000"/>
                  </a:schemeClr>
                </a:solidFill>
              </a:rPr>
              <a:t>suppliers</a:t>
            </a:r>
            <a:r>
              <a:rPr lang="en-US" dirty="0">
                <a:solidFill>
                  <a:schemeClr val="tx1">
                    <a:lumMod val="85000"/>
                    <a:lumOff val="15000"/>
                  </a:schemeClr>
                </a:solidFill>
              </a:rPr>
              <a:t> allows them to provide vital inputs, which lowers costs</a:t>
            </a:r>
          </a:p>
          <a:p>
            <a:pPr lvl="2"/>
            <a:r>
              <a:rPr lang="en-US" dirty="0">
                <a:solidFill>
                  <a:schemeClr val="tx1">
                    <a:lumMod val="85000"/>
                    <a:lumOff val="15000"/>
                  </a:schemeClr>
                </a:solidFill>
              </a:rPr>
              <a:t>E.g. </a:t>
            </a:r>
            <a:r>
              <a:rPr lang="en-US" dirty="0" err="1" smtClean="0">
                <a:solidFill>
                  <a:schemeClr val="tx1">
                    <a:lumMod val="85000"/>
                    <a:lumOff val="15000"/>
                  </a:schemeClr>
                </a:solidFill>
              </a:rPr>
              <a:t>JCPenney’s</a:t>
            </a:r>
            <a:r>
              <a:rPr lang="en-US" dirty="0" smtClean="0">
                <a:solidFill>
                  <a:schemeClr val="tx1">
                    <a:lumMod val="85000"/>
                    <a:lumOff val="15000"/>
                  </a:schemeClr>
                </a:solidFill>
              </a:rPr>
              <a:t> </a:t>
            </a:r>
            <a:r>
              <a:rPr lang="en-US" dirty="0">
                <a:solidFill>
                  <a:schemeClr val="tx1">
                    <a:lumMod val="85000"/>
                    <a:lumOff val="15000"/>
                  </a:schemeClr>
                </a:solidFill>
              </a:rPr>
              <a:t>information system which links sales records to contract manufacturer</a:t>
            </a:r>
          </a:p>
          <a:p>
            <a:r>
              <a:rPr lang="en-GB" dirty="0" smtClean="0">
                <a:solidFill>
                  <a:schemeClr val="tx1">
                    <a:lumMod val="85000"/>
                    <a:lumOff val="15000"/>
                  </a:schemeClr>
                </a:solidFill>
              </a:rPr>
              <a:t>Improved decision making</a:t>
            </a:r>
            <a:endParaRPr lang="en-US" sz="400" dirty="0">
              <a:solidFill>
                <a:schemeClr val="tx1">
                  <a:lumMod val="85000"/>
                  <a:lumOff val="15000"/>
                </a:schemeClr>
              </a:solidFill>
            </a:endParaRPr>
          </a:p>
          <a:p>
            <a:pPr lvl="1"/>
            <a:r>
              <a:rPr lang="en-US" dirty="0" smtClean="0">
                <a:solidFill>
                  <a:schemeClr val="tx1">
                    <a:lumMod val="85000"/>
                    <a:lumOff val="15000"/>
                  </a:schemeClr>
                </a:solidFill>
              </a:rPr>
              <a:t>Managers need right information at right time</a:t>
            </a:r>
            <a:endParaRPr lang="en-US" dirty="0">
              <a:solidFill>
                <a:schemeClr val="tx1">
                  <a:lumMod val="85000"/>
                  <a:lumOff val="15000"/>
                </a:schemeClr>
              </a:solidFill>
            </a:endParaRPr>
          </a:p>
          <a:p>
            <a:pPr lvl="1"/>
            <a:r>
              <a:rPr lang="en-US" dirty="0" smtClean="0">
                <a:solidFill>
                  <a:schemeClr val="tx1">
                    <a:lumMod val="85000"/>
                    <a:lumOff val="15000"/>
                  </a:schemeClr>
                </a:solidFill>
              </a:rPr>
              <a:t>IS </a:t>
            </a:r>
            <a:r>
              <a:rPr lang="en-US" dirty="0">
                <a:solidFill>
                  <a:schemeClr val="tx1">
                    <a:lumMod val="85000"/>
                    <a:lumOff val="15000"/>
                  </a:schemeClr>
                </a:solidFill>
              </a:rPr>
              <a:t>provide real-time data for making decisions </a:t>
            </a:r>
          </a:p>
          <a:p>
            <a:pPr lvl="1"/>
            <a:r>
              <a:rPr lang="en-US" dirty="0">
                <a:solidFill>
                  <a:schemeClr val="tx1">
                    <a:lumMod val="85000"/>
                    <a:lumOff val="15000"/>
                  </a:schemeClr>
                </a:solidFill>
              </a:rPr>
              <a:t>E.g. Verizon’s Web-based digital dashboard to provide managers with real-time data on customer complaints, network performance, line outages, etc</a:t>
            </a:r>
            <a:r>
              <a:rPr lang="en-US" dirty="0" smtClean="0">
                <a:solidFill>
                  <a:schemeClr val="tx1">
                    <a:lumMod val="85000"/>
                    <a:lumOff val="15000"/>
                  </a:schemeClr>
                </a:solidFill>
              </a:rPr>
              <a:t>.</a:t>
            </a:r>
          </a:p>
          <a:p>
            <a:pPr lvl="1"/>
            <a:r>
              <a:rPr lang="en-US" dirty="0" smtClean="0">
                <a:solidFill>
                  <a:schemeClr val="tx1">
                    <a:lumMod val="85000"/>
                    <a:lumOff val="15000"/>
                  </a:schemeClr>
                </a:solidFill>
              </a:rPr>
              <a:t>Results in restoration and repairing fast and effective</a:t>
            </a:r>
            <a:endParaRPr lang="en-US" dirty="0">
              <a:solidFill>
                <a:schemeClr val="tx1">
                  <a:lumMod val="85000"/>
                  <a:lumOff val="15000"/>
                </a:schemeClr>
              </a:solidFill>
            </a:endParaRPr>
          </a:p>
          <a:p>
            <a:endParaRPr lang="en-GB" dirty="0"/>
          </a:p>
        </p:txBody>
      </p:sp>
    </p:spTree>
    <p:extLst>
      <p:ext uri="{BB962C8B-B14F-4D97-AF65-F5344CB8AC3E}">
        <p14:creationId xmlns:p14="http://schemas.microsoft.com/office/powerpoint/2010/main" xmlns="" val="7432075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a:t>Why Firms Use IS</a:t>
            </a:r>
          </a:p>
        </p:txBody>
      </p:sp>
      <p:sp>
        <p:nvSpPr>
          <p:cNvPr id="3" name="Content Placeholder 2"/>
          <p:cNvSpPr>
            <a:spLocks noGrp="1"/>
          </p:cNvSpPr>
          <p:nvPr>
            <p:ph idx="1"/>
          </p:nvPr>
        </p:nvSpPr>
        <p:spPr>
          <a:xfrm>
            <a:off x="457200" y="2204864"/>
            <a:ext cx="8229600" cy="3921299"/>
          </a:xfrm>
        </p:spPr>
        <p:txBody>
          <a:bodyPr>
            <a:normAutofit fontScale="92500" lnSpcReduction="10000"/>
          </a:bodyPr>
          <a:lstStyle/>
          <a:p>
            <a:r>
              <a:rPr lang="en-GB" dirty="0" smtClean="0">
                <a:solidFill>
                  <a:schemeClr val="tx1">
                    <a:lumMod val="85000"/>
                    <a:lumOff val="15000"/>
                  </a:schemeClr>
                </a:solidFill>
              </a:rPr>
              <a:t>Competitive Advantage</a:t>
            </a:r>
          </a:p>
          <a:p>
            <a:pPr lvl="1"/>
            <a:r>
              <a:rPr lang="en-US" sz="1600" dirty="0" smtClean="0">
                <a:solidFill>
                  <a:schemeClr val="tx1">
                    <a:lumMod val="85000"/>
                    <a:lumOff val="15000"/>
                  </a:schemeClr>
                </a:solidFill>
              </a:rPr>
              <a:t>Achieve </a:t>
            </a:r>
            <a:r>
              <a:rPr lang="en-US" sz="1600" dirty="0">
                <a:solidFill>
                  <a:schemeClr val="tx1">
                    <a:lumMod val="85000"/>
                    <a:lumOff val="15000"/>
                  </a:schemeClr>
                </a:solidFill>
              </a:rPr>
              <a:t>higher sales and profit through using IS by:</a:t>
            </a:r>
          </a:p>
          <a:p>
            <a:pPr lvl="2">
              <a:lnSpc>
                <a:spcPct val="90000"/>
              </a:lnSpc>
            </a:pPr>
            <a:r>
              <a:rPr lang="en-US" dirty="0">
                <a:solidFill>
                  <a:schemeClr val="tx1">
                    <a:lumMod val="85000"/>
                    <a:lumOff val="15000"/>
                  </a:schemeClr>
                </a:solidFill>
              </a:rPr>
              <a:t>Doing things better</a:t>
            </a:r>
          </a:p>
          <a:p>
            <a:pPr lvl="2">
              <a:lnSpc>
                <a:spcPct val="90000"/>
              </a:lnSpc>
            </a:pPr>
            <a:r>
              <a:rPr lang="en-US" dirty="0">
                <a:solidFill>
                  <a:schemeClr val="tx1">
                    <a:lumMod val="85000"/>
                    <a:lumOff val="15000"/>
                  </a:schemeClr>
                </a:solidFill>
              </a:rPr>
              <a:t>Charging less for superior products</a:t>
            </a:r>
          </a:p>
          <a:p>
            <a:pPr lvl="2">
              <a:lnSpc>
                <a:spcPct val="90000"/>
              </a:lnSpc>
            </a:pPr>
            <a:r>
              <a:rPr lang="en-US" dirty="0">
                <a:solidFill>
                  <a:schemeClr val="tx1">
                    <a:lumMod val="85000"/>
                    <a:lumOff val="15000"/>
                  </a:schemeClr>
                </a:solidFill>
              </a:rPr>
              <a:t>real time </a:t>
            </a:r>
            <a:r>
              <a:rPr lang="en-US" dirty="0" smtClean="0">
                <a:solidFill>
                  <a:schemeClr val="tx1">
                    <a:lumMod val="85000"/>
                    <a:lumOff val="15000"/>
                  </a:schemeClr>
                </a:solidFill>
              </a:rPr>
              <a:t>responding</a:t>
            </a:r>
            <a:endParaRPr lang="en-US" dirty="0">
              <a:solidFill>
                <a:schemeClr val="tx1">
                  <a:lumMod val="85000"/>
                  <a:lumOff val="15000"/>
                </a:schemeClr>
              </a:solidFill>
            </a:endParaRPr>
          </a:p>
          <a:p>
            <a:pPr lvl="1">
              <a:lnSpc>
                <a:spcPct val="90000"/>
              </a:lnSpc>
            </a:pPr>
            <a:r>
              <a:rPr lang="en-US" dirty="0">
                <a:solidFill>
                  <a:schemeClr val="tx1">
                    <a:lumMod val="85000"/>
                    <a:lumOff val="15000"/>
                  </a:schemeClr>
                </a:solidFill>
              </a:rPr>
              <a:t>Using the internet is competitive advantage </a:t>
            </a:r>
            <a:endParaRPr lang="en-US" dirty="0" smtClean="0">
              <a:solidFill>
                <a:schemeClr val="tx1">
                  <a:lumMod val="85000"/>
                  <a:lumOff val="15000"/>
                </a:schemeClr>
              </a:solidFill>
            </a:endParaRPr>
          </a:p>
          <a:p>
            <a:r>
              <a:rPr lang="en-GB" dirty="0">
                <a:solidFill>
                  <a:schemeClr val="tx1">
                    <a:lumMod val="85000"/>
                    <a:lumOff val="15000"/>
                  </a:schemeClr>
                </a:solidFill>
              </a:rPr>
              <a:t>Survival</a:t>
            </a:r>
          </a:p>
          <a:p>
            <a:pPr lvl="1"/>
            <a:r>
              <a:rPr lang="en-US" dirty="0">
                <a:solidFill>
                  <a:schemeClr val="tx1">
                    <a:lumMod val="85000"/>
                    <a:lumOff val="15000"/>
                  </a:schemeClr>
                </a:solidFill>
              </a:rPr>
              <a:t>Information technologies are necessity of doing </a:t>
            </a:r>
            <a:r>
              <a:rPr lang="en-US" dirty="0" smtClean="0">
                <a:solidFill>
                  <a:schemeClr val="tx1">
                    <a:lumMod val="85000"/>
                    <a:lumOff val="15000"/>
                  </a:schemeClr>
                </a:solidFill>
              </a:rPr>
              <a:t>business</a:t>
            </a:r>
            <a:endParaRPr lang="en-US" dirty="0">
              <a:solidFill>
                <a:schemeClr val="tx1">
                  <a:lumMod val="85000"/>
                  <a:lumOff val="15000"/>
                </a:schemeClr>
              </a:solidFill>
            </a:endParaRPr>
          </a:p>
          <a:p>
            <a:pPr lvl="2"/>
            <a:r>
              <a:rPr lang="en-US" dirty="0">
                <a:solidFill>
                  <a:schemeClr val="tx1">
                    <a:lumMod val="85000"/>
                    <a:lumOff val="15000"/>
                  </a:schemeClr>
                </a:solidFill>
              </a:rPr>
              <a:t>Industry-level changes, e.g. Citibank’s introduction of ATMs</a:t>
            </a:r>
          </a:p>
          <a:p>
            <a:pPr marL="914400" lvl="2" indent="0">
              <a:buNone/>
            </a:pPr>
            <a:endParaRPr lang="en-US" dirty="0">
              <a:solidFill>
                <a:schemeClr val="tx1">
                  <a:lumMod val="85000"/>
                  <a:lumOff val="15000"/>
                </a:schemeClr>
              </a:solidFill>
            </a:endParaRPr>
          </a:p>
          <a:p>
            <a:endParaRPr lang="en-GB" dirty="0">
              <a:solidFill>
                <a:schemeClr val="tx1">
                  <a:lumMod val="85000"/>
                  <a:lumOff val="15000"/>
                </a:schemeClr>
              </a:solidFill>
            </a:endParaRPr>
          </a:p>
          <a:p>
            <a:pPr>
              <a:lnSpc>
                <a:spcPct val="90000"/>
              </a:lnSpc>
            </a:pPr>
            <a:endParaRPr lang="en-US" dirty="0">
              <a:solidFill>
                <a:schemeClr val="tx1">
                  <a:lumMod val="85000"/>
                  <a:lumOff val="15000"/>
                </a:schemeClr>
              </a:solidFill>
            </a:endParaRPr>
          </a:p>
        </p:txBody>
      </p:sp>
    </p:spTree>
    <p:extLst>
      <p:ext uri="{BB962C8B-B14F-4D97-AF65-F5344CB8AC3E}">
        <p14:creationId xmlns:p14="http://schemas.microsoft.com/office/powerpoint/2010/main" xmlns="" val="19961265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Summary</a:t>
            </a:r>
            <a:endParaRPr lang="en-GB" sz="4400" dirty="0"/>
          </a:p>
        </p:txBody>
      </p:sp>
      <p:sp>
        <p:nvSpPr>
          <p:cNvPr id="3" name="Content Placeholder 2"/>
          <p:cNvSpPr>
            <a:spLocks noGrp="1"/>
          </p:cNvSpPr>
          <p:nvPr>
            <p:ph idx="1"/>
          </p:nvPr>
        </p:nvSpPr>
        <p:spPr>
          <a:xfrm>
            <a:off x="457200" y="2204864"/>
            <a:ext cx="8229600" cy="3921299"/>
          </a:xfrm>
        </p:spPr>
        <p:txBody>
          <a:bodyPr/>
          <a:lstStyle/>
          <a:p>
            <a:pPr>
              <a:lnSpc>
                <a:spcPct val="90000"/>
              </a:lnSpc>
            </a:pPr>
            <a:r>
              <a:rPr lang="en-US" dirty="0" smtClean="0">
                <a:solidFill>
                  <a:schemeClr val="tx1">
                    <a:lumMod val="85000"/>
                    <a:lumOff val="15000"/>
                  </a:schemeClr>
                </a:solidFill>
                <a:latin typeface="Arial" charset="0"/>
              </a:rPr>
              <a:t>IS </a:t>
            </a:r>
            <a:r>
              <a:rPr lang="en-US" dirty="0">
                <a:solidFill>
                  <a:schemeClr val="tx1">
                    <a:lumMod val="85000"/>
                    <a:lumOff val="15000"/>
                  </a:schemeClr>
                </a:solidFill>
                <a:latin typeface="Arial" charset="0"/>
              </a:rPr>
              <a:t>instrument for creating value to firms </a:t>
            </a:r>
            <a:endParaRPr lang="en-US" dirty="0" smtClean="0">
              <a:solidFill>
                <a:schemeClr val="tx1">
                  <a:lumMod val="85000"/>
                  <a:lumOff val="15000"/>
                </a:schemeClr>
              </a:solidFill>
              <a:latin typeface="Arial" charset="0"/>
            </a:endParaRPr>
          </a:p>
          <a:p>
            <a:pPr>
              <a:lnSpc>
                <a:spcPct val="90000"/>
              </a:lnSpc>
            </a:pPr>
            <a:r>
              <a:rPr lang="en-US" dirty="0" smtClean="0">
                <a:solidFill>
                  <a:schemeClr val="tx1">
                    <a:lumMod val="85000"/>
                    <a:lumOff val="15000"/>
                  </a:schemeClr>
                </a:solidFill>
                <a:latin typeface="Arial" charset="0"/>
              </a:rPr>
              <a:t>The value of information is directly linked to how it helps decision makers achieve the organization’s goals</a:t>
            </a:r>
          </a:p>
          <a:p>
            <a:pPr>
              <a:lnSpc>
                <a:spcPct val="90000"/>
              </a:lnSpc>
            </a:pPr>
            <a:r>
              <a:rPr lang="en-US" dirty="0" smtClean="0">
                <a:solidFill>
                  <a:schemeClr val="tx1">
                    <a:lumMod val="85000"/>
                    <a:lumOff val="15000"/>
                  </a:schemeClr>
                </a:solidFill>
                <a:latin typeface="Arial" charset="0"/>
              </a:rPr>
              <a:t>Information systems must be applied thoughtfully and carefully so that society and industry can reap maximum benefits</a:t>
            </a:r>
            <a:endParaRPr lang="en-US" dirty="0">
              <a:solidFill>
                <a:schemeClr val="tx1">
                  <a:lumMod val="85000"/>
                  <a:lumOff val="15000"/>
                </a:schemeClr>
              </a:solidFill>
              <a:latin typeface="Arial" charset="0"/>
            </a:endParaRPr>
          </a:p>
          <a:p>
            <a:endParaRPr lang="en-GB" dirty="0"/>
          </a:p>
        </p:txBody>
      </p:sp>
    </p:spTree>
    <p:extLst>
      <p:ext uri="{BB962C8B-B14F-4D97-AF65-F5344CB8AC3E}">
        <p14:creationId xmlns:p14="http://schemas.microsoft.com/office/powerpoint/2010/main" xmlns="" val="40794732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400" dirty="0" smtClean="0"/>
              <a:t>Dimensions of Information System (IS)</a:t>
            </a:r>
            <a:endParaRPr lang="en-GB" sz="4400" dirty="0"/>
          </a:p>
        </p:txBody>
      </p:sp>
      <p:sp>
        <p:nvSpPr>
          <p:cNvPr id="3" name="Content Placeholder 2"/>
          <p:cNvSpPr>
            <a:spLocks noGrp="1"/>
          </p:cNvSpPr>
          <p:nvPr>
            <p:ph idx="1"/>
          </p:nvPr>
        </p:nvSpPr>
        <p:spPr/>
        <p:txBody>
          <a:bodyPr/>
          <a:lstStyle/>
          <a:p>
            <a:r>
              <a:rPr lang="en-GB" dirty="0" smtClean="0">
                <a:solidFill>
                  <a:schemeClr val="tx1">
                    <a:lumMod val="85000"/>
                    <a:lumOff val="15000"/>
                  </a:schemeClr>
                </a:solidFill>
              </a:rPr>
              <a:t>Using IS effectively depends on the understanding of organization , technology and management</a:t>
            </a:r>
          </a:p>
          <a:p>
            <a:r>
              <a:rPr lang="en-GB" dirty="0" smtClean="0">
                <a:solidFill>
                  <a:schemeClr val="tx1">
                    <a:lumMod val="85000"/>
                    <a:lumOff val="15000"/>
                  </a:schemeClr>
                </a:solidFill>
              </a:rPr>
              <a:t>Only computer literacy is not important, rather broader IS literacy is important to implement a productive IS and this field of MIS is to achieve it</a:t>
            </a:r>
            <a:endParaRPr lang="en-GB" dirty="0">
              <a:solidFill>
                <a:schemeClr val="tx1">
                  <a:lumMod val="85000"/>
                  <a:lumOff val="15000"/>
                </a:schemeClr>
              </a:solidFill>
            </a:endParaRPr>
          </a:p>
        </p:txBody>
      </p:sp>
      <p:pic>
        <p:nvPicPr>
          <p:cNvPr id="4" name="Picture 7" descr="Fig-1-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99592" y="3861048"/>
            <a:ext cx="3809256" cy="245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5344120" y="4293096"/>
            <a:ext cx="2880320" cy="1477328"/>
          </a:xfrm>
          <a:prstGeom prst="rect">
            <a:avLst/>
          </a:prstGeom>
          <a:noFill/>
        </p:spPr>
        <p:txBody>
          <a:bodyPr wrap="square" rtlCol="0">
            <a:spAutoFit/>
          </a:bodyPr>
          <a:lstStyle/>
          <a:p>
            <a:pPr algn="ctr"/>
            <a:r>
              <a:rPr lang="en-GB" dirty="0" smtClean="0">
                <a:latin typeface="+mj-lt"/>
              </a:rPr>
              <a:t>Information System Literacy</a:t>
            </a:r>
          </a:p>
          <a:p>
            <a:r>
              <a:rPr lang="en-GB" b="1" dirty="0" smtClean="0">
                <a:latin typeface="+mj-lt"/>
              </a:rPr>
              <a:t>How</a:t>
            </a:r>
            <a:r>
              <a:rPr lang="en-GB" dirty="0" smtClean="0">
                <a:latin typeface="+mj-lt"/>
              </a:rPr>
              <a:t> and </a:t>
            </a:r>
            <a:r>
              <a:rPr lang="en-GB" b="1" dirty="0" smtClean="0">
                <a:latin typeface="+mj-lt"/>
              </a:rPr>
              <a:t>Why</a:t>
            </a:r>
            <a:r>
              <a:rPr lang="en-GB" dirty="0" smtClean="0">
                <a:latin typeface="+mj-lt"/>
              </a:rPr>
              <a:t> technology is applied in business</a:t>
            </a:r>
            <a:endParaRPr lang="en-GB" dirty="0">
              <a:latin typeface="+mj-lt"/>
            </a:endParaRPr>
          </a:p>
        </p:txBody>
      </p:sp>
    </p:spTree>
    <p:extLst>
      <p:ext uri="{BB962C8B-B14F-4D97-AF65-F5344CB8AC3E}">
        <p14:creationId xmlns:p14="http://schemas.microsoft.com/office/powerpoint/2010/main" xmlns="" val="20212076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t>Dimensions of Information System</a:t>
            </a:r>
            <a:endParaRPr lang="en-GB" sz="4400" dirty="0"/>
          </a:p>
        </p:txBody>
      </p:sp>
      <p:sp>
        <p:nvSpPr>
          <p:cNvPr id="3" name="Content Placeholder 2"/>
          <p:cNvSpPr>
            <a:spLocks noGrp="1"/>
          </p:cNvSpPr>
          <p:nvPr>
            <p:ph idx="1"/>
          </p:nvPr>
        </p:nvSpPr>
        <p:spPr/>
        <p:txBody>
          <a:bodyPr/>
          <a:lstStyle/>
          <a:p>
            <a:r>
              <a:rPr lang="en-GB" dirty="0" smtClean="0">
                <a:solidFill>
                  <a:schemeClr val="tx1">
                    <a:lumMod val="85000"/>
                    <a:lumOff val="15000"/>
                  </a:schemeClr>
                </a:solidFill>
              </a:rPr>
              <a:t>Organization</a:t>
            </a:r>
          </a:p>
          <a:p>
            <a:pPr lvl="1"/>
            <a:r>
              <a:rPr lang="en-GB" dirty="0" smtClean="0">
                <a:solidFill>
                  <a:schemeClr val="tx1">
                    <a:lumMod val="85000"/>
                    <a:lumOff val="15000"/>
                  </a:schemeClr>
                </a:solidFill>
              </a:rPr>
              <a:t>Key elements : People, Structure, Business Processes, Politics, Culture</a:t>
            </a:r>
          </a:p>
          <a:p>
            <a:pPr lvl="1"/>
            <a:r>
              <a:rPr lang="en-GB" dirty="0" smtClean="0">
                <a:solidFill>
                  <a:schemeClr val="tx1">
                    <a:lumMod val="85000"/>
                    <a:lumOff val="15000"/>
                  </a:schemeClr>
                </a:solidFill>
              </a:rPr>
              <a:t>Organizational structure has different levels and specialities</a:t>
            </a:r>
          </a:p>
          <a:p>
            <a:pPr lvl="1"/>
            <a:endParaRPr lang="en-GB"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1963078074"/>
              </p:ext>
            </p:extLst>
          </p:nvPr>
        </p:nvGraphicFramePr>
        <p:xfrm>
          <a:off x="683568" y="2996952"/>
          <a:ext cx="4267200" cy="2543944"/>
        </p:xfrm>
        <a:graphic>
          <a:graphicData uri="http://schemas.openxmlformats.org/presentationml/2006/ole">
            <p:oleObj spid="_x0000_s2093" name="Image" r:id="rId3" imgW="6400000" imgH="4571429" progId="">
              <p:embed/>
            </p:oleObj>
          </a:graphicData>
        </a:graphic>
      </p:graphicFrame>
    </p:spTree>
    <p:extLst>
      <p:ext uri="{BB962C8B-B14F-4D97-AF65-F5344CB8AC3E}">
        <p14:creationId xmlns:p14="http://schemas.microsoft.com/office/powerpoint/2010/main" xmlns="" val="36858112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4400" dirty="0"/>
              <a:t>Dimensions of Information System (IS)</a:t>
            </a:r>
          </a:p>
        </p:txBody>
      </p:sp>
      <p:sp>
        <p:nvSpPr>
          <p:cNvPr id="3" name="Content Placeholder 2"/>
          <p:cNvSpPr>
            <a:spLocks noGrp="1"/>
          </p:cNvSpPr>
          <p:nvPr>
            <p:ph idx="1"/>
          </p:nvPr>
        </p:nvSpPr>
        <p:spPr/>
        <p:txBody>
          <a:bodyPr>
            <a:normAutofit/>
          </a:bodyPr>
          <a:lstStyle/>
          <a:p>
            <a:r>
              <a:rPr lang="en-GB" dirty="0" smtClean="0">
                <a:solidFill>
                  <a:schemeClr val="tx1">
                    <a:lumMod val="85000"/>
                    <a:lumOff val="15000"/>
                  </a:schemeClr>
                </a:solidFill>
              </a:rPr>
              <a:t>Management</a:t>
            </a:r>
          </a:p>
          <a:p>
            <a:pPr lvl="1"/>
            <a:r>
              <a:rPr lang="en-US" dirty="0" smtClean="0">
                <a:solidFill>
                  <a:schemeClr val="tx1">
                    <a:lumMod val="85000"/>
                    <a:lumOff val="15000"/>
                  </a:schemeClr>
                </a:solidFill>
              </a:rPr>
              <a:t>Make </a:t>
            </a:r>
            <a:r>
              <a:rPr lang="en-US" dirty="0">
                <a:solidFill>
                  <a:schemeClr val="tx1">
                    <a:lumMod val="85000"/>
                    <a:lumOff val="15000"/>
                  </a:schemeClr>
                </a:solidFill>
              </a:rPr>
              <a:t>decisions, formulate action plan and solve organizational </a:t>
            </a:r>
            <a:r>
              <a:rPr lang="en-US" dirty="0" smtClean="0">
                <a:solidFill>
                  <a:schemeClr val="tx1">
                    <a:lumMod val="85000"/>
                    <a:lumOff val="15000"/>
                  </a:schemeClr>
                </a:solidFill>
              </a:rPr>
              <a:t>problem</a:t>
            </a:r>
          </a:p>
          <a:p>
            <a:pPr lvl="1"/>
            <a:r>
              <a:rPr lang="en-US" dirty="0" smtClean="0">
                <a:solidFill>
                  <a:schemeClr val="tx1">
                    <a:lumMod val="85000"/>
                    <a:lumOff val="15000"/>
                  </a:schemeClr>
                </a:solidFill>
              </a:rPr>
              <a:t>Managers </a:t>
            </a:r>
            <a:r>
              <a:rPr lang="en-US" dirty="0">
                <a:solidFill>
                  <a:schemeClr val="tx1">
                    <a:lumMod val="85000"/>
                    <a:lumOff val="15000"/>
                  </a:schemeClr>
                </a:solidFill>
              </a:rPr>
              <a:t>set organizational strategy for responding to business </a:t>
            </a:r>
            <a:r>
              <a:rPr lang="en-US" dirty="0" smtClean="0">
                <a:solidFill>
                  <a:schemeClr val="tx1">
                    <a:lumMod val="85000"/>
                    <a:lumOff val="15000"/>
                  </a:schemeClr>
                </a:solidFill>
              </a:rPr>
              <a:t>challenges</a:t>
            </a:r>
          </a:p>
          <a:p>
            <a:pPr lvl="1"/>
            <a:r>
              <a:rPr lang="en-US" dirty="0" smtClean="0">
                <a:solidFill>
                  <a:schemeClr val="tx1">
                    <a:lumMod val="85000"/>
                    <a:lumOff val="15000"/>
                  </a:schemeClr>
                </a:solidFill>
              </a:rPr>
              <a:t>In </a:t>
            </a:r>
            <a:r>
              <a:rPr lang="en-US" dirty="0">
                <a:solidFill>
                  <a:schemeClr val="tx1">
                    <a:lumMod val="85000"/>
                    <a:lumOff val="15000"/>
                  </a:schemeClr>
                </a:solidFill>
              </a:rPr>
              <a:t>addition, managers must act creatively:</a:t>
            </a:r>
          </a:p>
          <a:p>
            <a:pPr marL="1371600" lvl="2" indent="-457200">
              <a:spcBef>
                <a:spcPct val="15000"/>
              </a:spcBef>
              <a:defRPr/>
            </a:pPr>
            <a:r>
              <a:rPr lang="en-US" dirty="0">
                <a:solidFill>
                  <a:schemeClr val="tx1">
                    <a:lumMod val="85000"/>
                    <a:lumOff val="15000"/>
                  </a:schemeClr>
                </a:solidFill>
              </a:rPr>
              <a:t>Creation of new products and services</a:t>
            </a:r>
          </a:p>
          <a:p>
            <a:pPr marL="1371600" lvl="2" indent="-457200">
              <a:spcBef>
                <a:spcPct val="15000"/>
              </a:spcBef>
              <a:defRPr/>
            </a:pPr>
            <a:r>
              <a:rPr lang="en-US" dirty="0">
                <a:solidFill>
                  <a:schemeClr val="tx1">
                    <a:lumMod val="85000"/>
                    <a:lumOff val="15000"/>
                  </a:schemeClr>
                </a:solidFill>
              </a:rPr>
              <a:t>Occasionally re-creating the organization</a:t>
            </a:r>
          </a:p>
          <a:p>
            <a:pPr lvl="1"/>
            <a:endParaRPr lang="en-GB" dirty="0"/>
          </a:p>
        </p:txBody>
      </p:sp>
    </p:spTree>
    <p:extLst>
      <p:ext uri="{BB962C8B-B14F-4D97-AF65-F5344CB8AC3E}">
        <p14:creationId xmlns:p14="http://schemas.microsoft.com/office/powerpoint/2010/main" xmlns="" val="13056220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Dimensions of Information System (IS)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GB" sz="2400" b="1" dirty="0" smtClean="0">
                <a:solidFill>
                  <a:schemeClr val="tx1">
                    <a:lumMod val="85000"/>
                    <a:lumOff val="15000"/>
                  </a:schemeClr>
                </a:solidFill>
                <a:latin typeface="Arial" panose="020B0604020202020204" pitchFamily="34" charset="0"/>
                <a:cs typeface="Arial" panose="020B0604020202020204" pitchFamily="34" charset="0"/>
              </a:rPr>
              <a:t>Technology</a:t>
            </a:r>
          </a:p>
          <a:p>
            <a:pPr lvl="1">
              <a:defRPr/>
            </a:pPr>
            <a:r>
              <a:rPr lang="en-US" sz="1800" b="1" dirty="0">
                <a:solidFill>
                  <a:schemeClr val="tx1">
                    <a:lumMod val="85000"/>
                    <a:lumOff val="15000"/>
                  </a:schemeClr>
                </a:solidFill>
                <a:latin typeface="Arial" panose="020B0604020202020204" pitchFamily="34" charset="0"/>
                <a:cs typeface="Arial" panose="020B0604020202020204" pitchFamily="34" charset="0"/>
              </a:rPr>
              <a:t>Hardware:</a:t>
            </a:r>
            <a:r>
              <a:rPr lang="en-US" sz="1800" dirty="0">
                <a:solidFill>
                  <a:schemeClr val="tx1">
                    <a:lumMod val="85000"/>
                    <a:lumOff val="15000"/>
                  </a:schemeClr>
                </a:solidFill>
                <a:latin typeface="Arial" panose="020B0604020202020204" pitchFamily="34" charset="0"/>
                <a:cs typeface="Arial" panose="020B0604020202020204" pitchFamily="34" charset="0"/>
              </a:rPr>
              <a:t> physical </a:t>
            </a:r>
            <a:r>
              <a:rPr lang="en-US" sz="1800" dirty="0" smtClean="0">
                <a:solidFill>
                  <a:schemeClr val="tx1">
                    <a:lumMod val="85000"/>
                    <a:lumOff val="15000"/>
                  </a:schemeClr>
                </a:solidFill>
                <a:latin typeface="Arial" panose="020B0604020202020204" pitchFamily="34" charset="0"/>
                <a:cs typeface="Arial" panose="020B0604020202020204" pitchFamily="34" charset="0"/>
              </a:rPr>
              <a:t>equipment used for input, output, processing, storage</a:t>
            </a:r>
          </a:p>
          <a:p>
            <a:pPr lvl="2">
              <a:defRPr/>
            </a:pPr>
            <a:r>
              <a:rPr lang="en-US" sz="1400" dirty="0" smtClean="0">
                <a:solidFill>
                  <a:schemeClr val="tx1">
                    <a:lumMod val="85000"/>
                    <a:lumOff val="15000"/>
                  </a:schemeClr>
                </a:solidFill>
                <a:latin typeface="Arial" panose="020B0604020202020204" pitchFamily="34" charset="0"/>
                <a:cs typeface="Arial" panose="020B0604020202020204" pitchFamily="34" charset="0"/>
              </a:rPr>
              <a:t>E.g. Event Data Readers (EDR) in vehicles</a:t>
            </a:r>
            <a:endParaRPr lang="en-US" sz="1400" dirty="0">
              <a:solidFill>
                <a:schemeClr val="tx1">
                  <a:lumMod val="85000"/>
                  <a:lumOff val="15000"/>
                </a:schemeClr>
              </a:solidFill>
              <a:latin typeface="Arial" panose="020B0604020202020204" pitchFamily="34" charset="0"/>
              <a:cs typeface="Arial" panose="020B0604020202020204" pitchFamily="34" charset="0"/>
            </a:endParaRPr>
          </a:p>
          <a:p>
            <a:pPr lvl="1">
              <a:defRPr/>
            </a:pPr>
            <a:r>
              <a:rPr lang="en-US" sz="1800" b="1" dirty="0">
                <a:solidFill>
                  <a:schemeClr val="tx1">
                    <a:lumMod val="85000"/>
                    <a:lumOff val="15000"/>
                  </a:schemeClr>
                </a:solidFill>
                <a:latin typeface="Arial" panose="020B0604020202020204" pitchFamily="34" charset="0"/>
                <a:cs typeface="Arial" panose="020B0604020202020204" pitchFamily="34" charset="0"/>
              </a:rPr>
              <a:t>Software:</a:t>
            </a:r>
            <a:r>
              <a:rPr lang="en-US" sz="1800" dirty="0">
                <a:solidFill>
                  <a:schemeClr val="tx1">
                    <a:lumMod val="85000"/>
                    <a:lumOff val="15000"/>
                  </a:schemeClr>
                </a:solidFill>
                <a:latin typeface="Arial" panose="020B0604020202020204" pitchFamily="34" charset="0"/>
                <a:cs typeface="Arial" panose="020B0604020202020204" pitchFamily="34" charset="0"/>
              </a:rPr>
              <a:t> </a:t>
            </a:r>
            <a:r>
              <a:rPr lang="en-US" sz="1800" dirty="0" smtClean="0">
                <a:solidFill>
                  <a:schemeClr val="tx1">
                    <a:lumMod val="85000"/>
                    <a:lumOff val="15000"/>
                  </a:schemeClr>
                </a:solidFill>
                <a:latin typeface="Arial" panose="020B0604020202020204" pitchFamily="34" charset="0"/>
                <a:cs typeface="Arial" panose="020B0604020202020204" pitchFamily="34" charset="0"/>
              </a:rPr>
              <a:t>computer programs that control and coordinate the hardware</a:t>
            </a:r>
          </a:p>
          <a:p>
            <a:pPr lvl="2">
              <a:defRPr/>
            </a:pPr>
            <a:r>
              <a:rPr lang="en-US" sz="1400" dirty="0" smtClean="0">
                <a:solidFill>
                  <a:schemeClr val="tx1">
                    <a:lumMod val="85000"/>
                    <a:lumOff val="15000"/>
                  </a:schemeClr>
                </a:solidFill>
                <a:latin typeface="Arial" panose="020B0604020202020204" pitchFamily="34" charset="0"/>
                <a:cs typeface="Arial" panose="020B0604020202020204" pitchFamily="34" charset="0"/>
              </a:rPr>
              <a:t>E.g. Fab Lab – controls automatic cutter, milling machines</a:t>
            </a:r>
            <a:endParaRPr lang="en-US" sz="1400" dirty="0">
              <a:solidFill>
                <a:schemeClr val="tx1">
                  <a:lumMod val="85000"/>
                  <a:lumOff val="15000"/>
                </a:schemeClr>
              </a:solidFill>
              <a:latin typeface="Arial" panose="020B0604020202020204" pitchFamily="34" charset="0"/>
              <a:cs typeface="Arial" panose="020B0604020202020204" pitchFamily="34" charset="0"/>
            </a:endParaRPr>
          </a:p>
          <a:p>
            <a:pPr lvl="1">
              <a:defRPr/>
            </a:pPr>
            <a:r>
              <a:rPr lang="en-US" sz="1800" b="1" dirty="0">
                <a:solidFill>
                  <a:schemeClr val="tx1">
                    <a:lumMod val="85000"/>
                    <a:lumOff val="15000"/>
                  </a:schemeClr>
                </a:solidFill>
                <a:latin typeface="Arial" panose="020B0604020202020204" pitchFamily="34" charset="0"/>
                <a:cs typeface="Arial" panose="020B0604020202020204" pitchFamily="34" charset="0"/>
              </a:rPr>
              <a:t>Data management </a:t>
            </a:r>
            <a:r>
              <a:rPr lang="en-US" sz="1800" b="1" dirty="0" smtClean="0">
                <a:solidFill>
                  <a:schemeClr val="tx1">
                    <a:lumMod val="85000"/>
                    <a:lumOff val="15000"/>
                  </a:schemeClr>
                </a:solidFill>
                <a:latin typeface="Arial" panose="020B0604020202020204" pitchFamily="34" charset="0"/>
                <a:cs typeface="Arial" panose="020B0604020202020204" pitchFamily="34" charset="0"/>
              </a:rPr>
              <a:t>technology: </a:t>
            </a:r>
            <a:r>
              <a:rPr lang="en-US" sz="1800" dirty="0" smtClean="0">
                <a:solidFill>
                  <a:schemeClr val="tx1">
                    <a:lumMod val="85000"/>
                    <a:lumOff val="15000"/>
                  </a:schemeClr>
                </a:solidFill>
                <a:latin typeface="Arial" panose="020B0604020202020204" pitchFamily="34" charset="0"/>
                <a:cs typeface="Arial" panose="020B0604020202020204" pitchFamily="34" charset="0"/>
              </a:rPr>
              <a:t>deals with software that are used to organize data on physical storage media</a:t>
            </a:r>
            <a:endParaRPr lang="en-US" sz="1800" dirty="0">
              <a:solidFill>
                <a:schemeClr val="tx1">
                  <a:lumMod val="85000"/>
                  <a:lumOff val="15000"/>
                </a:schemeClr>
              </a:solidFill>
              <a:latin typeface="Arial" panose="020B0604020202020204" pitchFamily="34" charset="0"/>
              <a:cs typeface="Arial" panose="020B0604020202020204" pitchFamily="34" charset="0"/>
            </a:endParaRPr>
          </a:p>
          <a:p>
            <a:pPr lvl="1">
              <a:defRPr/>
            </a:pPr>
            <a:r>
              <a:rPr lang="en-US" sz="1800" b="1" dirty="0">
                <a:solidFill>
                  <a:schemeClr val="tx1">
                    <a:lumMod val="85000"/>
                    <a:lumOff val="15000"/>
                  </a:schemeClr>
                </a:solidFill>
                <a:latin typeface="Arial" panose="020B0604020202020204" pitchFamily="34" charset="0"/>
                <a:cs typeface="Arial" panose="020B0604020202020204" pitchFamily="34" charset="0"/>
              </a:rPr>
              <a:t>Network and telecommunications </a:t>
            </a:r>
            <a:r>
              <a:rPr lang="en-US" sz="1800" b="1" dirty="0" smtClean="0">
                <a:solidFill>
                  <a:schemeClr val="tx1">
                    <a:lumMod val="85000"/>
                    <a:lumOff val="15000"/>
                  </a:schemeClr>
                </a:solidFill>
                <a:latin typeface="Arial" panose="020B0604020202020204" pitchFamily="34" charset="0"/>
                <a:cs typeface="Arial" panose="020B0604020202020204" pitchFamily="34" charset="0"/>
              </a:rPr>
              <a:t>technology: </a:t>
            </a:r>
            <a:r>
              <a:rPr lang="en-US" sz="1800" dirty="0" smtClean="0">
                <a:solidFill>
                  <a:schemeClr val="tx1">
                    <a:lumMod val="85000"/>
                    <a:lumOff val="15000"/>
                  </a:schemeClr>
                </a:solidFill>
                <a:latin typeface="Arial" panose="020B0604020202020204" pitchFamily="34" charset="0"/>
                <a:cs typeface="Arial" panose="020B0604020202020204" pitchFamily="34" charset="0"/>
              </a:rPr>
              <a:t>contains both hardware and software that are used to link various computer devices</a:t>
            </a:r>
          </a:p>
          <a:p>
            <a:pPr lvl="2">
              <a:defRPr/>
            </a:pPr>
            <a:r>
              <a:rPr lang="en-US" sz="1400" dirty="0" smtClean="0">
                <a:solidFill>
                  <a:schemeClr val="tx1">
                    <a:lumMod val="85000"/>
                    <a:lumOff val="15000"/>
                  </a:schemeClr>
                </a:solidFill>
                <a:latin typeface="Arial" panose="020B0604020202020204" pitchFamily="34" charset="0"/>
                <a:cs typeface="Arial" panose="020B0604020202020204" pitchFamily="34" charset="0"/>
              </a:rPr>
              <a:t>E.g. investment firms use telecomm to connect with brokers and traders</a:t>
            </a:r>
            <a:endParaRPr lang="en-US" sz="1400" dirty="0">
              <a:solidFill>
                <a:schemeClr val="tx1">
                  <a:lumMod val="85000"/>
                  <a:lumOff val="15000"/>
                </a:schemeClr>
              </a:solidFill>
              <a:latin typeface="Arial" panose="020B0604020202020204" pitchFamily="34" charset="0"/>
              <a:cs typeface="Arial" panose="020B0604020202020204" pitchFamily="34" charset="0"/>
            </a:endParaRPr>
          </a:p>
          <a:p>
            <a:pPr lvl="1">
              <a:defRPr/>
            </a:pPr>
            <a:r>
              <a:rPr lang="en-US" sz="1800" dirty="0">
                <a:solidFill>
                  <a:schemeClr val="tx1">
                    <a:lumMod val="85000"/>
                    <a:lumOff val="15000"/>
                  </a:schemeClr>
                </a:solidFill>
                <a:latin typeface="Arial" panose="020B0604020202020204" pitchFamily="34" charset="0"/>
                <a:cs typeface="Arial" panose="020B0604020202020204" pitchFamily="34" charset="0"/>
              </a:rPr>
              <a:t>Internet: </a:t>
            </a:r>
            <a:r>
              <a:rPr lang="en-US" sz="1800" dirty="0" smtClean="0">
                <a:solidFill>
                  <a:schemeClr val="tx1">
                    <a:lumMod val="85000"/>
                    <a:lumOff val="15000"/>
                  </a:schemeClr>
                </a:solidFill>
                <a:latin typeface="Arial" panose="020B0604020202020204" pitchFamily="34" charset="0"/>
                <a:cs typeface="Arial" panose="020B0604020202020204" pitchFamily="34" charset="0"/>
              </a:rPr>
              <a:t>worlds largest Network</a:t>
            </a:r>
          </a:p>
          <a:p>
            <a:pPr lvl="1">
              <a:defRPr/>
            </a:pPr>
            <a:r>
              <a:rPr lang="en-US" sz="1800" dirty="0" smtClean="0">
                <a:solidFill>
                  <a:schemeClr val="tx1">
                    <a:lumMod val="85000"/>
                    <a:lumOff val="15000"/>
                  </a:schemeClr>
                </a:solidFill>
                <a:latin typeface="Arial" panose="020B0604020202020204" pitchFamily="34" charset="0"/>
                <a:cs typeface="Arial" panose="020B0604020202020204" pitchFamily="34" charset="0"/>
              </a:rPr>
              <a:t>WWW: service provided by the internet</a:t>
            </a:r>
            <a:endParaRPr lang="en-US" sz="1800" dirty="0">
              <a:solidFill>
                <a:schemeClr val="tx1">
                  <a:lumMod val="85000"/>
                  <a:lumOff val="15000"/>
                </a:schemeClr>
              </a:solidFill>
              <a:latin typeface="Arial" panose="020B0604020202020204" pitchFamily="34" charset="0"/>
              <a:cs typeface="Arial" panose="020B0604020202020204" pitchFamily="34" charset="0"/>
            </a:endParaRPr>
          </a:p>
          <a:p>
            <a:pPr lvl="1"/>
            <a:r>
              <a:rPr lang="en-US" sz="1800" b="1" dirty="0" smtClean="0">
                <a:solidFill>
                  <a:schemeClr val="tx1">
                    <a:lumMod val="85000"/>
                    <a:lumOff val="15000"/>
                  </a:schemeClr>
                </a:solidFill>
                <a:latin typeface="Arial" panose="020B0604020202020204" pitchFamily="34" charset="0"/>
                <a:cs typeface="Arial" panose="020B0604020202020204" pitchFamily="34" charset="0"/>
              </a:rPr>
              <a:t>IT infrastructure: </a:t>
            </a:r>
            <a:r>
              <a:rPr lang="en-US" sz="1800" dirty="0" smtClean="0">
                <a:solidFill>
                  <a:schemeClr val="tx1">
                    <a:lumMod val="85000"/>
                    <a:lumOff val="15000"/>
                  </a:schemeClr>
                </a:solidFill>
                <a:latin typeface="Arial" panose="020B0604020202020204" pitchFamily="34" charset="0"/>
                <a:cs typeface="Arial" panose="020B0604020202020204" pitchFamily="34" charset="0"/>
              </a:rPr>
              <a:t>platform to build the IS</a:t>
            </a:r>
          </a:p>
          <a:p>
            <a:endParaRPr lang="en-GB" dirty="0"/>
          </a:p>
        </p:txBody>
      </p:sp>
    </p:spTree>
    <p:extLst>
      <p:ext uri="{BB962C8B-B14F-4D97-AF65-F5344CB8AC3E}">
        <p14:creationId xmlns:p14="http://schemas.microsoft.com/office/powerpoint/2010/main" xmlns="" val="206836110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UPS Case Study</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Company: </a:t>
            </a:r>
            <a:r>
              <a:rPr lang="en-GB" sz="2400" dirty="0" smtClean="0">
                <a:latin typeface="Arial" panose="020B0604020202020204" pitchFamily="34" charset="0"/>
                <a:cs typeface="Arial" panose="020B0604020202020204" pitchFamily="34" charset="0"/>
              </a:rPr>
              <a:t>United Parcel Service (UPS)</a:t>
            </a:r>
          </a:p>
          <a:p>
            <a:pPr lvl="1"/>
            <a:r>
              <a:rPr lang="en-GB" sz="2000" dirty="0" smtClean="0">
                <a:latin typeface="Arial" panose="020B0604020202020204" pitchFamily="34" charset="0"/>
                <a:cs typeface="Arial" panose="020B0604020202020204" pitchFamily="34" charset="0"/>
              </a:rPr>
              <a:t>Package delivery</a:t>
            </a:r>
          </a:p>
          <a:p>
            <a:pPr lvl="1"/>
            <a:r>
              <a:rPr lang="en-GB" sz="2000" dirty="0" smtClean="0">
                <a:latin typeface="Arial" panose="020B0604020202020204" pitchFamily="34" charset="0"/>
                <a:cs typeface="Arial" panose="020B0604020202020204" pitchFamily="34" charset="0"/>
              </a:rPr>
              <a:t>Started in 1907, now has 408,000 employees and 96000 vehicles</a:t>
            </a:r>
          </a:p>
          <a:p>
            <a:r>
              <a:rPr lang="en-GB" sz="2400" b="1" dirty="0" smtClean="0">
                <a:latin typeface="Arial" panose="020B0604020202020204" pitchFamily="34" charset="0"/>
                <a:cs typeface="Arial" panose="020B0604020202020204" pitchFamily="34" charset="0"/>
              </a:rPr>
              <a:t>Process: </a:t>
            </a:r>
            <a:r>
              <a:rPr lang="en-GB" sz="2400" dirty="0" smtClean="0">
                <a:latin typeface="Arial" panose="020B0604020202020204" pitchFamily="34" charset="0"/>
                <a:cs typeface="Arial" panose="020B0604020202020204" pitchFamily="34" charset="0"/>
              </a:rPr>
              <a:t>automated package tracking system</a:t>
            </a:r>
          </a:p>
          <a:p>
            <a:pPr lvl="1"/>
            <a:r>
              <a:rPr lang="en-GB" sz="2000" dirty="0" smtClean="0">
                <a:latin typeface="Arial" panose="020B0604020202020204" pitchFamily="34" charset="0"/>
                <a:cs typeface="Arial" panose="020B0604020202020204" pitchFamily="34" charset="0"/>
              </a:rPr>
              <a:t>Scannable label attached to package</a:t>
            </a:r>
          </a:p>
          <a:p>
            <a:pPr lvl="1"/>
            <a:r>
              <a:rPr lang="en-GB" sz="2000" dirty="0" smtClean="0">
                <a:latin typeface="Arial" panose="020B0604020202020204" pitchFamily="34" charset="0"/>
                <a:cs typeface="Arial" panose="020B0604020202020204" pitchFamily="34" charset="0"/>
              </a:rPr>
              <a:t>Info from “smart” tag goes to central computer</a:t>
            </a:r>
          </a:p>
          <a:p>
            <a:pPr lvl="1"/>
            <a:r>
              <a:rPr lang="en-GB" sz="2000" dirty="0" smtClean="0">
                <a:latin typeface="Arial" panose="020B0604020202020204" pitchFamily="34" charset="0"/>
                <a:cs typeface="Arial" panose="020B0604020202020204" pitchFamily="34" charset="0"/>
              </a:rPr>
              <a:t>At centre traffic route made for drivers</a:t>
            </a:r>
          </a:p>
          <a:p>
            <a:pPr lvl="1"/>
            <a:r>
              <a:rPr lang="en-GB" sz="2000" dirty="0" smtClean="0">
                <a:latin typeface="Arial" panose="020B0604020202020204" pitchFamily="34" charset="0"/>
                <a:cs typeface="Arial" panose="020B0604020202020204" pitchFamily="34" charset="0"/>
              </a:rPr>
              <a:t>Delivery Information Acquisition Device (DIAD) access info through wireless n/w</a:t>
            </a:r>
          </a:p>
          <a:p>
            <a:pPr lvl="1"/>
            <a:r>
              <a:rPr lang="en-GB" sz="2000" dirty="0" smtClean="0">
                <a:latin typeface="Arial" panose="020B0604020202020204" pitchFamily="34" charset="0"/>
                <a:cs typeface="Arial" panose="020B0604020202020204" pitchFamily="34" charset="0"/>
              </a:rPr>
              <a:t>Through bar code info at various points goes to central computer</a:t>
            </a:r>
          </a:p>
          <a:p>
            <a:pPr lvl="1"/>
            <a:r>
              <a:rPr lang="en-GB" sz="2000" dirty="0" smtClean="0">
                <a:latin typeface="Arial" panose="020B0604020202020204" pitchFamily="34" charset="0"/>
                <a:cs typeface="Arial" panose="020B0604020202020204" pitchFamily="34" charset="0"/>
              </a:rPr>
              <a:t>Info available on UPS website</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30848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wipe(down)">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500"/>
                                        <p:tgtEl>
                                          <p:spTgt spid="3">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animEffect transition="in" filter="fade">
                                      <p:cBhvr>
                                        <p:cTn id="3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UPS Case Study</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Inputs, Processing, Output of UPS PTS</a:t>
            </a:r>
          </a:p>
          <a:p>
            <a:pPr lvl="1"/>
            <a:r>
              <a:rPr lang="en-GB" sz="2000" dirty="0" smtClean="0">
                <a:latin typeface="Arial" panose="020B0604020202020204" pitchFamily="34" charset="0"/>
                <a:cs typeface="Arial" panose="020B0604020202020204" pitchFamily="34" charset="0"/>
              </a:rPr>
              <a:t>Info about sender, destination and time of arrival, progress data</a:t>
            </a:r>
          </a:p>
          <a:p>
            <a:pPr lvl="1"/>
            <a:r>
              <a:rPr lang="en-GB" sz="2000" dirty="0" smtClean="0">
                <a:latin typeface="Arial" panose="020B0604020202020204" pitchFamily="34" charset="0"/>
                <a:cs typeface="Arial" panose="020B0604020202020204" pitchFamily="34" charset="0"/>
              </a:rPr>
              <a:t>Info transmitted central computer to distribution centre, route calculation</a:t>
            </a:r>
          </a:p>
          <a:p>
            <a:pPr lvl="1"/>
            <a:r>
              <a:rPr lang="en-GB" sz="2000" dirty="0" smtClean="0">
                <a:latin typeface="Arial" panose="020B0604020202020204" pitchFamily="34" charset="0"/>
                <a:cs typeface="Arial" panose="020B0604020202020204" pitchFamily="34" charset="0"/>
              </a:rPr>
              <a:t>Tracking status, printed label, driver’s route</a:t>
            </a:r>
          </a:p>
          <a:p>
            <a:r>
              <a:rPr lang="en-GB" sz="2400" b="1" dirty="0" smtClean="0">
                <a:latin typeface="Arial" panose="020B0604020202020204" pitchFamily="34" charset="0"/>
                <a:cs typeface="Arial" panose="020B0604020202020204" pitchFamily="34" charset="0"/>
              </a:rPr>
              <a:t>Technologies used and why</a:t>
            </a:r>
          </a:p>
          <a:p>
            <a:pPr lvl="1"/>
            <a:r>
              <a:rPr lang="en-GB" sz="2000" dirty="0" smtClean="0">
                <a:latin typeface="Arial" panose="020B0604020202020204" pitchFamily="34" charset="0"/>
                <a:cs typeface="Arial" panose="020B0604020202020204" pitchFamily="34" charset="0"/>
              </a:rPr>
              <a:t>Handheld computers, bar code scanners, wireless communications, desktop commuters, UPS data storage technology, UPS tracking software, Internet (Web site)</a:t>
            </a:r>
          </a:p>
          <a:p>
            <a:pPr lvl="1"/>
            <a:r>
              <a:rPr lang="en-GB" sz="2000" dirty="0" smtClean="0">
                <a:latin typeface="Arial" panose="020B0604020202020204" pitchFamily="34" charset="0"/>
                <a:cs typeface="Arial" panose="020B0604020202020204" pitchFamily="34" charset="0"/>
              </a:rPr>
              <a:t>Reason: high level service in low price</a:t>
            </a:r>
          </a:p>
          <a:p>
            <a:pPr lvl="1"/>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06935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UPS Case Study</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Strategic Business Objectives Achieved</a:t>
            </a:r>
          </a:p>
          <a:p>
            <a:pPr lvl="1"/>
            <a:r>
              <a:rPr lang="en-GB" sz="2000" dirty="0" smtClean="0">
                <a:latin typeface="Arial" panose="020B0604020202020204" pitchFamily="34" charset="0"/>
                <a:cs typeface="Arial" panose="020B0604020202020204" pitchFamily="34" charset="0"/>
              </a:rPr>
              <a:t>Operational Excellence</a:t>
            </a:r>
          </a:p>
          <a:p>
            <a:pPr lvl="2"/>
            <a:r>
              <a:rPr lang="en-GB" sz="1600" dirty="0" smtClean="0">
                <a:latin typeface="Arial" panose="020B0604020202020204" pitchFamily="34" charset="0"/>
                <a:cs typeface="Arial" panose="020B0604020202020204" pitchFamily="34" charset="0"/>
              </a:rPr>
              <a:t>Customers and download and print labels</a:t>
            </a:r>
          </a:p>
          <a:p>
            <a:pPr lvl="2"/>
            <a:r>
              <a:rPr lang="en-GB" sz="1600" dirty="0" smtClean="0">
                <a:latin typeface="Arial" panose="020B0604020202020204" pitchFamily="34" charset="0"/>
                <a:cs typeface="Arial" panose="020B0604020202020204" pitchFamily="34" charset="0"/>
              </a:rPr>
              <a:t>Drivers traffic route</a:t>
            </a:r>
          </a:p>
          <a:p>
            <a:pPr lvl="1"/>
            <a:r>
              <a:rPr lang="en-GB" sz="2000" dirty="0" smtClean="0">
                <a:latin typeface="Arial" panose="020B0604020202020204" pitchFamily="34" charset="0"/>
                <a:cs typeface="Arial" panose="020B0604020202020204" pitchFamily="34" charset="0"/>
              </a:rPr>
              <a:t>Customer Intimacy</a:t>
            </a:r>
          </a:p>
          <a:p>
            <a:pPr lvl="2"/>
            <a:r>
              <a:rPr lang="en-GB" sz="1600" dirty="0" smtClean="0">
                <a:latin typeface="Arial" panose="020B0604020202020204" pitchFamily="34" charset="0"/>
                <a:cs typeface="Arial" panose="020B0604020202020204" pitchFamily="34" charset="0"/>
              </a:rPr>
              <a:t>Inform about estimated time</a:t>
            </a:r>
          </a:p>
          <a:p>
            <a:pPr lvl="2"/>
            <a:r>
              <a:rPr lang="en-GB" sz="1600" dirty="0" smtClean="0">
                <a:latin typeface="Arial" panose="020B0604020202020204" pitchFamily="34" charset="0"/>
                <a:cs typeface="Arial" panose="020B0604020202020204" pitchFamily="34" charset="0"/>
              </a:rPr>
              <a:t>Package status report</a:t>
            </a:r>
            <a:endParaRPr lang="en-GB" sz="1200" dirty="0" smtClean="0">
              <a:latin typeface="Arial" panose="020B0604020202020204" pitchFamily="34" charset="0"/>
              <a:cs typeface="Arial" panose="020B0604020202020204" pitchFamily="34" charset="0"/>
            </a:endParaRPr>
          </a:p>
          <a:p>
            <a:pPr lvl="1"/>
            <a:r>
              <a:rPr lang="en-GB" sz="2000" dirty="0" smtClean="0">
                <a:latin typeface="Arial" panose="020B0604020202020204" pitchFamily="34" charset="0"/>
                <a:cs typeface="Arial" panose="020B0604020202020204" pitchFamily="34" charset="0"/>
              </a:rPr>
              <a:t>New Service</a:t>
            </a:r>
          </a:p>
          <a:p>
            <a:pPr lvl="2"/>
            <a:r>
              <a:rPr lang="en-GB" sz="1600" dirty="0" smtClean="0">
                <a:latin typeface="Arial" panose="020B0604020202020204" pitchFamily="34" charset="0"/>
                <a:cs typeface="Arial" panose="020B0604020202020204" pitchFamily="34" charset="0"/>
              </a:rPr>
              <a:t>Point Sales Order Management System (OMS)</a:t>
            </a:r>
          </a:p>
          <a:p>
            <a:pPr lvl="1"/>
            <a:r>
              <a:rPr lang="en-GB" sz="2000" dirty="0" smtClean="0">
                <a:latin typeface="Arial" panose="020B0604020202020204" pitchFamily="34" charset="0"/>
                <a:cs typeface="Arial" panose="020B0604020202020204" pitchFamily="34" charset="0"/>
              </a:rPr>
              <a:t>Competitive Advantage</a:t>
            </a:r>
          </a:p>
          <a:p>
            <a:pPr lvl="2"/>
            <a:r>
              <a:rPr lang="en-GB" sz="1600" dirty="0" smtClean="0">
                <a:latin typeface="Arial" panose="020B0604020202020204" pitchFamily="34" charset="0"/>
                <a:cs typeface="Arial" panose="020B0604020202020204" pitchFamily="34" charset="0"/>
              </a:rPr>
              <a:t>Achieved by above mentioned implementations</a:t>
            </a:r>
          </a:p>
          <a:p>
            <a:pPr lvl="2"/>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349102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fade">
                                      <p:cBhvr>
                                        <p:cTn id="4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Global Challenges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dirty="0" smtClean="0">
                <a:latin typeface="Arial" panose="020B0604020202020204" pitchFamily="34" charset="0"/>
                <a:cs typeface="Arial" panose="020B0604020202020204" pitchFamily="34" charset="0"/>
              </a:rPr>
              <a:t>Globalization has impact on organizations and its IS</a:t>
            </a:r>
          </a:p>
          <a:p>
            <a:r>
              <a:rPr lang="en-GB" sz="2400" dirty="0" smtClean="0">
                <a:latin typeface="Arial" panose="020B0604020202020204" pitchFamily="34" charset="0"/>
                <a:cs typeface="Arial" panose="020B0604020202020204" pitchFamily="34" charset="0"/>
              </a:rPr>
              <a:t>Thomas Friedman “The World is Flat”</a:t>
            </a:r>
          </a:p>
          <a:p>
            <a:r>
              <a:rPr lang="en-GB" sz="2400" dirty="0" smtClean="0">
                <a:latin typeface="Arial" panose="020B0604020202020204" pitchFamily="34" charset="0"/>
                <a:cs typeface="Arial" panose="020B0604020202020204" pitchFamily="34" charset="0"/>
              </a:rPr>
              <a:t>Individuals from all over the world compete with other individuals, companies and countries through Internet</a:t>
            </a:r>
          </a:p>
          <a:p>
            <a:r>
              <a:rPr lang="en-GB" sz="2400" dirty="0" smtClean="0">
                <a:latin typeface="Arial" panose="020B0604020202020204" pitchFamily="34" charset="0"/>
                <a:cs typeface="Arial" panose="020B0604020202020204" pitchFamily="34" charset="0"/>
              </a:rPr>
              <a:t>Where there are International opportunities, there are challenges and obstacles as well</a:t>
            </a:r>
          </a:p>
          <a:p>
            <a:pPr lvl="1"/>
            <a:r>
              <a:rPr lang="en-GB" sz="2000" dirty="0" smtClean="0">
                <a:latin typeface="Arial" panose="020B0604020202020204" pitchFamily="34" charset="0"/>
                <a:cs typeface="Arial" panose="020B0604020202020204" pitchFamily="34" charset="0"/>
              </a:rPr>
              <a:t>Cultural and language challenges</a:t>
            </a:r>
          </a:p>
          <a:p>
            <a:pPr lvl="1"/>
            <a:r>
              <a:rPr lang="en-GB" sz="2000" dirty="0" smtClean="0">
                <a:latin typeface="Arial" panose="020B0604020202020204" pitchFamily="34" charset="0"/>
                <a:cs typeface="Arial" panose="020B0604020202020204" pitchFamily="34" charset="0"/>
              </a:rPr>
              <a:t>Time and distance challenges</a:t>
            </a:r>
          </a:p>
          <a:p>
            <a:pPr lvl="1"/>
            <a:r>
              <a:rPr lang="en-GB" sz="2000" dirty="0" smtClean="0">
                <a:latin typeface="Arial" panose="020B0604020202020204" pitchFamily="34" charset="0"/>
                <a:cs typeface="Arial" panose="020B0604020202020204" pitchFamily="34" charset="0"/>
              </a:rPr>
              <a:t>Infrastructure challenges</a:t>
            </a:r>
          </a:p>
          <a:p>
            <a:pPr lvl="1"/>
            <a:r>
              <a:rPr lang="en-GB" sz="2000" dirty="0" smtClean="0">
                <a:latin typeface="Arial" panose="020B0604020202020204" pitchFamily="34" charset="0"/>
                <a:cs typeface="Arial" panose="020B0604020202020204" pitchFamily="34" charset="0"/>
              </a:rPr>
              <a:t>Currency challenges</a:t>
            </a:r>
          </a:p>
          <a:p>
            <a:pPr lvl="1"/>
            <a:endParaRPr lang="en-GB"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7108644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Global Challenges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lvl="1"/>
            <a:r>
              <a:rPr lang="en-GB" sz="2000" dirty="0" smtClean="0">
                <a:latin typeface="Arial" panose="020B0604020202020204" pitchFamily="34" charset="0"/>
                <a:cs typeface="Arial" panose="020B0604020202020204" pitchFamily="34" charset="0"/>
              </a:rPr>
              <a:t>Technology transfer issue</a:t>
            </a:r>
          </a:p>
          <a:p>
            <a:pPr lvl="1"/>
            <a:r>
              <a:rPr lang="en-GB" sz="2000" dirty="0" smtClean="0">
                <a:latin typeface="Arial" panose="020B0604020202020204" pitchFamily="34" charset="0"/>
                <a:cs typeface="Arial" panose="020B0604020202020204" pitchFamily="34" charset="0"/>
              </a:rPr>
              <a:t>Product and Services challenges</a:t>
            </a:r>
          </a:p>
          <a:p>
            <a:pPr lvl="1"/>
            <a:endParaRPr lang="en-GB" sz="2000" b="1" dirty="0" smtClean="0">
              <a:latin typeface="Arial" panose="020B0604020202020204" pitchFamily="34" charset="0"/>
              <a:cs typeface="Arial" panose="020B0604020202020204" pitchFamily="34" charset="0"/>
            </a:endParaRPr>
          </a:p>
          <a:p>
            <a:pPr lvl="1"/>
            <a:endParaRPr lang="en-GB" sz="20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0179367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Contemporary Approaches to IS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IS is a multidisciplinary field</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24472" y="2276872"/>
            <a:ext cx="5271156" cy="30963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780456" y="5588659"/>
            <a:ext cx="5559188" cy="430887"/>
          </a:xfrm>
          <a:prstGeom prst="rect">
            <a:avLst/>
          </a:prstGeom>
          <a:noFill/>
        </p:spPr>
        <p:txBody>
          <a:bodyPr wrap="square" rtlCol="0">
            <a:spAutoFit/>
          </a:bodyPr>
          <a:lstStyle/>
          <a:p>
            <a:r>
              <a:rPr lang="en-GB" sz="1100" dirty="0" smtClean="0"/>
              <a:t>The study of information system deals with issues and insights contributed from technical and behavioural disciplines</a:t>
            </a:r>
            <a:endParaRPr lang="en-GB" sz="1100" dirty="0"/>
          </a:p>
        </p:txBody>
      </p:sp>
    </p:spTree>
    <p:extLst>
      <p:ext uri="{BB962C8B-B14F-4D97-AF65-F5344CB8AC3E}">
        <p14:creationId xmlns:p14="http://schemas.microsoft.com/office/powerpoint/2010/main" xmlns="" val="2929569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Contemporary Approaches to IS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Technical approach</a:t>
            </a:r>
          </a:p>
          <a:p>
            <a:pPr lvl="1"/>
            <a:r>
              <a:rPr lang="en-GB" sz="2000" dirty="0" smtClean="0">
                <a:latin typeface="Arial" panose="020B0604020202020204" pitchFamily="34" charset="0"/>
                <a:cs typeface="Arial" panose="020B0604020202020204" pitchFamily="34" charset="0"/>
              </a:rPr>
              <a:t>Emphasizes mathematically based models</a:t>
            </a:r>
          </a:p>
          <a:p>
            <a:pPr lvl="2"/>
            <a:r>
              <a:rPr lang="en-GB" sz="1600" dirty="0" smtClean="0">
                <a:latin typeface="Arial" panose="020B0604020202020204" pitchFamily="34" charset="0"/>
                <a:cs typeface="Arial" panose="020B0604020202020204" pitchFamily="34" charset="0"/>
              </a:rPr>
              <a:t>Computer science theories of commutation ,data storage</a:t>
            </a:r>
          </a:p>
          <a:p>
            <a:pPr lvl="2"/>
            <a:r>
              <a:rPr lang="en-GB" sz="1600" dirty="0" smtClean="0">
                <a:latin typeface="Arial" panose="020B0604020202020204" pitchFamily="34" charset="0"/>
                <a:cs typeface="Arial" panose="020B0604020202020204" pitchFamily="34" charset="0"/>
              </a:rPr>
              <a:t>management science: models of DM and practices </a:t>
            </a:r>
          </a:p>
          <a:p>
            <a:pPr lvl="2"/>
            <a:r>
              <a:rPr lang="en-GB" sz="1600" dirty="0" smtClean="0">
                <a:latin typeface="Arial" panose="020B0604020202020204" pitchFamily="34" charset="0"/>
                <a:cs typeface="Arial" panose="020B0604020202020204" pitchFamily="34" charset="0"/>
              </a:rPr>
              <a:t>operations research: optimizing selected parameters of org.</a:t>
            </a:r>
          </a:p>
          <a:p>
            <a:r>
              <a:rPr lang="en-GB" sz="2400" b="1" dirty="0" smtClean="0">
                <a:latin typeface="Arial" panose="020B0604020202020204" pitchFamily="34" charset="0"/>
                <a:cs typeface="Arial" panose="020B0604020202020204" pitchFamily="34" charset="0"/>
              </a:rPr>
              <a:t>Behavioural approach</a:t>
            </a:r>
          </a:p>
          <a:p>
            <a:pPr lvl="1"/>
            <a:r>
              <a:rPr lang="en-GB" sz="2000" dirty="0" smtClean="0">
                <a:latin typeface="Arial" panose="020B0604020202020204" pitchFamily="34" charset="0"/>
                <a:cs typeface="Arial" panose="020B0604020202020204" pitchFamily="34" charset="0"/>
              </a:rPr>
              <a:t>Behavioural issues like strategic business integration, design implementation, </a:t>
            </a:r>
            <a:r>
              <a:rPr lang="en-GB" sz="2000" dirty="0" smtClean="0">
                <a:latin typeface="Arial" panose="020B0604020202020204" pitchFamily="34" charset="0"/>
                <a:cs typeface="Arial" panose="020B0604020202020204" pitchFamily="34" charset="0"/>
              </a:rPr>
              <a:t>management</a:t>
            </a:r>
            <a:endParaRPr lang="en-GB" sz="2000" dirty="0" smtClean="0">
              <a:latin typeface="Arial" panose="020B0604020202020204" pitchFamily="34" charset="0"/>
              <a:cs typeface="Arial" panose="020B0604020202020204" pitchFamily="34" charset="0"/>
            </a:endParaRPr>
          </a:p>
          <a:p>
            <a:pPr lvl="2"/>
            <a:r>
              <a:rPr lang="en-GB" sz="1600" dirty="0" smtClean="0">
                <a:latin typeface="Arial" panose="020B0604020202020204" pitchFamily="34" charset="0"/>
                <a:cs typeface="Arial" panose="020B0604020202020204" pitchFamily="34" charset="0"/>
              </a:rPr>
              <a:t>Psychology: how decision makers use formal information </a:t>
            </a:r>
          </a:p>
          <a:p>
            <a:pPr lvl="2"/>
            <a:r>
              <a:rPr lang="en-GB" sz="1600" dirty="0" smtClean="0">
                <a:latin typeface="Arial" panose="020B0604020202020204" pitchFamily="34" charset="0"/>
                <a:cs typeface="Arial" panose="020B0604020202020204" pitchFamily="34" charset="0"/>
              </a:rPr>
              <a:t>Economics: how IS change the control and cost structures</a:t>
            </a:r>
          </a:p>
          <a:p>
            <a:pPr lvl="2"/>
            <a:r>
              <a:rPr lang="en-GB" sz="1600" dirty="0" smtClean="0">
                <a:latin typeface="Arial" panose="020B0604020202020204" pitchFamily="34" charset="0"/>
                <a:cs typeface="Arial" panose="020B0604020202020204" pitchFamily="34" charset="0"/>
              </a:rPr>
              <a:t>Sociology: how system affect individuals and groups</a:t>
            </a:r>
          </a:p>
          <a:p>
            <a:endParaRPr lang="en-GB" sz="24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4893947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Contemporary Approaches to IS</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b="1" dirty="0" smtClean="0">
                <a:latin typeface="Arial" panose="020B0604020202020204" pitchFamily="34" charset="0"/>
                <a:cs typeface="Arial" panose="020B0604020202020204" pitchFamily="34" charset="0"/>
              </a:rPr>
              <a:t>The </a:t>
            </a:r>
            <a:r>
              <a:rPr lang="en-GB" sz="2400" b="1" dirty="0" err="1" smtClean="0">
                <a:latin typeface="Arial" panose="020B0604020202020204" pitchFamily="34" charset="0"/>
                <a:cs typeface="Arial" panose="020B0604020202020204" pitchFamily="34" charset="0"/>
              </a:rPr>
              <a:t>sociotechnical</a:t>
            </a:r>
            <a:r>
              <a:rPr lang="en-GB" sz="2400" b="1" dirty="0" smtClean="0">
                <a:latin typeface="Arial" panose="020B0604020202020204" pitchFamily="34" charset="0"/>
                <a:cs typeface="Arial" panose="020B0604020202020204" pitchFamily="34" charset="0"/>
              </a:rPr>
              <a:t> systems</a:t>
            </a:r>
          </a:p>
          <a:p>
            <a:pPr lvl="1"/>
            <a:r>
              <a:rPr lang="en-GB" sz="2000" dirty="0" smtClean="0">
                <a:latin typeface="Arial" panose="020B0604020202020204" pitchFamily="34" charset="0"/>
                <a:cs typeface="Arial" panose="020B0604020202020204" pitchFamily="34" charset="0"/>
              </a:rPr>
              <a:t>Use of computer-based information systems in business firms </a:t>
            </a:r>
          </a:p>
          <a:p>
            <a:pPr lvl="1"/>
            <a:r>
              <a:rPr lang="en-GB" sz="2000" dirty="0" smtClean="0">
                <a:latin typeface="Arial" panose="020B0604020202020204" pitchFamily="34" charset="0"/>
                <a:cs typeface="Arial" panose="020B0604020202020204" pitchFamily="34" charset="0"/>
              </a:rPr>
              <a:t>Combines work of CS, management, and operating research toward developing system solutions to real word problems</a:t>
            </a:r>
          </a:p>
          <a:p>
            <a:pPr lvl="1"/>
            <a:r>
              <a:rPr lang="en-GB" sz="2000" dirty="0" smtClean="0">
                <a:latin typeface="Arial" panose="020B0604020202020204" pitchFamily="34" charset="0"/>
                <a:cs typeface="Arial" panose="020B0604020202020204" pitchFamily="34" charset="0"/>
              </a:rPr>
              <a:t>Concerned with behavioural issues of development, use and impact of IS</a:t>
            </a:r>
          </a:p>
          <a:p>
            <a:r>
              <a:rPr lang="en-GB" sz="2400" b="1" dirty="0" smtClean="0">
                <a:latin typeface="Arial" panose="020B0604020202020204" pitchFamily="34" charset="0"/>
                <a:cs typeface="Arial" panose="020B0604020202020204" pitchFamily="34" charset="0"/>
              </a:rPr>
              <a:t>main actors</a:t>
            </a:r>
          </a:p>
          <a:p>
            <a:pPr lvl="1"/>
            <a:r>
              <a:rPr lang="en-GB" sz="2000" dirty="0" smtClean="0">
                <a:latin typeface="Arial" panose="020B0604020202020204" pitchFamily="34" charset="0"/>
                <a:cs typeface="Arial" panose="020B0604020202020204" pitchFamily="34" charset="0"/>
              </a:rPr>
              <a:t>Suppliers of hardware and software</a:t>
            </a:r>
          </a:p>
          <a:p>
            <a:pPr lvl="1"/>
            <a:r>
              <a:rPr lang="en-GB" sz="2000" dirty="0" smtClean="0">
                <a:latin typeface="Arial" panose="020B0604020202020204" pitchFamily="34" charset="0"/>
                <a:cs typeface="Arial" panose="020B0604020202020204" pitchFamily="34" charset="0"/>
              </a:rPr>
              <a:t>Business firms</a:t>
            </a:r>
          </a:p>
          <a:p>
            <a:pPr lvl="1"/>
            <a:r>
              <a:rPr lang="en-GB" sz="2000" dirty="0" smtClean="0">
                <a:latin typeface="Arial" panose="020B0604020202020204" pitchFamily="34" charset="0"/>
                <a:cs typeface="Arial" panose="020B0604020202020204" pitchFamily="34" charset="0"/>
              </a:rPr>
              <a:t>Managers and employees</a:t>
            </a:r>
          </a:p>
          <a:p>
            <a:pPr lvl="1"/>
            <a:r>
              <a:rPr lang="en-GB" sz="2000" dirty="0" smtClean="0">
                <a:latin typeface="Arial" panose="020B0604020202020204" pitchFamily="34" charset="0"/>
                <a:cs typeface="Arial" panose="020B0604020202020204" pitchFamily="34" charset="0"/>
              </a:rPr>
              <a:t>Firm’s environment (legal, social, cultural context)</a:t>
            </a:r>
          </a:p>
          <a:p>
            <a:r>
              <a:rPr lang="en-GB" sz="2400" b="1" dirty="0" smtClean="0">
                <a:latin typeface="Arial" panose="020B0604020202020204" pitchFamily="34" charset="0"/>
                <a:cs typeface="Arial" panose="020B0604020202020204" pitchFamily="34" charset="0"/>
              </a:rPr>
              <a:t>Key: training, learning and planned change</a:t>
            </a:r>
          </a:p>
          <a:p>
            <a:pPr lvl="1"/>
            <a:endParaRPr lang="en-GB" sz="20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0075501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latin typeface="Arial" panose="020B0604020202020204" pitchFamily="34" charset="0"/>
                <a:cs typeface="Arial" panose="020B0604020202020204" pitchFamily="34" charset="0"/>
              </a:rPr>
              <a:t>Summary</a:t>
            </a:r>
            <a:endParaRPr lang="en-GB"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GB" sz="2400" dirty="0" smtClean="0">
                <a:latin typeface="Arial" panose="020B0604020202020204" pitchFamily="34" charset="0"/>
                <a:cs typeface="Arial" panose="020B0604020202020204" pitchFamily="34" charset="0"/>
              </a:rPr>
              <a:t>Technology usage,  how it helps the  business</a:t>
            </a:r>
          </a:p>
          <a:p>
            <a:r>
              <a:rPr lang="en-GB" sz="2400" dirty="0" smtClean="0">
                <a:latin typeface="Arial" panose="020B0604020202020204" pitchFamily="34" charset="0"/>
                <a:cs typeface="Arial" panose="020B0604020202020204" pitchFamily="34" charset="0"/>
              </a:rPr>
              <a:t>Globalization and it’s challenges</a:t>
            </a:r>
          </a:p>
          <a:p>
            <a:r>
              <a:rPr lang="en-GB" sz="2400" dirty="0" smtClean="0">
                <a:latin typeface="Arial" panose="020B0604020202020204" pitchFamily="34" charset="0"/>
                <a:cs typeface="Arial" panose="020B0604020202020204" pitchFamily="34" charset="0"/>
              </a:rPr>
              <a:t>Sociotechnical systems</a:t>
            </a:r>
          </a:p>
          <a:p>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4326931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15636</TotalTime>
  <Words>1374</Words>
  <Application>Microsoft Office PowerPoint</Application>
  <PresentationFormat>On-screen Show (4:3)</PresentationFormat>
  <Paragraphs>196</Paragraphs>
  <Slides>28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Image</vt:lpstr>
      <vt:lpstr>Module 1: Overview of the Information System in Organizations</vt:lpstr>
      <vt:lpstr>Learning Objectives</vt:lpstr>
      <vt:lpstr>Information System</vt:lpstr>
      <vt:lpstr>Information Concepts </vt:lpstr>
      <vt:lpstr>Information Concepts</vt:lpstr>
      <vt:lpstr>Information Concepts</vt:lpstr>
      <vt:lpstr>System Concepts</vt:lpstr>
      <vt:lpstr>Information System(IS)</vt:lpstr>
      <vt:lpstr>Information System</vt:lpstr>
      <vt:lpstr>Functions of an Information System</vt:lpstr>
      <vt:lpstr>Why Firms Use IS</vt:lpstr>
      <vt:lpstr>Why Firms Use IS</vt:lpstr>
      <vt:lpstr>Why Firms Use IS</vt:lpstr>
      <vt:lpstr>Why Firms Use IS</vt:lpstr>
      <vt:lpstr>Summary</vt:lpstr>
      <vt:lpstr>Dimensions of Information System (IS)</vt:lpstr>
      <vt:lpstr>Dimensions of Information System</vt:lpstr>
      <vt:lpstr>Dimensions of Information System (IS)</vt:lpstr>
      <vt:lpstr>Dimensions of Information System (IS)</vt:lpstr>
      <vt:lpstr>UPS Case Study</vt:lpstr>
      <vt:lpstr>UPS Case Study</vt:lpstr>
      <vt:lpstr>UPS Case Study</vt:lpstr>
      <vt:lpstr>Global Challenges</vt:lpstr>
      <vt:lpstr>Global Challenges</vt:lpstr>
      <vt:lpstr>Contemporary Approaches to IS</vt:lpstr>
      <vt:lpstr>Contemporary Approaches to IS</vt:lpstr>
      <vt:lpstr>Contemporary Approaches to IS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Overview of the Information System in Organizations</dc:title>
  <dc:creator>tjc</dc:creator>
  <cp:lastModifiedBy>NTS</cp:lastModifiedBy>
  <cp:revision>68</cp:revision>
  <dcterms:created xsi:type="dcterms:W3CDTF">2013-09-11T08:06:38Z</dcterms:created>
  <dcterms:modified xsi:type="dcterms:W3CDTF">2013-09-25T07:43:38Z</dcterms:modified>
</cp:coreProperties>
</file>