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8" r:id="rId11"/>
    <p:sldId id="265" r:id="rId12"/>
    <p:sldId id="266" r:id="rId13"/>
    <p:sldId id="269" r:id="rId14"/>
    <p:sldId id="267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19/12/2013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785877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19/12/2013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587138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19/12/2013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619933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19/12/2013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149196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19/12/2013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404798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19/12/2013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726479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19/12/2013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622658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19/12/2013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030121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19/12/2013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281854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19/12/2013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9790412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740CB7-6455-4F02-9FD8-5F0D8CD8C9E5}" type="datetimeFigureOut">
              <a:rPr lang="en-GB" smtClean="0"/>
              <a:pPr/>
              <a:t>19/12/2013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386250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740CB7-6455-4F02-9FD8-5F0D8CD8C9E5}" type="datetimeFigureOut">
              <a:rPr lang="en-GB" smtClean="0"/>
              <a:pPr/>
              <a:t>19/12/2013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26222E-B846-4D76-A032-0C074D0D6C9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206841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>
                <a:latin typeface="Arial Black" panose="020B0A04020102020204" pitchFamily="34" charset="0"/>
              </a:rPr>
              <a:t>Module 4: Systems Development</a:t>
            </a:r>
            <a:endParaRPr lang="en-GB" dirty="0">
              <a:latin typeface="Arial Black" panose="020B0A040201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 Black" panose="020B0A04020102020204" pitchFamily="34" charset="0"/>
              </a:rPr>
              <a:t>Chapter 12: (IS) Project Management</a:t>
            </a:r>
            <a:endParaRPr lang="en-GB" dirty="0">
              <a:solidFill>
                <a:schemeClr val="tx1">
                  <a:lumMod val="85000"/>
                  <a:lumOff val="1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62194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Learning Objectives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Discuss the importance of project management by learning different reasons of project failures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Discuss the various ways of selecting projects and concepts related with the selection</a:t>
            </a:r>
            <a:endParaRPr lang="en-GB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Discuss the risks, specifically change management and what should be considered in designing for the organization</a:t>
            </a:r>
          </a:p>
        </p:txBody>
      </p:sp>
    </p:spTree>
    <p:extLst>
      <p:ext uri="{BB962C8B-B14F-4D97-AF65-F5344CB8AC3E}">
        <p14:creationId xmlns="" xmlns:p14="http://schemas.microsoft.com/office/powerpoint/2010/main" val="1140004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Importance of Project Management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There is a high failure rate among IS projects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Inadequate project management might have the following consequences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Costs that vastly exceed budgets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Unexpected time slippage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Technical performance that is less than expected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Failure to obtain anticipated benefits</a:t>
            </a:r>
          </a:p>
          <a:p>
            <a:pPr lvl="1"/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Therefore, it is importance to have knowledge about managing IS projects and causes of failure</a:t>
            </a:r>
            <a:endParaRPr lang="en-GB" sz="24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46561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Importance of Project Management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The systems  produced might have the following types of problems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Doesn’t fulfil business requirements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Not in easily understandable format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Designed with poor user interface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Outputs difficult to comprehend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Data is inconsistent or incomplete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Web pages are cluttered  poorly arranged</a:t>
            </a:r>
          </a:p>
          <a:p>
            <a:pPr lvl="1"/>
            <a:endParaRPr lang="en-GB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69420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Importance of Project Management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IS Project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Planned series of related activities for achieving a specific business objective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Project Management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Refers to application of knowledge, skills, tools, and techniques to achieve specific targets within specified budget and time constraints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Planning the work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Assessing risk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Estimating resources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Organizing the work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Acquiring human and material resources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Assigning tasks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Project execution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Reporting progress</a:t>
            </a:r>
          </a:p>
          <a:p>
            <a:pPr lvl="2"/>
            <a:r>
              <a:rPr lang="en-GB" sz="1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Analyzing</a:t>
            </a:r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results</a:t>
            </a:r>
          </a:p>
          <a:p>
            <a:pPr lvl="1"/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06500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Importance of Project Management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Variables of project management</a:t>
            </a: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Scope: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what work does the project encompass. Need to define the scope initially </a:t>
            </a:r>
            <a:endParaRPr lang="en-GB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Time: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amount of time required to complete. Time line is set for different project components and tasks within as well</a:t>
            </a:r>
            <a:endParaRPr lang="en-GB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Cost: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depends on time required multiplied and cost of human resources, plus h/w, s/w &amp; work space costs</a:t>
            </a:r>
            <a:endParaRPr lang="en-GB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Quality: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indicates how well has the project satisfied the management. Also ensures accuracy and timeliness of the information produced</a:t>
            </a:r>
            <a:endParaRPr lang="en-GB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Risk: 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potential problems that would threaten the success of a project</a:t>
            </a:r>
            <a:endParaRPr lang="en-GB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51608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Project Management Concepts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Linking Systems projects to Business Plan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Develop information systems plan that support overall business plan 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 plan serves as a roadmap to define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Direction of systems development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The rationale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The current systems/ situations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New development to consider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The management strategy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Implementation plan and budget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 plan also indicates the key management decisions for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Acquiring IT infrastructure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Centralization/decentralization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Organizational change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For decision making systems, managers should identify what decision improvements are required to be achieved </a:t>
            </a:r>
          </a:p>
          <a:p>
            <a:pPr lvl="2"/>
            <a:endParaRPr lang="en-GB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99959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Project Management Concepts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Critical Success Factors (CSF)</a:t>
            </a:r>
            <a:endParaRPr lang="en-GB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For IS plan, both long term and short term information requirements needs to be defined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These are determined by the CSF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Goals attained results in success assured</a:t>
            </a:r>
          </a:p>
          <a:p>
            <a:pPr lvl="1"/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Therefore Information Systems need to be built to provide information that helps the firm meet these goals</a:t>
            </a:r>
          </a:p>
          <a:p>
            <a:pPr lvl="1"/>
            <a:endParaRPr lang="en-GB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39102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Project Management Concepts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5576" y="1600200"/>
            <a:ext cx="7931224" cy="2430125"/>
          </a:xfrm>
        </p:spPr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Portfolio Analysis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Used to evaluate alternative system projects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Lists all organization's IS projects and assets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Projects are profiled for risks and benefits to the firm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Most desirable high benefits, low risk</a:t>
            </a: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4106708169"/>
              </p:ext>
            </p:extLst>
          </p:nvPr>
        </p:nvGraphicFramePr>
        <p:xfrm>
          <a:off x="2267744" y="4077072"/>
          <a:ext cx="5375920" cy="1584176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131192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High</a:t>
                      </a:r>
                      <a:endParaRPr lang="en-GB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Low</a:t>
                      </a:r>
                      <a:endParaRPr lang="en-GB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/>
                        <a:t>High</a:t>
                      </a:r>
                      <a:r>
                        <a:rPr lang="en-GB" dirty="0" smtClean="0"/>
                        <a:t> </a:t>
                      </a:r>
                      <a:endParaRPr lang="en-GB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Cautiously Examine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Identify and Develop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  <a:tr h="573256">
                <a:tc>
                  <a:txBody>
                    <a:bodyPr/>
                    <a:lstStyle/>
                    <a:p>
                      <a:pPr algn="ctr"/>
                      <a:r>
                        <a:rPr lang="en-GB" b="1" dirty="0" smtClean="0"/>
                        <a:t>Low</a:t>
                      </a:r>
                      <a:endParaRPr lang="en-GB" b="1" dirty="0"/>
                    </a:p>
                  </a:txBody>
                  <a:tcPr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Avoid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dirty="0" smtClean="0"/>
                        <a:t>Routine Projects</a:t>
                      </a:r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851920" y="3692019"/>
            <a:ext cx="27363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Project Risk</a:t>
            </a:r>
            <a:endParaRPr lang="en-GB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1115616" y="4437112"/>
            <a:ext cx="12241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/>
              <a:t>Provide benefits to firm</a:t>
            </a:r>
            <a:endParaRPr lang="en-GB" sz="1600" dirty="0"/>
          </a:p>
        </p:txBody>
      </p:sp>
    </p:spTree>
    <p:extLst>
      <p:ext uri="{BB962C8B-B14F-4D97-AF65-F5344CB8AC3E}">
        <p14:creationId xmlns="" xmlns:p14="http://schemas.microsoft.com/office/powerpoint/2010/main" val="3499011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Project Management Concepts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Scoring Models</a:t>
            </a:r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Useful for selecting projects where many criteria must be considered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Assign weights to different features and then calculate weighted total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E.g. weights can be assigned to certain aspects of order processing, inventory management and warehousing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Even though it’s calculations, but qualitative judgments are also involved by experts who understand the issues and the technology</a:t>
            </a:r>
          </a:p>
          <a:p>
            <a:pPr lvl="1"/>
            <a:endParaRPr lang="en-GB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6712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Change Management and Concept of Implementation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Information Systems, whether new or updated, have a huge behavioural &amp; organizational impact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Successful system development is dependent on </a:t>
            </a:r>
            <a:r>
              <a:rPr lang="en-GB" sz="2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change management</a:t>
            </a:r>
          </a:p>
          <a:p>
            <a:r>
              <a:rPr lang="en-GB" sz="2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The concept of implementation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Refers to all organizational activities working towards adoption, management and routinization of the new IS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Change Agent: System analyst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Redefines configuration, interactions, job activities and power relationships of various organizational groups</a:t>
            </a:r>
          </a:p>
          <a:p>
            <a:pPr lvl="2"/>
            <a:r>
              <a:rPr lang="en-GB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Ensures all parties accept change</a:t>
            </a:r>
          </a:p>
          <a:p>
            <a:pPr marL="400050" lvl="1" indent="0">
              <a:buNone/>
            </a:pPr>
            <a:endParaRPr lang="en-GB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sz="24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42065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Change Management and Concept of Implementation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The Role of End User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Various positive reasons of user involvement in the implementation of IS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User have more opportunities to </a:t>
            </a:r>
            <a:r>
              <a:rPr lang="en-GB" sz="1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mold</a:t>
            </a:r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the system according to their priorities and business requirements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More likely to react positively response to completed system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User knowledge and expertise leads to better solutions</a:t>
            </a:r>
          </a:p>
          <a:p>
            <a:pPr lvl="1"/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However, there is a user-designer communication gap, that can be a cause of high risk failure of the project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Both parties concerned with different ways to solve a problem</a:t>
            </a: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7827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Change Management and Concept of Implementation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Change management challenges for BPR, Enterprise  Applications, Mergers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Challenges of Innovation and implementation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Replace old techniques and legacy systems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Dealing with fear and anxiety, overcoming resistance by key managers, changing jobs etc. pose more difficulty</a:t>
            </a:r>
          </a:p>
          <a:p>
            <a:pPr lvl="1"/>
            <a:r>
              <a:rPr lang="en-GB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Mergers require combining IS of two different companies, because without systems integration, benefits anticipated from mergers cannot be realized</a:t>
            </a: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75468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Designing for the Organization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IS projects must explicitly address ways in which the organization will change</a:t>
            </a:r>
          </a:p>
          <a:p>
            <a:pPr lvl="1"/>
            <a:r>
              <a:rPr lang="en-GB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Transformation in job functions, organizational structure, power relationships, work environment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Ergonomics: interaction of people and machines in the work environment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Organizational Impact Analysis: explains how proposed system will effect various aspects of organization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Sociotechnical Design: technical solutions are compared with social solutions</a:t>
            </a:r>
          </a:p>
          <a:p>
            <a:pPr lvl="1"/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925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lang="en-GB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IS projects have a high failure rate because of improper project management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IS projects need linking to the business plans, IT goals need to be mapped to corporate goals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Selecting of projects is based on CSF, portfolio analysis or scoring models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Change management is crucial for the success of any project</a:t>
            </a:r>
          </a:p>
          <a:p>
            <a:r>
              <a:rPr lang="en-GB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IS projects need to be developed keeping the organizational and management needs in mind</a:t>
            </a:r>
            <a:endParaRPr lang="en-GB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GB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23523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I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MIS</Template>
  <TotalTime>1279</TotalTime>
  <Words>926</Words>
  <Application>Microsoft Office PowerPoint</Application>
  <PresentationFormat>On-screen Show (4:3)</PresentationFormat>
  <Paragraphs>133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MIS</vt:lpstr>
      <vt:lpstr>Module 4: Systems Development</vt:lpstr>
      <vt:lpstr>Learning Objectives</vt:lpstr>
      <vt:lpstr>Importance of Project Management</vt:lpstr>
      <vt:lpstr>Importance of Project Management</vt:lpstr>
      <vt:lpstr>Importance of Project Management</vt:lpstr>
      <vt:lpstr>Importance of Project Management</vt:lpstr>
      <vt:lpstr>Project Management Concepts</vt:lpstr>
      <vt:lpstr>Project Management Concepts</vt:lpstr>
      <vt:lpstr>Project Management Concepts</vt:lpstr>
      <vt:lpstr>Project Management Concepts</vt:lpstr>
      <vt:lpstr>Change Management and Concept of Implementation</vt:lpstr>
      <vt:lpstr>Change Management and Concept of Implementation</vt:lpstr>
      <vt:lpstr>Change Management and Concept of Implementation</vt:lpstr>
      <vt:lpstr>Designing for the Organization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4: Systems Development</dc:title>
  <dc:creator>tjc</dc:creator>
  <cp:lastModifiedBy>vcomsats</cp:lastModifiedBy>
  <cp:revision>33</cp:revision>
  <dcterms:created xsi:type="dcterms:W3CDTF">2013-11-26T09:12:15Z</dcterms:created>
  <dcterms:modified xsi:type="dcterms:W3CDTF">2013-12-19T08:49:13Z</dcterms:modified>
</cp:coreProperties>
</file>