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9" r:id="rId18"/>
    <p:sldId id="272" r:id="rId19"/>
    <p:sldId id="280" r:id="rId20"/>
    <p:sldId id="274" r:id="rId21"/>
    <p:sldId id="286" r:id="rId22"/>
    <p:sldId id="276" r:id="rId23"/>
    <p:sldId id="281" r:id="rId24"/>
    <p:sldId id="275" r:id="rId25"/>
    <p:sldId id="277" r:id="rId26"/>
    <p:sldId id="278" r:id="rId27"/>
    <p:sldId id="292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4" d="100"/>
          <a:sy n="54" d="100"/>
        </p:scale>
        <p:origin x="-1070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14489C-7065-4914-A3E3-9B68D3C30C6C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7BC82F1A-A8BE-4B68-8ACC-3992ABF1137E}">
      <dgm:prSet phldrT="[Text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GB" sz="2000" dirty="0" smtClean="0"/>
            <a:t>Special Information Systems</a:t>
          </a:r>
          <a:endParaRPr lang="en-GB" sz="2000" dirty="0"/>
        </a:p>
      </dgm:t>
    </dgm:pt>
    <dgm:pt modelId="{4A470D76-FD77-4A76-ABD0-B062DDF72159}" type="parTrans" cxnId="{7FAD8AD2-8597-4F51-BDAE-300A494D640D}">
      <dgm:prSet/>
      <dgm:spPr/>
      <dgm:t>
        <a:bodyPr/>
        <a:lstStyle/>
        <a:p>
          <a:endParaRPr lang="en-GB"/>
        </a:p>
      </dgm:t>
    </dgm:pt>
    <dgm:pt modelId="{65353BB5-22B3-4472-A7CE-049266B5C3D9}" type="sibTrans" cxnId="{7FAD8AD2-8597-4F51-BDAE-300A494D640D}">
      <dgm:prSet/>
      <dgm:spPr/>
      <dgm:t>
        <a:bodyPr/>
        <a:lstStyle/>
        <a:p>
          <a:endParaRPr lang="en-GB"/>
        </a:p>
      </dgm:t>
    </dgm:pt>
    <dgm:pt modelId="{1955E1BD-A513-4821-928E-3CC8C32EA454}">
      <dgm:prSet phldrT="[Text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n-GB" sz="2000" dirty="0" smtClean="0"/>
            <a:t>MIS/DSS</a:t>
          </a:r>
          <a:endParaRPr lang="en-GB" sz="2000" dirty="0"/>
        </a:p>
      </dgm:t>
    </dgm:pt>
    <dgm:pt modelId="{44D1DF98-5EF3-4207-BFCF-9F261651F514}" type="parTrans" cxnId="{AC21BA8E-1BD6-403E-A0E1-3515D98E59DB}">
      <dgm:prSet/>
      <dgm:spPr/>
      <dgm:t>
        <a:bodyPr/>
        <a:lstStyle/>
        <a:p>
          <a:endParaRPr lang="en-GB"/>
        </a:p>
      </dgm:t>
    </dgm:pt>
    <dgm:pt modelId="{35AAD4B1-03E8-4C13-8866-3CFC1EA8A61B}" type="sibTrans" cxnId="{AC21BA8E-1BD6-403E-A0E1-3515D98E59DB}">
      <dgm:prSet/>
      <dgm:spPr/>
      <dgm:t>
        <a:bodyPr/>
        <a:lstStyle/>
        <a:p>
          <a:endParaRPr lang="en-GB"/>
        </a:p>
      </dgm:t>
    </dgm:pt>
    <dgm:pt modelId="{0AD6E8D6-ADA9-4EDE-8563-CD5329815B35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2000" dirty="0" smtClean="0"/>
            <a:t>TPS</a:t>
          </a:r>
          <a:endParaRPr lang="en-GB" sz="2000" dirty="0"/>
        </a:p>
      </dgm:t>
    </dgm:pt>
    <dgm:pt modelId="{6136E7B1-6972-4279-AB19-11C6A1053088}" type="parTrans" cxnId="{AC0966BF-B15E-47BE-88DE-12C8894208FA}">
      <dgm:prSet/>
      <dgm:spPr/>
      <dgm:t>
        <a:bodyPr/>
        <a:lstStyle/>
        <a:p>
          <a:endParaRPr lang="en-GB"/>
        </a:p>
      </dgm:t>
    </dgm:pt>
    <dgm:pt modelId="{B48BBA2A-FC0D-4DDB-BEBA-8E63A9F2EEF6}" type="sibTrans" cxnId="{AC0966BF-B15E-47BE-88DE-12C8894208FA}">
      <dgm:prSet/>
      <dgm:spPr/>
      <dgm:t>
        <a:bodyPr/>
        <a:lstStyle/>
        <a:p>
          <a:endParaRPr lang="en-GB"/>
        </a:p>
      </dgm:t>
    </dgm:pt>
    <dgm:pt modelId="{821A2F1F-BED2-4DFF-B7AC-E03128C29A7A}" type="pres">
      <dgm:prSet presAssocID="{AA14489C-7065-4914-A3E3-9B68D3C30C6C}" presName="Name0" presStyleCnt="0">
        <dgm:presLayoutVars>
          <dgm:dir/>
          <dgm:animLvl val="lvl"/>
          <dgm:resizeHandles val="exact"/>
        </dgm:presLayoutVars>
      </dgm:prSet>
      <dgm:spPr/>
    </dgm:pt>
    <dgm:pt modelId="{8965D57C-3AA0-4524-ABD5-D4250DA315FF}" type="pres">
      <dgm:prSet presAssocID="{7BC82F1A-A8BE-4B68-8ACC-3992ABF1137E}" presName="Name8" presStyleCnt="0"/>
      <dgm:spPr/>
    </dgm:pt>
    <dgm:pt modelId="{502CAFA6-9B9C-4937-B86F-DFBC2ED850BE}" type="pres">
      <dgm:prSet presAssocID="{7BC82F1A-A8BE-4B68-8ACC-3992ABF1137E}" presName="level" presStyleLbl="node1" presStyleIdx="0" presStyleCnt="3" custScaleY="142857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7EA4229-7CBA-4931-ABC3-CA6AB0EE5B74}" type="pres">
      <dgm:prSet presAssocID="{7BC82F1A-A8BE-4B68-8ACC-3992ABF1137E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6CDE56A-4ED7-4DCA-8F17-E9C9B4B89E6F}" type="pres">
      <dgm:prSet presAssocID="{1955E1BD-A513-4821-928E-3CC8C32EA454}" presName="Name8" presStyleCnt="0"/>
      <dgm:spPr/>
    </dgm:pt>
    <dgm:pt modelId="{805FE2FA-DD76-4568-B2A4-6BC73FC625CE}" type="pres">
      <dgm:prSet presAssocID="{1955E1BD-A513-4821-928E-3CC8C32EA454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7FE075A-9A27-4D16-A067-74D60D8EA3FE}" type="pres">
      <dgm:prSet presAssocID="{1955E1BD-A513-4821-928E-3CC8C32EA454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CF16A85-8707-4349-A6A6-3F3402DFE656}" type="pres">
      <dgm:prSet presAssocID="{0AD6E8D6-ADA9-4EDE-8563-CD5329815B35}" presName="Name8" presStyleCnt="0"/>
      <dgm:spPr/>
    </dgm:pt>
    <dgm:pt modelId="{18FD701E-DC65-47FB-9508-F5D6FD638FEE}" type="pres">
      <dgm:prSet presAssocID="{0AD6E8D6-ADA9-4EDE-8563-CD5329815B35}" presName="level" presStyleLbl="node1" presStyleIdx="2" presStyleCnt="3" custLinFactNeighborX="-10243" custLinFactNeighborY="-2160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967F490-A9FE-47F8-9562-F36C3D0139E9}" type="pres">
      <dgm:prSet presAssocID="{0AD6E8D6-ADA9-4EDE-8563-CD5329815B3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596D089E-BEC4-4FB1-89AD-2AAD99267858}" type="presOf" srcId="{1955E1BD-A513-4821-928E-3CC8C32EA454}" destId="{805FE2FA-DD76-4568-B2A4-6BC73FC625CE}" srcOrd="0" destOrd="0" presId="urn:microsoft.com/office/officeart/2005/8/layout/pyramid1"/>
    <dgm:cxn modelId="{AC0966BF-B15E-47BE-88DE-12C8894208FA}" srcId="{AA14489C-7065-4914-A3E3-9B68D3C30C6C}" destId="{0AD6E8D6-ADA9-4EDE-8563-CD5329815B35}" srcOrd="2" destOrd="0" parTransId="{6136E7B1-6972-4279-AB19-11C6A1053088}" sibTransId="{B48BBA2A-FC0D-4DDB-BEBA-8E63A9F2EEF6}"/>
    <dgm:cxn modelId="{98F5EF27-37A9-4680-A42B-EE8C27FD0825}" type="presOf" srcId="{0AD6E8D6-ADA9-4EDE-8563-CD5329815B35}" destId="{18FD701E-DC65-47FB-9508-F5D6FD638FEE}" srcOrd="0" destOrd="0" presId="urn:microsoft.com/office/officeart/2005/8/layout/pyramid1"/>
    <dgm:cxn modelId="{A4207FDD-3A8F-44EF-98FC-BD8101985CB8}" type="presOf" srcId="{AA14489C-7065-4914-A3E3-9B68D3C30C6C}" destId="{821A2F1F-BED2-4DFF-B7AC-E03128C29A7A}" srcOrd="0" destOrd="0" presId="urn:microsoft.com/office/officeart/2005/8/layout/pyramid1"/>
    <dgm:cxn modelId="{AC21BA8E-1BD6-403E-A0E1-3515D98E59DB}" srcId="{AA14489C-7065-4914-A3E3-9B68D3C30C6C}" destId="{1955E1BD-A513-4821-928E-3CC8C32EA454}" srcOrd="1" destOrd="0" parTransId="{44D1DF98-5EF3-4207-BFCF-9F261651F514}" sibTransId="{35AAD4B1-03E8-4C13-8866-3CFC1EA8A61B}"/>
    <dgm:cxn modelId="{325E196A-7F86-4445-99E1-A2FE6D4AA61A}" type="presOf" srcId="{0AD6E8D6-ADA9-4EDE-8563-CD5329815B35}" destId="{9967F490-A9FE-47F8-9562-F36C3D0139E9}" srcOrd="1" destOrd="0" presId="urn:microsoft.com/office/officeart/2005/8/layout/pyramid1"/>
    <dgm:cxn modelId="{3E8A1E9D-1FE1-4186-847A-6B79F98F05B3}" type="presOf" srcId="{7BC82F1A-A8BE-4B68-8ACC-3992ABF1137E}" destId="{C7EA4229-7CBA-4931-ABC3-CA6AB0EE5B74}" srcOrd="1" destOrd="0" presId="urn:microsoft.com/office/officeart/2005/8/layout/pyramid1"/>
    <dgm:cxn modelId="{FD58D285-36D9-47B8-A4B9-670C4495A2EF}" type="presOf" srcId="{1955E1BD-A513-4821-928E-3CC8C32EA454}" destId="{C7FE075A-9A27-4D16-A067-74D60D8EA3FE}" srcOrd="1" destOrd="0" presId="urn:microsoft.com/office/officeart/2005/8/layout/pyramid1"/>
    <dgm:cxn modelId="{C52171B7-8B05-4C99-AB00-B01B23B64024}" type="presOf" srcId="{7BC82F1A-A8BE-4B68-8ACC-3992ABF1137E}" destId="{502CAFA6-9B9C-4937-B86F-DFBC2ED850BE}" srcOrd="0" destOrd="0" presId="urn:microsoft.com/office/officeart/2005/8/layout/pyramid1"/>
    <dgm:cxn modelId="{7FAD8AD2-8597-4F51-BDAE-300A494D640D}" srcId="{AA14489C-7065-4914-A3E3-9B68D3C30C6C}" destId="{7BC82F1A-A8BE-4B68-8ACC-3992ABF1137E}" srcOrd="0" destOrd="0" parTransId="{4A470D76-FD77-4A76-ABD0-B062DDF72159}" sibTransId="{65353BB5-22B3-4472-A7CE-049266B5C3D9}"/>
    <dgm:cxn modelId="{AB97A88B-EA0F-484B-99FD-2890A640102B}" type="presParOf" srcId="{821A2F1F-BED2-4DFF-B7AC-E03128C29A7A}" destId="{8965D57C-3AA0-4524-ABD5-D4250DA315FF}" srcOrd="0" destOrd="0" presId="urn:microsoft.com/office/officeart/2005/8/layout/pyramid1"/>
    <dgm:cxn modelId="{1FC37317-FF55-4668-A821-22F47C5700F5}" type="presParOf" srcId="{8965D57C-3AA0-4524-ABD5-D4250DA315FF}" destId="{502CAFA6-9B9C-4937-B86F-DFBC2ED850BE}" srcOrd="0" destOrd="0" presId="urn:microsoft.com/office/officeart/2005/8/layout/pyramid1"/>
    <dgm:cxn modelId="{B08E1E77-919F-4668-AF74-296612BBE0C1}" type="presParOf" srcId="{8965D57C-3AA0-4524-ABD5-D4250DA315FF}" destId="{C7EA4229-7CBA-4931-ABC3-CA6AB0EE5B74}" srcOrd="1" destOrd="0" presId="urn:microsoft.com/office/officeart/2005/8/layout/pyramid1"/>
    <dgm:cxn modelId="{6C1FF4A9-0D88-4BC5-9D0C-055CA1AE3B37}" type="presParOf" srcId="{821A2F1F-BED2-4DFF-B7AC-E03128C29A7A}" destId="{36CDE56A-4ED7-4DCA-8F17-E9C9B4B89E6F}" srcOrd="1" destOrd="0" presId="urn:microsoft.com/office/officeart/2005/8/layout/pyramid1"/>
    <dgm:cxn modelId="{A25AF007-1565-437F-AB8D-2008304F3C1B}" type="presParOf" srcId="{36CDE56A-4ED7-4DCA-8F17-E9C9B4B89E6F}" destId="{805FE2FA-DD76-4568-B2A4-6BC73FC625CE}" srcOrd="0" destOrd="0" presId="urn:microsoft.com/office/officeart/2005/8/layout/pyramid1"/>
    <dgm:cxn modelId="{8D39FEC6-A3A4-4CA4-A2CD-78722189A95C}" type="presParOf" srcId="{36CDE56A-4ED7-4DCA-8F17-E9C9B4B89E6F}" destId="{C7FE075A-9A27-4D16-A067-74D60D8EA3FE}" srcOrd="1" destOrd="0" presId="urn:microsoft.com/office/officeart/2005/8/layout/pyramid1"/>
    <dgm:cxn modelId="{4A0E0419-3CBF-4215-8D63-144C726E6B90}" type="presParOf" srcId="{821A2F1F-BED2-4DFF-B7AC-E03128C29A7A}" destId="{8CF16A85-8707-4349-A6A6-3F3402DFE656}" srcOrd="2" destOrd="0" presId="urn:microsoft.com/office/officeart/2005/8/layout/pyramid1"/>
    <dgm:cxn modelId="{1E11ACE1-2906-4B99-B21C-8537C74A9571}" type="presParOf" srcId="{8CF16A85-8707-4349-A6A6-3F3402DFE656}" destId="{18FD701E-DC65-47FB-9508-F5D6FD638FEE}" srcOrd="0" destOrd="0" presId="urn:microsoft.com/office/officeart/2005/8/layout/pyramid1"/>
    <dgm:cxn modelId="{A156F718-8382-4600-9973-A50256F15477}" type="presParOf" srcId="{8CF16A85-8707-4349-A6A6-3F3402DFE656}" destId="{9967F490-A9FE-47F8-9562-F36C3D0139E9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02CAFA6-9B9C-4937-B86F-DFBC2ED850BE}">
      <dsp:nvSpPr>
        <dsp:cNvPr id="0" name=""/>
        <dsp:cNvSpPr/>
      </dsp:nvSpPr>
      <dsp:spPr>
        <a:xfrm>
          <a:off x="1155128" y="0"/>
          <a:ext cx="1650182" cy="960106"/>
        </a:xfrm>
        <a:prstGeom prst="trapezoid">
          <a:avLst>
            <a:gd name="adj" fmla="val 85938"/>
          </a:avLst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/>
            <a:t>Special Information Systems</a:t>
          </a:r>
          <a:endParaRPr lang="en-GB" sz="2000" kern="1200" dirty="0"/>
        </a:p>
      </dsp:txBody>
      <dsp:txXfrm>
        <a:off x="1155128" y="0"/>
        <a:ext cx="1650182" cy="960106"/>
      </dsp:txXfrm>
    </dsp:sp>
    <dsp:sp modelId="{805FE2FA-DD76-4568-B2A4-6BC73FC625CE}">
      <dsp:nvSpPr>
        <dsp:cNvPr id="0" name=""/>
        <dsp:cNvSpPr/>
      </dsp:nvSpPr>
      <dsp:spPr>
        <a:xfrm>
          <a:off x="577564" y="960106"/>
          <a:ext cx="2805311" cy="672074"/>
        </a:xfrm>
        <a:prstGeom prst="trapezoid">
          <a:avLst>
            <a:gd name="adj" fmla="val 85937"/>
          </a:avLst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/>
            <a:t>MIS/DSS</a:t>
          </a:r>
          <a:endParaRPr lang="en-GB" sz="2000" kern="1200" dirty="0"/>
        </a:p>
      </dsp:txBody>
      <dsp:txXfrm>
        <a:off x="1068493" y="960106"/>
        <a:ext cx="1823452" cy="672074"/>
      </dsp:txXfrm>
    </dsp:sp>
    <dsp:sp modelId="{18FD701E-DC65-47FB-9508-F5D6FD638FEE}">
      <dsp:nvSpPr>
        <dsp:cNvPr id="0" name=""/>
        <dsp:cNvSpPr/>
      </dsp:nvSpPr>
      <dsp:spPr>
        <a:xfrm>
          <a:off x="0" y="1617664"/>
          <a:ext cx="3960440" cy="672074"/>
        </a:xfrm>
        <a:prstGeom prst="trapezoid">
          <a:avLst>
            <a:gd name="adj" fmla="val 85937"/>
          </a:avLst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/>
            <a:t>TPS</a:t>
          </a:r>
          <a:endParaRPr lang="en-GB" sz="2000" kern="1200" dirty="0"/>
        </a:p>
      </dsp:txBody>
      <dsp:txXfrm>
        <a:off x="693076" y="1617664"/>
        <a:ext cx="2574286" cy="6720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D97C40-E899-41BE-A7BB-2C887D090F93}" type="datetimeFigureOut">
              <a:rPr lang="en-GB" smtClean="0"/>
              <a:pPr/>
              <a:t>25/11/2013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BFBA09-2BB0-45AD-B491-8951BF67B7A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737824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25/11/2013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785877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25/11/2013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587138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25/11/2013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619933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25/11/2013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149196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25/11/2013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404798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25/11/2013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726479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25/11/2013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622658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25/11/2013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030121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25/11/2013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281854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25/11/2013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979041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25/11/2013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386250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740CB7-6455-4F02-9FD8-5F0D8CD8C9E5}" type="datetimeFigureOut">
              <a:rPr lang="en-GB" smtClean="0"/>
              <a:pPr/>
              <a:t>25/11/2013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20684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.e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latin typeface="Arial Black" panose="020B0A04020102020204" pitchFamily="34" charset="0"/>
              </a:rPr>
              <a:t>Module 3: Business Information Systems</a:t>
            </a:r>
            <a:endParaRPr lang="en-GB" dirty="0">
              <a:latin typeface="Arial Black" panose="020B0A040201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</a:rPr>
              <a:t>Chapter 10: Information and Decision Support Systems</a:t>
            </a:r>
            <a:endParaRPr lang="en-GB" dirty="0">
              <a:solidFill>
                <a:schemeClr val="tx1">
                  <a:lumMod val="85000"/>
                  <a:lumOff val="1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62194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Learning Objectives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Heading 2</a:t>
            </a:r>
          </a:p>
          <a:p>
            <a:pPr lvl="1"/>
            <a:r>
              <a:rPr lang="en-GB" sz="1800" smtClean="0">
                <a:latin typeface="Arial" panose="020B0604020202020204" pitchFamily="34" charset="0"/>
                <a:cs typeface="Arial" panose="020B0604020202020204" pitchFamily="34" charset="0"/>
              </a:rPr>
              <a:t>type</a:t>
            </a:r>
            <a:endParaRPr lang="en-GB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4000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 idx="4294967295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GB" sz="2800" b="1" smtClean="0">
                <a:latin typeface="Arial" charset="0"/>
                <a:cs typeface="Arial" charset="0"/>
              </a:rPr>
              <a:t>Transaction Processing Systems</a:t>
            </a:r>
          </a:p>
        </p:txBody>
      </p:sp>
      <p:sp>
        <p:nvSpPr>
          <p:cNvPr id="45059" name="Content Placeholder 2"/>
          <p:cNvSpPr>
            <a:spLocks noGrp="1"/>
          </p:cNvSpPr>
          <p:nvPr>
            <p:ph idx="4294967295"/>
          </p:nvPr>
        </p:nvSpPr>
        <p:spPr>
          <a:xfrm>
            <a:off x="395288" y="1341438"/>
            <a:ext cx="8229600" cy="4708525"/>
          </a:xfrm>
        </p:spPr>
        <p:txBody>
          <a:bodyPr>
            <a:normAutofit lnSpcReduction="10000"/>
          </a:bodyPr>
          <a:lstStyle/>
          <a:p>
            <a:r>
              <a:rPr lang="en-GB" sz="2400" b="1" smtClean="0">
                <a:latin typeface="Arial" charset="0"/>
                <a:cs typeface="Arial" charset="0"/>
              </a:rPr>
              <a:t>Used to capture and process the detailed data necessary to update records about fundamental business operations in the organization</a:t>
            </a:r>
          </a:p>
          <a:p>
            <a:pPr lvl="1"/>
            <a:r>
              <a:rPr lang="en-GB" sz="1800" smtClean="0">
                <a:latin typeface="Arial" charset="0"/>
                <a:cs typeface="Arial" charset="0"/>
              </a:rPr>
              <a:t>Order entry, inventory control, payroll, accounts payable, accounts receivable</a:t>
            </a:r>
          </a:p>
          <a:p>
            <a:r>
              <a:rPr lang="en-GB" sz="2400" b="1" smtClean="0">
                <a:latin typeface="Arial" charset="0"/>
                <a:cs typeface="Arial" charset="0"/>
              </a:rPr>
              <a:t>Serves as the foundation of all other special purpose systems e.g. MIS/DSS</a:t>
            </a:r>
          </a:p>
          <a:p>
            <a:r>
              <a:rPr lang="en-GB" sz="2400" b="1" smtClean="0">
                <a:latin typeface="Arial" charset="0"/>
                <a:cs typeface="Arial" charset="0"/>
              </a:rPr>
              <a:t>Processing Activities</a:t>
            </a:r>
          </a:p>
          <a:p>
            <a:pPr lvl="1"/>
            <a:r>
              <a:rPr lang="en-GB" sz="1800" smtClean="0">
                <a:latin typeface="Arial" charset="0"/>
                <a:cs typeface="Arial" charset="0"/>
              </a:rPr>
              <a:t>Data collection</a:t>
            </a:r>
          </a:p>
          <a:p>
            <a:pPr lvl="1"/>
            <a:r>
              <a:rPr lang="en-GB" sz="1800" smtClean="0">
                <a:latin typeface="Arial" charset="0"/>
                <a:cs typeface="Arial" charset="0"/>
              </a:rPr>
              <a:t>Data editing</a:t>
            </a:r>
          </a:p>
          <a:p>
            <a:pPr lvl="1"/>
            <a:r>
              <a:rPr lang="en-GB" sz="1800" smtClean="0">
                <a:latin typeface="Arial" charset="0"/>
                <a:cs typeface="Arial" charset="0"/>
              </a:rPr>
              <a:t>Data correction</a:t>
            </a:r>
          </a:p>
          <a:p>
            <a:pPr lvl="1"/>
            <a:r>
              <a:rPr lang="en-GB" sz="1800" smtClean="0">
                <a:latin typeface="Arial" charset="0"/>
                <a:cs typeface="Arial" charset="0"/>
              </a:rPr>
              <a:t>Data manipulation</a:t>
            </a:r>
          </a:p>
          <a:p>
            <a:pPr lvl="1"/>
            <a:r>
              <a:rPr lang="en-GB" sz="1800" smtClean="0">
                <a:latin typeface="Arial" charset="0"/>
                <a:cs typeface="Arial" charset="0"/>
              </a:rPr>
              <a:t>Data storage</a:t>
            </a:r>
          </a:p>
          <a:p>
            <a:pPr lvl="1"/>
            <a:r>
              <a:rPr lang="en-GB" sz="1800" smtClean="0">
                <a:latin typeface="Arial" charset="0"/>
                <a:cs typeface="Arial" charset="0"/>
              </a:rPr>
              <a:t>Document production</a:t>
            </a:r>
          </a:p>
        </p:txBody>
      </p:sp>
    </p:spTree>
    <p:extLst>
      <p:ext uri="{BB962C8B-B14F-4D97-AF65-F5344CB8AC3E}">
        <p14:creationId xmlns="" xmlns:p14="http://schemas.microsoft.com/office/powerpoint/2010/main" val="1486574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 idx="4294967295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GB" sz="2800" b="1" smtClean="0">
                <a:latin typeface="Arial" charset="0"/>
                <a:cs typeface="Arial" charset="0"/>
              </a:rPr>
              <a:t>Transaction Processing Systems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="" xmlns:p14="http://schemas.microsoft.com/office/powerpoint/2010/main" val="3153182422"/>
              </p:ext>
            </p:extLst>
          </p:nvPr>
        </p:nvGraphicFramePr>
        <p:xfrm>
          <a:off x="1331640" y="2420888"/>
          <a:ext cx="3960440" cy="2304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Up Arrow 2"/>
          <p:cNvSpPr/>
          <p:nvPr/>
        </p:nvSpPr>
        <p:spPr>
          <a:xfrm>
            <a:off x="971600" y="2708920"/>
            <a:ext cx="360040" cy="1872208"/>
          </a:xfrm>
          <a:prstGeom prst="up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683568" y="2420888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Information</a:t>
            </a:r>
            <a:endParaRPr lang="en-GB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863588" y="4725144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Data</a:t>
            </a:r>
            <a:endParaRPr lang="en-GB" sz="1600" dirty="0"/>
          </a:p>
        </p:txBody>
      </p:sp>
    </p:spTree>
    <p:extLst>
      <p:ext uri="{BB962C8B-B14F-4D97-AF65-F5344CB8AC3E}">
        <p14:creationId xmlns="" xmlns:p14="http://schemas.microsoft.com/office/powerpoint/2010/main" val="1295593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 idx="4294967295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GB" sz="2800" b="1" smtClean="0">
                <a:latin typeface="Arial" charset="0"/>
                <a:cs typeface="Arial" charset="0"/>
              </a:rPr>
              <a:t>Transaction Processing Methods and Objectives</a:t>
            </a:r>
          </a:p>
        </p:txBody>
      </p:sp>
      <p:sp>
        <p:nvSpPr>
          <p:cNvPr id="5120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708525"/>
          </a:xfrm>
        </p:spPr>
        <p:txBody>
          <a:bodyPr/>
          <a:lstStyle/>
          <a:p>
            <a:r>
              <a:rPr lang="en-GB" sz="2400" b="1" smtClean="0">
                <a:latin typeface="Arial" charset="0"/>
                <a:cs typeface="Arial" charset="0"/>
              </a:rPr>
              <a:t>Batch Processing</a:t>
            </a:r>
          </a:p>
          <a:p>
            <a:pPr lvl="1"/>
            <a:r>
              <a:rPr lang="en-GB" sz="1800" smtClean="0">
                <a:latin typeface="Arial" charset="0"/>
                <a:cs typeface="Arial" charset="0"/>
              </a:rPr>
              <a:t>business transactions are accumulated over a period of time, and then accumulated as a single batch</a:t>
            </a:r>
          </a:p>
          <a:p>
            <a:pPr lvl="2"/>
            <a:r>
              <a:rPr lang="en-GB" sz="1600" smtClean="0">
                <a:latin typeface="Arial" charset="0"/>
                <a:cs typeface="Arial" charset="0"/>
              </a:rPr>
              <a:t>Daily, weekly, biweekly</a:t>
            </a:r>
          </a:p>
          <a:p>
            <a:pPr lvl="1"/>
            <a:r>
              <a:rPr lang="en-GB" sz="1800" smtClean="0">
                <a:latin typeface="Arial" charset="0"/>
                <a:cs typeface="Arial" charset="0"/>
              </a:rPr>
              <a:t>Some delay between an event  and the eventual processing of the related transaction</a:t>
            </a:r>
          </a:p>
          <a:p>
            <a:r>
              <a:rPr lang="en-GB" sz="2400" b="1" smtClean="0">
                <a:latin typeface="Arial" charset="0"/>
                <a:cs typeface="Arial" charset="0"/>
              </a:rPr>
              <a:t>Online Transaction Processing (OLTP)</a:t>
            </a:r>
          </a:p>
          <a:p>
            <a:pPr lvl="1"/>
            <a:r>
              <a:rPr lang="en-GB" sz="1800" smtClean="0">
                <a:latin typeface="Arial" charset="0"/>
                <a:cs typeface="Arial" charset="0"/>
              </a:rPr>
              <a:t>Transaction is processed immediately</a:t>
            </a:r>
          </a:p>
          <a:p>
            <a:pPr lvl="1"/>
            <a:r>
              <a:rPr lang="en-GB" sz="1800" smtClean="0">
                <a:latin typeface="Arial" charset="0"/>
                <a:cs typeface="Arial" charset="0"/>
              </a:rPr>
              <a:t>Essential for businesses that require current, up-to date data</a:t>
            </a:r>
          </a:p>
          <a:p>
            <a:pPr lvl="2"/>
            <a:r>
              <a:rPr lang="en-GB" sz="1600" smtClean="0">
                <a:latin typeface="Arial" charset="0"/>
                <a:cs typeface="Arial" charset="0"/>
              </a:rPr>
              <a:t>Airlines, ticket agencies, investment firms</a:t>
            </a:r>
          </a:p>
          <a:p>
            <a:pPr lvl="1"/>
            <a:r>
              <a:rPr lang="en-GB" sz="1800" smtClean="0">
                <a:latin typeface="Arial" charset="0"/>
                <a:cs typeface="Arial" charset="0"/>
              </a:rPr>
              <a:t>Faster, more efficient</a:t>
            </a:r>
          </a:p>
          <a:p>
            <a:pPr lvl="1"/>
            <a:r>
              <a:rPr lang="en-GB" sz="1800" smtClean="0">
                <a:latin typeface="Arial" charset="0"/>
                <a:cs typeface="Arial" charset="0"/>
              </a:rPr>
              <a:t>Many companies use Internet to capture &amp; process transaction data such as customer orders and shipping info from e-commerce apllication</a:t>
            </a:r>
          </a:p>
        </p:txBody>
      </p:sp>
    </p:spTree>
    <p:extLst>
      <p:ext uri="{BB962C8B-B14F-4D97-AF65-F5344CB8AC3E}">
        <p14:creationId xmlns="" xmlns:p14="http://schemas.microsoft.com/office/powerpoint/2010/main" val="1830523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 idx="4294967295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GB" sz="2800" b="1" smtClean="0">
                <a:latin typeface="Arial" charset="0"/>
                <a:cs typeface="Arial" charset="0"/>
              </a:rPr>
              <a:t>Transaction Processing Methods and Objectives</a:t>
            </a:r>
          </a:p>
        </p:txBody>
      </p:sp>
      <p:sp>
        <p:nvSpPr>
          <p:cNvPr id="53251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708525"/>
          </a:xfrm>
        </p:spPr>
        <p:txBody>
          <a:bodyPr/>
          <a:lstStyle/>
          <a:p>
            <a:r>
              <a:rPr lang="en-GB" sz="2400" b="1" smtClean="0">
                <a:latin typeface="Arial" charset="0"/>
                <a:cs typeface="Arial" charset="0"/>
              </a:rPr>
              <a:t>Process data by and about transactions</a:t>
            </a:r>
          </a:p>
          <a:p>
            <a:r>
              <a:rPr lang="en-GB" sz="2400" b="1" smtClean="0">
                <a:latin typeface="Arial" charset="0"/>
                <a:cs typeface="Arial" charset="0"/>
              </a:rPr>
              <a:t>Maintain a high degree of accuracy and integrity</a:t>
            </a:r>
          </a:p>
          <a:p>
            <a:r>
              <a:rPr lang="en-GB" sz="2400" b="1" smtClean="0">
                <a:latin typeface="Arial" charset="0"/>
                <a:cs typeface="Arial" charset="0"/>
              </a:rPr>
              <a:t>Avoid processing fraudulent transactions</a:t>
            </a:r>
          </a:p>
          <a:p>
            <a:r>
              <a:rPr lang="en-GB" sz="2400" b="1" smtClean="0">
                <a:latin typeface="Arial" charset="0"/>
                <a:cs typeface="Arial" charset="0"/>
              </a:rPr>
              <a:t>Produce timely user responses and reports</a:t>
            </a:r>
          </a:p>
          <a:p>
            <a:r>
              <a:rPr lang="en-GB" sz="2400" b="1" smtClean="0">
                <a:latin typeface="Arial" charset="0"/>
                <a:cs typeface="Arial" charset="0"/>
              </a:rPr>
              <a:t>Increase labor efficiency</a:t>
            </a:r>
          </a:p>
          <a:p>
            <a:r>
              <a:rPr lang="en-GB" sz="2400" b="1" smtClean="0">
                <a:latin typeface="Arial" charset="0"/>
                <a:cs typeface="Arial" charset="0"/>
              </a:rPr>
              <a:t>Help improve customer service</a:t>
            </a:r>
          </a:p>
          <a:p>
            <a:r>
              <a:rPr lang="en-GB" sz="2400" b="1" smtClean="0">
                <a:latin typeface="Arial" charset="0"/>
                <a:cs typeface="Arial" charset="0"/>
              </a:rPr>
              <a:t>Help built and maintain customer loyalty</a:t>
            </a:r>
          </a:p>
          <a:p>
            <a:r>
              <a:rPr lang="en-GB" sz="2400" b="1" smtClean="0">
                <a:latin typeface="Arial" charset="0"/>
                <a:cs typeface="Arial" charset="0"/>
              </a:rPr>
              <a:t>Achieve competitive advantage</a:t>
            </a:r>
            <a:endParaRPr lang="en-GB" sz="200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34062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 idx="4294967295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GB" sz="2800" b="1" smtClean="0">
                <a:latin typeface="Arial" charset="0"/>
                <a:cs typeface="Arial" charset="0"/>
              </a:rPr>
              <a:t>Transaction Processing Activities</a:t>
            </a:r>
          </a:p>
        </p:txBody>
      </p:sp>
    </p:spTree>
    <p:extLst>
      <p:ext uri="{BB962C8B-B14F-4D97-AF65-F5344CB8AC3E}">
        <p14:creationId xmlns="" xmlns:p14="http://schemas.microsoft.com/office/powerpoint/2010/main" val="604928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 idx="4294967295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GB" sz="2800" b="1" smtClean="0">
                <a:latin typeface="Arial" charset="0"/>
                <a:cs typeface="Arial" charset="0"/>
              </a:rPr>
              <a:t>Transaction Processing Activities</a:t>
            </a:r>
          </a:p>
        </p:txBody>
      </p:sp>
      <p:sp>
        <p:nvSpPr>
          <p:cNvPr id="55299" name="Content Placeholder 2"/>
          <p:cNvSpPr>
            <a:spLocks noGrp="1"/>
          </p:cNvSpPr>
          <p:nvPr>
            <p:ph idx="4294967295"/>
          </p:nvPr>
        </p:nvSpPr>
        <p:spPr>
          <a:xfrm>
            <a:off x="468313" y="1628775"/>
            <a:ext cx="8229600" cy="4708525"/>
          </a:xfrm>
        </p:spPr>
        <p:txBody>
          <a:bodyPr/>
          <a:lstStyle/>
          <a:p>
            <a:r>
              <a:rPr lang="en-GB" sz="2400" b="1" dirty="0" smtClean="0">
                <a:latin typeface="Arial" charset="0"/>
                <a:cs typeface="Arial" charset="0"/>
              </a:rPr>
              <a:t>Data Collection</a:t>
            </a:r>
          </a:p>
          <a:p>
            <a:pPr lvl="1"/>
            <a:r>
              <a:rPr lang="en-US" sz="1800" dirty="0" smtClean="0">
                <a:latin typeface="Arial" charset="0"/>
                <a:cs typeface="Arial" charset="0"/>
              </a:rPr>
              <a:t>Sometimes done manually, collecting handwritten sales data/ inventory changes</a:t>
            </a:r>
          </a:p>
          <a:p>
            <a:pPr lvl="1"/>
            <a:r>
              <a:rPr lang="en-US" sz="1800" dirty="0" smtClean="0">
                <a:latin typeface="Arial" charset="0"/>
                <a:cs typeface="Arial" charset="0"/>
              </a:rPr>
              <a:t>At times automated trough devices such as scanners /terminals, POS</a:t>
            </a:r>
          </a:p>
          <a:p>
            <a:pPr lvl="1"/>
            <a:r>
              <a:rPr lang="en-US" sz="1800" dirty="0" smtClean="0">
                <a:latin typeface="Arial" charset="0"/>
                <a:cs typeface="Arial" charset="0"/>
              </a:rPr>
              <a:t>Source data automation: data captured at source, in digital form in timely manner</a:t>
            </a:r>
          </a:p>
          <a:p>
            <a:pPr lvl="2"/>
            <a:r>
              <a:rPr lang="en-US" sz="1400" dirty="0" smtClean="0">
                <a:latin typeface="Arial" charset="0"/>
                <a:cs typeface="Arial" charset="0"/>
              </a:rPr>
              <a:t>Through UPC codes or RFID tags</a:t>
            </a:r>
          </a:p>
          <a:p>
            <a:pPr lvl="2"/>
            <a:r>
              <a:rPr lang="en-US" sz="1400" dirty="0" smtClean="0">
                <a:latin typeface="Arial" charset="0"/>
                <a:cs typeface="Arial" charset="0"/>
              </a:rPr>
              <a:t>Product ID automatically determined, price retrieved from database</a:t>
            </a:r>
          </a:p>
          <a:p>
            <a:pPr lvl="2"/>
            <a:r>
              <a:rPr lang="en-US" sz="1400" dirty="0" smtClean="0">
                <a:latin typeface="Arial" charset="0"/>
                <a:cs typeface="Arial" charset="0"/>
              </a:rPr>
              <a:t>Inventory database updated and reports generated for the store manager to recorder the supply</a:t>
            </a:r>
          </a:p>
          <a:p>
            <a:r>
              <a:rPr lang="en-US" sz="2400" b="1" dirty="0" smtClean="0">
                <a:latin typeface="Arial" charset="0"/>
                <a:cs typeface="Arial" charset="0"/>
              </a:rPr>
              <a:t>Data Editing</a:t>
            </a:r>
          </a:p>
          <a:p>
            <a:pPr lvl="1"/>
            <a:r>
              <a:rPr lang="en-US" sz="1800" dirty="0" smtClean="0">
                <a:latin typeface="Arial" charset="0"/>
                <a:cs typeface="Arial" charset="0"/>
              </a:rPr>
              <a:t>Checking the data for validity and completeness</a:t>
            </a:r>
          </a:p>
          <a:p>
            <a:pPr lvl="1"/>
            <a:r>
              <a:rPr lang="en-US" sz="1800" dirty="0" smtClean="0">
                <a:latin typeface="Arial" charset="0"/>
                <a:cs typeface="Arial" charset="0"/>
              </a:rPr>
              <a:t>Codes are checked against already stored codes</a:t>
            </a:r>
          </a:p>
          <a:p>
            <a:pPr lvl="1"/>
            <a:endParaRPr lang="en-US" sz="1800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96863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 idx="4294967295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GB" sz="2800" b="1" smtClean="0">
                <a:latin typeface="Arial" charset="0"/>
                <a:cs typeface="Arial" charset="0"/>
              </a:rPr>
              <a:t>Transaction Processing Activities</a:t>
            </a:r>
          </a:p>
        </p:txBody>
      </p:sp>
      <p:sp>
        <p:nvSpPr>
          <p:cNvPr id="57347" name="Content Placeholder 2"/>
          <p:cNvSpPr>
            <a:spLocks noGrp="1"/>
          </p:cNvSpPr>
          <p:nvPr>
            <p:ph idx="4294967295"/>
          </p:nvPr>
        </p:nvSpPr>
        <p:spPr>
          <a:xfrm>
            <a:off x="468313" y="1628775"/>
            <a:ext cx="8229600" cy="4708525"/>
          </a:xfrm>
        </p:spPr>
        <p:txBody>
          <a:bodyPr/>
          <a:lstStyle/>
          <a:p>
            <a:r>
              <a:rPr lang="en-GB" sz="2400" b="1" dirty="0" smtClean="0">
                <a:latin typeface="Arial" charset="0"/>
                <a:cs typeface="Arial" charset="0"/>
              </a:rPr>
              <a:t>Data Correction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Re-entering data that was not scanned or typed properly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Error messages are generated to specify problem so proper corrections can be made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Some companies have Data Quality centers, to improve and maintain data</a:t>
            </a:r>
          </a:p>
          <a:p>
            <a:pPr lvl="1"/>
            <a:endParaRPr lang="en-GB" sz="1800" dirty="0">
              <a:latin typeface="Arial" charset="0"/>
              <a:cs typeface="Arial" charset="0"/>
            </a:endParaRPr>
          </a:p>
          <a:p>
            <a:r>
              <a:rPr lang="en-GB" sz="2400" b="1" dirty="0" smtClean="0">
                <a:latin typeface="Arial" charset="0"/>
                <a:cs typeface="Arial" charset="0"/>
              </a:rPr>
              <a:t>Data Manipulation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Process of performing calculations and other data transformations 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Classifying data, storing data in categories, calculations, summarizing results, storing data</a:t>
            </a:r>
          </a:p>
        </p:txBody>
      </p:sp>
    </p:spTree>
    <p:extLst>
      <p:ext uri="{BB962C8B-B14F-4D97-AF65-F5344CB8AC3E}">
        <p14:creationId xmlns="" xmlns:p14="http://schemas.microsoft.com/office/powerpoint/2010/main" val="1780316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 idx="4294967295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GB" sz="2800" b="1" smtClean="0">
                <a:latin typeface="Arial" charset="0"/>
                <a:cs typeface="Arial" charset="0"/>
              </a:rPr>
              <a:t>Transaction Processing Activities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4294967295"/>
          </p:nvPr>
        </p:nvSpPr>
        <p:spPr>
          <a:xfrm>
            <a:off x="468313" y="1628775"/>
            <a:ext cx="8229600" cy="4708525"/>
          </a:xfrm>
        </p:spPr>
        <p:txBody>
          <a:bodyPr/>
          <a:lstStyle/>
          <a:p>
            <a:r>
              <a:rPr lang="en-GB" sz="2400" b="1" dirty="0" smtClean="0">
                <a:latin typeface="Arial" charset="0"/>
                <a:cs typeface="Arial" charset="0"/>
              </a:rPr>
              <a:t>Data Storage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Updating one or more databases with new transactions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Afterwards data is available for processing and further manipulations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also available for reporting and decision making</a:t>
            </a:r>
          </a:p>
          <a:p>
            <a:pPr lvl="1"/>
            <a:endParaRPr lang="en-GB" sz="1800" dirty="0">
              <a:latin typeface="Arial" charset="0"/>
              <a:cs typeface="Arial" charset="0"/>
            </a:endParaRPr>
          </a:p>
          <a:p>
            <a:r>
              <a:rPr lang="en-GB" sz="2400" b="1" dirty="0" smtClean="0">
                <a:latin typeface="Arial" charset="0"/>
                <a:cs typeface="Arial" charset="0"/>
              </a:rPr>
              <a:t>Document Production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Generating output records, documents, reports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Hard copy (pay check) or soft copy (balance report)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Also provide useful management information and decision support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In addition, provide reports needed by local, state or government agencies</a:t>
            </a:r>
          </a:p>
          <a:p>
            <a:pPr lvl="1"/>
            <a:endParaRPr lang="en-GB" sz="1800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55205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 idx="4294967295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GB" sz="2800" b="1" dirty="0" smtClean="0">
                <a:latin typeface="Arial" charset="0"/>
                <a:cs typeface="Arial" charset="0"/>
              </a:rPr>
              <a:t>Transaction Processing Applications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="" xmlns:p14="http://schemas.microsoft.com/office/powerpoint/2010/main" val="3612007832"/>
              </p:ext>
            </p:extLst>
          </p:nvPr>
        </p:nvGraphicFramePr>
        <p:xfrm>
          <a:off x="468313" y="1628775"/>
          <a:ext cx="8229600" cy="238252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Order Processing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Purchasing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Accounting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 smtClean="0"/>
                        <a:t>Order processing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 smtClean="0"/>
                        <a:t>Sales configuration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 smtClean="0"/>
                        <a:t>Shipment planning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 smtClean="0"/>
                        <a:t>Shipment execution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 smtClean="0"/>
                        <a:t>Inventory control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 smtClean="0"/>
                        <a:t>Accounts</a:t>
                      </a:r>
                      <a:r>
                        <a:rPr lang="en-GB" baseline="0" dirty="0" smtClean="0"/>
                        <a:t> receivable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 smtClean="0"/>
                        <a:t>Inventory</a:t>
                      </a:r>
                      <a:r>
                        <a:rPr lang="en-GB" baseline="0" dirty="0" smtClean="0"/>
                        <a:t> control (raw material, packing material, spare parts, supplies)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baseline="0" dirty="0" smtClean="0"/>
                        <a:t>Purchase order supplies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 smtClean="0"/>
                        <a:t>Receiving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 smtClean="0"/>
                        <a:t>Accounts payable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 smtClean="0"/>
                        <a:t>Budget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 smtClean="0"/>
                        <a:t>Accounts receivable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 smtClean="0"/>
                        <a:t>Payroll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 smtClean="0"/>
                        <a:t>Asset</a:t>
                      </a:r>
                      <a:r>
                        <a:rPr lang="en-GB" baseline="0" dirty="0" smtClean="0"/>
                        <a:t> management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baseline="0" dirty="0" smtClean="0"/>
                        <a:t>General Ledger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55576" y="4437112"/>
            <a:ext cx="7920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Systems that support order processing, purchasing and accounting function for traditional TPS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055554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 idx="4294967295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GB" sz="2800" b="1" dirty="0" smtClean="0">
                <a:latin typeface="Arial" charset="0"/>
                <a:cs typeface="Arial" charset="0"/>
              </a:rPr>
              <a:t>Overview of Management Information Systems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4294967295"/>
          </p:nvPr>
        </p:nvSpPr>
        <p:spPr>
          <a:xfrm>
            <a:off x="468313" y="1628775"/>
            <a:ext cx="8229600" cy="4708525"/>
          </a:xfrm>
        </p:spPr>
        <p:txBody>
          <a:bodyPr/>
          <a:lstStyle/>
          <a:p>
            <a:r>
              <a:rPr lang="en-GB" sz="2400" b="1" dirty="0" smtClean="0">
                <a:latin typeface="Arial" charset="0"/>
                <a:cs typeface="Arial" charset="0"/>
              </a:rPr>
              <a:t>Integrated collection of people, procedures, databases and devices that provides managers and decision makers to help achieve organizational goals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Right information to the right people, in the right format at the right time</a:t>
            </a:r>
          </a:p>
          <a:p>
            <a:pPr lvl="1"/>
            <a:endParaRPr lang="en-GB" sz="1800" dirty="0" smtClean="0">
              <a:latin typeface="Arial" charset="0"/>
              <a:cs typeface="Arial" charset="0"/>
            </a:endParaRPr>
          </a:p>
          <a:p>
            <a:r>
              <a:rPr lang="en-GB" sz="2400" b="1" dirty="0" smtClean="0">
                <a:latin typeface="Arial" charset="0"/>
                <a:cs typeface="Arial" charset="0"/>
              </a:rPr>
              <a:t>Provides managers with insight into regular operations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Control, organize and plan</a:t>
            </a:r>
          </a:p>
          <a:p>
            <a:pPr lvl="1"/>
            <a:r>
              <a:rPr lang="en-GB" sz="1800" dirty="0" err="1" smtClean="0">
                <a:latin typeface="Arial" charset="0"/>
                <a:cs typeface="Arial" charset="0"/>
              </a:rPr>
              <a:t>E.g</a:t>
            </a:r>
            <a:r>
              <a:rPr lang="en-GB" sz="1800" dirty="0" smtClean="0">
                <a:latin typeface="Arial" charset="0"/>
                <a:cs typeface="Arial" charset="0"/>
              </a:rPr>
              <a:t>: summarizing profit and losses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E.g. generating sales activity report</a:t>
            </a:r>
          </a:p>
          <a:p>
            <a:pPr lvl="1"/>
            <a:endParaRPr lang="en-GB" sz="1800" dirty="0">
              <a:latin typeface="Arial" charset="0"/>
              <a:cs typeface="Arial" charset="0"/>
            </a:endParaRPr>
          </a:p>
          <a:p>
            <a:pPr lvl="1"/>
            <a:endParaRPr lang="en-GB" sz="1800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48025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 idx="4294967295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GB" sz="2800" b="1" dirty="0" smtClean="0">
                <a:latin typeface="Arial" charset="0"/>
                <a:cs typeface="Arial" charset="0"/>
              </a:rPr>
              <a:t>Overview of Management Information Systems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4294967295"/>
          </p:nvPr>
        </p:nvSpPr>
        <p:spPr>
          <a:xfrm>
            <a:off x="468313" y="1628775"/>
            <a:ext cx="8229600" cy="4708525"/>
          </a:xfrm>
        </p:spPr>
        <p:txBody>
          <a:bodyPr/>
          <a:lstStyle/>
          <a:p>
            <a:r>
              <a:rPr lang="en-GB" sz="2400" b="1" dirty="0" smtClean="0">
                <a:latin typeface="Arial" charset="0"/>
                <a:cs typeface="Arial" charset="0"/>
              </a:rPr>
              <a:t>Inputs to a MIS</a:t>
            </a:r>
          </a:p>
          <a:p>
            <a:pPr lvl="1"/>
            <a:r>
              <a:rPr lang="en-GB" sz="1800" b="1" dirty="0" smtClean="0">
                <a:latin typeface="Arial" charset="0"/>
                <a:cs typeface="Arial" charset="0"/>
              </a:rPr>
              <a:t>Internal: 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TPS and ERP systems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Company’s supply chain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Data warehouses/ data marts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Specific functional areas</a:t>
            </a:r>
          </a:p>
          <a:p>
            <a:pPr lvl="1"/>
            <a:r>
              <a:rPr lang="en-GB" sz="1800" b="1" dirty="0" smtClean="0">
                <a:latin typeface="Arial" charset="0"/>
                <a:cs typeface="Arial" charset="0"/>
              </a:rPr>
              <a:t>External: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Customers, suppliers, stakeholders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Through Internet or extranet link</a:t>
            </a:r>
          </a:p>
          <a:p>
            <a:pPr lvl="1"/>
            <a:endParaRPr lang="en-GB" sz="1800" dirty="0">
              <a:latin typeface="Arial" charset="0"/>
              <a:cs typeface="Arial" charset="0"/>
            </a:endParaRPr>
          </a:p>
          <a:p>
            <a:pPr lvl="1"/>
            <a:endParaRPr lang="en-GB" sz="1800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67922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 idx="4294967295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GB" sz="2800" b="1" dirty="0" smtClean="0">
                <a:latin typeface="Arial" charset="0"/>
                <a:cs typeface="Arial" charset="0"/>
              </a:rPr>
              <a:t>Outputs of Management Information Systems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4294967295"/>
          </p:nvPr>
        </p:nvSpPr>
        <p:spPr>
          <a:xfrm>
            <a:off x="468313" y="1628775"/>
            <a:ext cx="8229600" cy="4708525"/>
          </a:xfrm>
        </p:spPr>
        <p:txBody>
          <a:bodyPr/>
          <a:lstStyle/>
          <a:p>
            <a:r>
              <a:rPr lang="en-GB" sz="2400" b="1" dirty="0" smtClean="0">
                <a:latin typeface="Arial" charset="0"/>
                <a:cs typeface="Arial" charset="0"/>
              </a:rPr>
              <a:t>Scheduled Reports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Periodic. E.g. report once per day to monitor production of new item</a:t>
            </a:r>
          </a:p>
          <a:p>
            <a:r>
              <a:rPr lang="en-GB" sz="2400" b="1" dirty="0" smtClean="0">
                <a:latin typeface="Arial" charset="0"/>
                <a:cs typeface="Arial" charset="0"/>
              </a:rPr>
              <a:t>Key-indicator reports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Summarizes pervious day critical activities</a:t>
            </a:r>
          </a:p>
          <a:p>
            <a:r>
              <a:rPr lang="en-GB" sz="2400" b="1" dirty="0" smtClean="0">
                <a:latin typeface="Arial" charset="0"/>
                <a:cs typeface="Arial" charset="0"/>
              </a:rPr>
              <a:t>Demand reports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E.g. executive wants to know status of a certain item, so request database</a:t>
            </a:r>
          </a:p>
          <a:p>
            <a:r>
              <a:rPr lang="en-GB" sz="2400" b="1" dirty="0" smtClean="0">
                <a:latin typeface="Arial" charset="0"/>
                <a:cs typeface="Arial" charset="0"/>
              </a:rPr>
              <a:t>Exception Reports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Generated when situation unusual or requires management action</a:t>
            </a:r>
          </a:p>
          <a:p>
            <a:r>
              <a:rPr lang="en-GB" sz="2400" b="1" dirty="0" smtClean="0">
                <a:latin typeface="Arial" charset="0"/>
                <a:cs typeface="Arial" charset="0"/>
              </a:rPr>
              <a:t>Drill Down Reports</a:t>
            </a:r>
            <a:endParaRPr lang="en-GB" sz="1800" dirty="0" smtClean="0">
              <a:latin typeface="Arial" charset="0"/>
              <a:cs typeface="Arial" charset="0"/>
            </a:endParaRP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Get detailed data about a certain situation</a:t>
            </a:r>
            <a:endParaRPr lang="en-GB" sz="1800" dirty="0">
              <a:latin typeface="Arial" charset="0"/>
              <a:cs typeface="Arial" charset="0"/>
            </a:endParaRPr>
          </a:p>
          <a:p>
            <a:pPr lvl="1"/>
            <a:endParaRPr lang="en-GB" sz="1800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97477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 idx="4294967295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GB" sz="2800" b="1" dirty="0" smtClean="0">
                <a:latin typeface="Arial" charset="0"/>
                <a:cs typeface="Arial" charset="0"/>
              </a:rPr>
              <a:t>Characteristics of MIS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4294967295"/>
          </p:nvPr>
        </p:nvSpPr>
        <p:spPr>
          <a:xfrm>
            <a:off x="468313" y="1628775"/>
            <a:ext cx="8229600" cy="4708525"/>
          </a:xfrm>
        </p:spPr>
        <p:txBody>
          <a:bodyPr/>
          <a:lstStyle/>
          <a:p>
            <a:r>
              <a:rPr lang="en-GB" sz="2400" b="1" dirty="0" smtClean="0">
                <a:latin typeface="Arial" charset="0"/>
                <a:cs typeface="Arial" charset="0"/>
              </a:rPr>
              <a:t>Providing reports with fixed and standard formats</a:t>
            </a:r>
          </a:p>
          <a:p>
            <a:r>
              <a:rPr lang="en-GB" sz="2400" b="1" dirty="0" smtClean="0">
                <a:latin typeface="Arial" charset="0"/>
                <a:cs typeface="Arial" charset="0"/>
              </a:rPr>
              <a:t>Produce hard copy and soft copy reports</a:t>
            </a:r>
          </a:p>
          <a:p>
            <a:r>
              <a:rPr lang="en-GB" sz="2400" b="1" dirty="0" smtClean="0">
                <a:latin typeface="Arial" charset="0"/>
                <a:cs typeface="Arial" charset="0"/>
              </a:rPr>
              <a:t>Use internal data stored in the computer systems</a:t>
            </a:r>
          </a:p>
          <a:p>
            <a:r>
              <a:rPr lang="en-GB" sz="2400" b="1" dirty="0" smtClean="0">
                <a:latin typeface="Arial" charset="0"/>
                <a:cs typeface="Arial" charset="0"/>
              </a:rPr>
              <a:t>Allow users to develop their own custom reports</a:t>
            </a:r>
          </a:p>
          <a:p>
            <a:r>
              <a:rPr lang="en-GB" sz="2400" b="1" dirty="0" smtClean="0">
                <a:latin typeface="Arial" charset="0"/>
                <a:cs typeface="Arial" charset="0"/>
              </a:rPr>
              <a:t>Require user request for reports developed by systems personnel</a:t>
            </a:r>
            <a:endParaRPr lang="en-GB" sz="1800" dirty="0" smtClean="0">
              <a:latin typeface="Arial" charset="0"/>
              <a:cs typeface="Arial" charset="0"/>
            </a:endParaRPr>
          </a:p>
          <a:p>
            <a:pPr lvl="1"/>
            <a:endParaRPr lang="en-GB" sz="1800" dirty="0">
              <a:latin typeface="Arial" charset="0"/>
              <a:cs typeface="Arial" charset="0"/>
            </a:endParaRPr>
          </a:p>
          <a:p>
            <a:pPr lvl="1"/>
            <a:endParaRPr lang="en-GB" sz="1800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33207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 idx="4294967295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GB" sz="2800" b="1" dirty="0" smtClean="0">
                <a:latin typeface="Arial" charset="0"/>
                <a:cs typeface="Arial" charset="0"/>
              </a:rPr>
              <a:t>Functional Aspects of MIS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4294967295"/>
          </p:nvPr>
        </p:nvSpPr>
        <p:spPr>
          <a:xfrm>
            <a:off x="468313" y="1628775"/>
            <a:ext cx="8229600" cy="4708525"/>
          </a:xfrm>
        </p:spPr>
        <p:txBody>
          <a:bodyPr/>
          <a:lstStyle/>
          <a:p>
            <a:r>
              <a:rPr lang="en-GB" sz="2400" b="1" dirty="0" smtClean="0">
                <a:latin typeface="Arial" charset="0"/>
                <a:cs typeface="Arial" charset="0"/>
              </a:rPr>
              <a:t>Financial MIS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Provides financial info to executives plus decision makers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Functions of Financial MIS include:</a:t>
            </a:r>
          </a:p>
          <a:p>
            <a:pPr lvl="2"/>
            <a:r>
              <a:rPr lang="en-GB" sz="1400" dirty="0" smtClean="0">
                <a:latin typeface="Arial" charset="0"/>
                <a:cs typeface="Arial" charset="0"/>
              </a:rPr>
              <a:t>Integrating financial and operational information</a:t>
            </a:r>
          </a:p>
          <a:p>
            <a:pPr lvl="2"/>
            <a:r>
              <a:rPr lang="en-GB" sz="1400" dirty="0" smtClean="0">
                <a:latin typeface="Arial" charset="0"/>
                <a:cs typeface="Arial" charset="0"/>
              </a:rPr>
              <a:t>Providing easy access to financial data &amp; information</a:t>
            </a:r>
          </a:p>
          <a:p>
            <a:pPr lvl="2"/>
            <a:r>
              <a:rPr lang="en-GB" sz="1400" dirty="0" smtClean="0">
                <a:latin typeface="Arial" charset="0"/>
                <a:cs typeface="Arial" charset="0"/>
              </a:rPr>
              <a:t>Make financial data immediately available</a:t>
            </a:r>
          </a:p>
          <a:p>
            <a:pPr lvl="2"/>
            <a:r>
              <a:rPr lang="en-GB" sz="1400" dirty="0" smtClean="0">
                <a:latin typeface="Arial" charset="0"/>
                <a:cs typeface="Arial" charset="0"/>
              </a:rPr>
              <a:t>Allows multidimensional analysis of financial data (time, plant, product </a:t>
            </a:r>
            <a:r>
              <a:rPr lang="en-GB" sz="1400" dirty="0" err="1" smtClean="0">
                <a:latin typeface="Arial" charset="0"/>
                <a:cs typeface="Arial" charset="0"/>
              </a:rPr>
              <a:t>etc</a:t>
            </a:r>
            <a:r>
              <a:rPr lang="en-GB" sz="1400" dirty="0" smtClean="0">
                <a:latin typeface="Arial" charset="0"/>
                <a:cs typeface="Arial" charset="0"/>
              </a:rPr>
              <a:t>) </a:t>
            </a:r>
          </a:p>
          <a:p>
            <a:pPr lvl="2"/>
            <a:r>
              <a:rPr lang="en-GB" sz="1400" dirty="0" err="1" smtClean="0">
                <a:latin typeface="Arial" charset="0"/>
                <a:cs typeface="Arial" charset="0"/>
              </a:rPr>
              <a:t>Analyzing</a:t>
            </a:r>
            <a:r>
              <a:rPr lang="en-GB" sz="1400" dirty="0" smtClean="0">
                <a:latin typeface="Arial" charset="0"/>
                <a:cs typeface="Arial" charset="0"/>
              </a:rPr>
              <a:t> historical and current financial activity</a:t>
            </a:r>
          </a:p>
          <a:p>
            <a:r>
              <a:rPr lang="en-GB" sz="2400" b="1" dirty="0" smtClean="0">
                <a:latin typeface="Arial" charset="0"/>
                <a:cs typeface="Arial" charset="0"/>
              </a:rPr>
              <a:t>Subsystems of financial MIS</a:t>
            </a:r>
          </a:p>
          <a:p>
            <a:pPr lvl="1"/>
            <a:r>
              <a:rPr lang="en-GB" sz="1800" b="1" dirty="0" smtClean="0">
                <a:latin typeface="Arial" charset="0"/>
                <a:cs typeface="Arial" charset="0"/>
              </a:rPr>
              <a:t>Profit/loss and cost systems: </a:t>
            </a:r>
            <a:r>
              <a:rPr lang="en-GB" sz="1800" dirty="0" smtClean="0">
                <a:latin typeface="Arial" charset="0"/>
                <a:cs typeface="Arial" charset="0"/>
              </a:rPr>
              <a:t>these systems are used to compute the revenues, profits and costs from:</a:t>
            </a:r>
          </a:p>
          <a:p>
            <a:pPr lvl="2"/>
            <a:r>
              <a:rPr lang="en-GB" sz="1400" dirty="0" smtClean="0">
                <a:latin typeface="Arial" charset="0"/>
                <a:cs typeface="Arial" charset="0"/>
              </a:rPr>
              <a:t>Profit centers</a:t>
            </a:r>
          </a:p>
          <a:p>
            <a:pPr lvl="2"/>
            <a:r>
              <a:rPr lang="en-GB" sz="1400" dirty="0" smtClean="0">
                <a:latin typeface="Arial" charset="0"/>
                <a:cs typeface="Arial" charset="0"/>
              </a:rPr>
              <a:t>Revenue centers</a:t>
            </a:r>
          </a:p>
          <a:p>
            <a:pPr lvl="2"/>
            <a:r>
              <a:rPr lang="en-GB" sz="1400" dirty="0" smtClean="0">
                <a:latin typeface="Arial" charset="0"/>
                <a:cs typeface="Arial" charset="0"/>
              </a:rPr>
              <a:t>Cost centers</a:t>
            </a:r>
            <a:endParaRPr lang="en-GB" sz="1400" dirty="0">
              <a:latin typeface="Arial" charset="0"/>
              <a:cs typeface="Arial" charset="0"/>
            </a:endParaRPr>
          </a:p>
          <a:p>
            <a:pPr lvl="1"/>
            <a:endParaRPr lang="en-GB" sz="1800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91178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 idx="4294967295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GB" sz="2800" b="1" dirty="0" smtClean="0">
                <a:latin typeface="Arial" charset="0"/>
                <a:cs typeface="Arial" charset="0"/>
              </a:rPr>
              <a:t>Functional Aspects of MIS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4294967295"/>
          </p:nvPr>
        </p:nvSpPr>
        <p:spPr>
          <a:xfrm>
            <a:off x="468313" y="1628775"/>
            <a:ext cx="8229600" cy="4708525"/>
          </a:xfrm>
        </p:spPr>
        <p:txBody>
          <a:bodyPr/>
          <a:lstStyle/>
          <a:p>
            <a:pPr lvl="1"/>
            <a:r>
              <a:rPr lang="en-GB" sz="1800" b="1" dirty="0" smtClean="0">
                <a:latin typeface="Arial" charset="0"/>
                <a:cs typeface="Arial" charset="0"/>
              </a:rPr>
              <a:t>Auditing: </a:t>
            </a:r>
            <a:r>
              <a:rPr lang="en-GB" sz="1800" dirty="0" smtClean="0">
                <a:latin typeface="Arial" charset="0"/>
                <a:cs typeface="Arial" charset="0"/>
              </a:rPr>
              <a:t>these systems are  used in all aspects of internal and external auditing, also checking whether financial statements and reports produced by financial MIS are accurate</a:t>
            </a:r>
          </a:p>
          <a:p>
            <a:pPr lvl="1"/>
            <a:endParaRPr lang="en-GB" sz="1800" dirty="0" smtClean="0">
              <a:latin typeface="Arial" charset="0"/>
              <a:cs typeface="Arial" charset="0"/>
            </a:endParaRPr>
          </a:p>
          <a:p>
            <a:pPr lvl="1"/>
            <a:r>
              <a:rPr lang="en-GB" sz="1800" b="1" dirty="0" smtClean="0">
                <a:latin typeface="Arial" charset="0"/>
                <a:cs typeface="Arial" charset="0"/>
              </a:rPr>
              <a:t>Uses and management of funds: </a:t>
            </a:r>
            <a:r>
              <a:rPr lang="en-GB" sz="1800" dirty="0" smtClean="0">
                <a:latin typeface="Arial" charset="0"/>
                <a:cs typeface="Arial" charset="0"/>
              </a:rPr>
              <a:t>these systems help in using the funds internally, such as purchasing inventory, updating equipment, hiring employees etc. and externally such as investments in other revenue generators</a:t>
            </a:r>
          </a:p>
        </p:txBody>
      </p:sp>
    </p:spTree>
    <p:extLst>
      <p:ext uri="{BB962C8B-B14F-4D97-AF65-F5344CB8AC3E}">
        <p14:creationId xmlns="" xmlns:p14="http://schemas.microsoft.com/office/powerpoint/2010/main" val="1149542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 idx="4294967295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GB" sz="2800" b="1" dirty="0" smtClean="0">
                <a:latin typeface="Arial" charset="0"/>
                <a:cs typeface="Arial" charset="0"/>
              </a:rPr>
              <a:t>Functional Aspects of MIS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4294967295"/>
          </p:nvPr>
        </p:nvSpPr>
        <p:spPr>
          <a:xfrm>
            <a:off x="468313" y="1628775"/>
            <a:ext cx="8229600" cy="4708525"/>
          </a:xfrm>
        </p:spPr>
        <p:txBody>
          <a:bodyPr/>
          <a:lstStyle/>
          <a:p>
            <a:r>
              <a:rPr lang="en-GB" sz="2400" b="1" dirty="0" smtClean="0">
                <a:latin typeface="Arial" charset="0"/>
                <a:cs typeface="Arial" charset="0"/>
              </a:rPr>
              <a:t>Manufacturing MIS</a:t>
            </a:r>
            <a:endParaRPr lang="en-GB" sz="2400" b="1" dirty="0">
              <a:latin typeface="Arial" charset="0"/>
              <a:cs typeface="Arial" charset="0"/>
            </a:endParaRP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Manufacturing has dramatically improved because of IS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MIS subsystems and outputs monitor and control the flow of materials, products and services through the organization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MIS monitors the whole process of transforming raw materials to finished goods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E.g. auto manufacturers</a:t>
            </a:r>
          </a:p>
          <a:p>
            <a:r>
              <a:rPr lang="en-GB" sz="2400" b="1" dirty="0" smtClean="0">
                <a:latin typeface="Arial" charset="0"/>
                <a:cs typeface="Arial" charset="0"/>
              </a:rPr>
              <a:t>Manufacturing MIS subsystems include: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Design and Engineering</a:t>
            </a:r>
          </a:p>
          <a:p>
            <a:pPr lvl="2"/>
            <a:r>
              <a:rPr lang="en-GB" sz="1400" dirty="0" smtClean="0">
                <a:latin typeface="Arial" charset="0"/>
                <a:cs typeface="Arial" charset="0"/>
              </a:rPr>
              <a:t>Use computer-aided design with new or existing products</a:t>
            </a:r>
          </a:p>
          <a:p>
            <a:pPr lvl="2"/>
            <a:r>
              <a:rPr lang="en-GB" sz="1400" dirty="0" smtClean="0">
                <a:latin typeface="Arial" charset="0"/>
                <a:cs typeface="Arial" charset="0"/>
              </a:rPr>
              <a:t>Blue print created and constantly revised</a:t>
            </a:r>
          </a:p>
          <a:p>
            <a:pPr lvl="2"/>
            <a:r>
              <a:rPr lang="en-GB" sz="1400" dirty="0" smtClean="0">
                <a:latin typeface="Arial" charset="0"/>
                <a:cs typeface="Arial" charset="0"/>
              </a:rPr>
              <a:t>Results in reduction of manufacturing costs</a:t>
            </a:r>
          </a:p>
        </p:txBody>
      </p:sp>
    </p:spTree>
    <p:extLst>
      <p:ext uri="{BB962C8B-B14F-4D97-AF65-F5344CB8AC3E}">
        <p14:creationId xmlns="" xmlns:p14="http://schemas.microsoft.com/office/powerpoint/2010/main" val="2139546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 idx="4294967295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GB" sz="2800" b="1" dirty="0" smtClean="0">
                <a:latin typeface="Arial" charset="0"/>
                <a:cs typeface="Arial" charset="0"/>
              </a:rPr>
              <a:t>Functional Aspects of MIS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4294967295"/>
          </p:nvPr>
        </p:nvSpPr>
        <p:spPr>
          <a:xfrm>
            <a:off x="468313" y="1628775"/>
            <a:ext cx="8229600" cy="4708525"/>
          </a:xfrm>
        </p:spPr>
        <p:txBody>
          <a:bodyPr/>
          <a:lstStyle/>
          <a:p>
            <a:r>
              <a:rPr lang="en-GB" sz="2400" b="1" dirty="0" smtClean="0">
                <a:latin typeface="Arial" charset="0"/>
                <a:cs typeface="Arial" charset="0"/>
              </a:rPr>
              <a:t>Manufacturing MIS</a:t>
            </a:r>
            <a:endParaRPr lang="en-GB" sz="2400" b="1" dirty="0">
              <a:latin typeface="Arial" charset="0"/>
              <a:cs typeface="Arial" charset="0"/>
            </a:endParaRP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Master Production scheduling and inventory control</a:t>
            </a:r>
          </a:p>
          <a:p>
            <a:pPr lvl="2"/>
            <a:r>
              <a:rPr lang="en-GB" sz="1400" dirty="0" smtClean="0">
                <a:latin typeface="Arial" charset="0"/>
                <a:cs typeface="Arial" charset="0"/>
              </a:rPr>
              <a:t>Provides detailed plans for both short-term and long range of scheduling manufacturing facilities</a:t>
            </a:r>
          </a:p>
          <a:p>
            <a:pPr lvl="2"/>
            <a:r>
              <a:rPr lang="en-GB" sz="1400" dirty="0" smtClean="0">
                <a:latin typeface="Arial" charset="0"/>
                <a:cs typeface="Arial" charset="0"/>
              </a:rPr>
              <a:t>Economic order quantity (EOQ), Materials requirement Planning (MRP),</a:t>
            </a:r>
          </a:p>
          <a:p>
            <a:pPr lvl="2"/>
            <a:r>
              <a:rPr lang="en-GB" sz="1400" dirty="0" smtClean="0">
                <a:latin typeface="Arial" charset="0"/>
                <a:cs typeface="Arial" charset="0"/>
              </a:rPr>
              <a:t> Just-in Time Inventory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Process Control</a:t>
            </a:r>
          </a:p>
          <a:p>
            <a:pPr lvl="2"/>
            <a:r>
              <a:rPr lang="en-GB" sz="1400" dirty="0" smtClean="0">
                <a:latin typeface="Arial" charset="0"/>
                <a:cs typeface="Arial" charset="0"/>
              </a:rPr>
              <a:t>Managers use technologies to control and streamline manufacturing process</a:t>
            </a:r>
          </a:p>
          <a:p>
            <a:pPr lvl="2"/>
            <a:r>
              <a:rPr lang="en-GB" sz="1400" dirty="0" smtClean="0">
                <a:latin typeface="Arial" charset="0"/>
                <a:cs typeface="Arial" charset="0"/>
              </a:rPr>
              <a:t>Computer assisted manufacturing (CAM)</a:t>
            </a:r>
          </a:p>
          <a:p>
            <a:pPr lvl="2"/>
            <a:r>
              <a:rPr lang="en-GB" sz="1400" dirty="0" smtClean="0">
                <a:latin typeface="Arial" charset="0"/>
                <a:cs typeface="Arial" charset="0"/>
              </a:rPr>
              <a:t>Computer Integrated manufacturing (CIM)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Quality control and Testing</a:t>
            </a:r>
          </a:p>
          <a:p>
            <a:pPr lvl="2"/>
            <a:r>
              <a:rPr lang="en-GB" sz="1400" dirty="0" smtClean="0">
                <a:latin typeface="Arial" charset="0"/>
                <a:cs typeface="Arial" charset="0"/>
              </a:rPr>
              <a:t>A process that ensures that the finished product meets the customer’s needs</a:t>
            </a:r>
          </a:p>
          <a:p>
            <a:pPr lvl="2"/>
            <a:r>
              <a:rPr lang="en-GB" sz="1400" dirty="0" smtClean="0">
                <a:latin typeface="Arial" charset="0"/>
                <a:cs typeface="Arial" charset="0"/>
              </a:rPr>
              <a:t>IS are used to monitor quality and take corrective steps to eliminate quality issues</a:t>
            </a:r>
          </a:p>
        </p:txBody>
      </p:sp>
    </p:spTree>
    <p:extLst>
      <p:ext uri="{BB962C8B-B14F-4D97-AF65-F5344CB8AC3E}">
        <p14:creationId xmlns="" xmlns:p14="http://schemas.microsoft.com/office/powerpoint/2010/main" val="1619039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 idx="4294967295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GB" sz="2800" b="1" dirty="0" smtClean="0">
                <a:latin typeface="Arial" charset="0"/>
                <a:cs typeface="Arial" charset="0"/>
              </a:rPr>
              <a:t>Functional Aspects of MIS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4294967295"/>
          </p:nvPr>
        </p:nvSpPr>
        <p:spPr>
          <a:xfrm>
            <a:off x="468313" y="1628775"/>
            <a:ext cx="8229600" cy="4708525"/>
          </a:xfrm>
        </p:spPr>
        <p:txBody>
          <a:bodyPr/>
          <a:lstStyle/>
          <a:p>
            <a:r>
              <a:rPr lang="en-GB" sz="2400" b="1" dirty="0" smtClean="0">
                <a:latin typeface="Arial" charset="0"/>
                <a:cs typeface="Arial" charset="0"/>
              </a:rPr>
              <a:t>Marketing MIS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Supports managerial activities in product development, distribution, pricing decisions, promotional effectiveness and sales forecasting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Different subsystems help the managers increase sales, reduce marketing expenses and develop plans for future product &amp; services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Market research</a:t>
            </a:r>
          </a:p>
          <a:p>
            <a:pPr lvl="2"/>
            <a:r>
              <a:rPr lang="en-GB" sz="1400" dirty="0" smtClean="0">
                <a:latin typeface="Arial" charset="0"/>
                <a:cs typeface="Arial" charset="0"/>
              </a:rPr>
              <a:t>Computers used to help </a:t>
            </a:r>
            <a:r>
              <a:rPr lang="en-GB" sz="1400" dirty="0" err="1" smtClean="0">
                <a:latin typeface="Arial" charset="0"/>
                <a:cs typeface="Arial" charset="0"/>
              </a:rPr>
              <a:t>analyze</a:t>
            </a:r>
            <a:r>
              <a:rPr lang="en-GB" sz="1400" dirty="0" smtClean="0">
                <a:latin typeface="Arial" charset="0"/>
                <a:cs typeface="Arial" charset="0"/>
              </a:rPr>
              <a:t> the results of </a:t>
            </a:r>
            <a:r>
              <a:rPr lang="en-GB" sz="1400" dirty="0" err="1" smtClean="0">
                <a:latin typeface="Arial" charset="0"/>
                <a:cs typeface="Arial" charset="0"/>
              </a:rPr>
              <a:t>reaseach</a:t>
            </a:r>
            <a:endParaRPr lang="en-GB" sz="1400" dirty="0" smtClean="0">
              <a:latin typeface="Arial" charset="0"/>
              <a:cs typeface="Arial" charset="0"/>
            </a:endParaRP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Product Development</a:t>
            </a:r>
          </a:p>
          <a:p>
            <a:pPr lvl="2"/>
            <a:r>
              <a:rPr lang="en-GB" sz="1400" dirty="0" smtClean="0">
                <a:latin typeface="Arial" charset="0"/>
                <a:cs typeface="Arial" charset="0"/>
              </a:rPr>
              <a:t>Computers help to </a:t>
            </a:r>
            <a:r>
              <a:rPr lang="en-GB" sz="1400" dirty="0" err="1" smtClean="0">
                <a:latin typeface="Arial" charset="0"/>
                <a:cs typeface="Arial" charset="0"/>
              </a:rPr>
              <a:t>analyze</a:t>
            </a:r>
            <a:r>
              <a:rPr lang="en-GB" sz="1400" dirty="0" smtClean="0">
                <a:latin typeface="Arial" charset="0"/>
                <a:cs typeface="Arial" charset="0"/>
              </a:rPr>
              <a:t> and select the appropriate mix of factors involved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Promotion and advertising</a:t>
            </a:r>
          </a:p>
          <a:p>
            <a:pPr lvl="2"/>
            <a:r>
              <a:rPr lang="en-GB" sz="1400" dirty="0" smtClean="0">
                <a:latin typeface="Arial" charset="0"/>
                <a:cs typeface="Arial" charset="0"/>
              </a:rPr>
              <a:t>Internet used to promotions and advertising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Product pricing</a:t>
            </a:r>
          </a:p>
          <a:p>
            <a:pPr lvl="2"/>
            <a:r>
              <a:rPr lang="en-GB" sz="1400" dirty="0" smtClean="0">
                <a:latin typeface="Arial" charset="0"/>
                <a:cs typeface="Arial" charset="0"/>
              </a:rPr>
              <a:t>Computers used to </a:t>
            </a:r>
            <a:r>
              <a:rPr lang="en-GB" sz="1400" dirty="0" err="1" smtClean="0">
                <a:latin typeface="Arial" charset="0"/>
                <a:cs typeface="Arial" charset="0"/>
              </a:rPr>
              <a:t>analyze</a:t>
            </a:r>
            <a:r>
              <a:rPr lang="en-GB" sz="1400" dirty="0" smtClean="0">
                <a:latin typeface="Arial" charset="0"/>
                <a:cs typeface="Arial" charset="0"/>
              </a:rPr>
              <a:t> pricing and revenues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Sales analysis</a:t>
            </a:r>
            <a:endParaRPr lang="en-GB" sz="1800" dirty="0">
              <a:latin typeface="Arial" charset="0"/>
              <a:cs typeface="Arial" charset="0"/>
            </a:endParaRPr>
          </a:p>
          <a:p>
            <a:pPr lvl="2"/>
            <a:r>
              <a:rPr lang="en-GB" sz="1400" dirty="0" smtClean="0">
                <a:latin typeface="Arial" charset="0"/>
                <a:cs typeface="Arial" charset="0"/>
              </a:rPr>
              <a:t>Computers can be used to give sales analysis from different dimensions</a:t>
            </a:r>
          </a:p>
        </p:txBody>
      </p:sp>
    </p:spTree>
    <p:extLst>
      <p:ext uri="{BB962C8B-B14F-4D97-AF65-F5344CB8AC3E}">
        <p14:creationId xmlns="" xmlns:p14="http://schemas.microsoft.com/office/powerpoint/2010/main" val="1059016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 idx="4294967295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GB" sz="2800" b="1" dirty="0" smtClean="0">
                <a:latin typeface="Arial" charset="0"/>
                <a:cs typeface="Arial" charset="0"/>
              </a:rPr>
              <a:t>Functional Aspects of MIS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4294967295"/>
          </p:nvPr>
        </p:nvSpPr>
        <p:spPr>
          <a:xfrm>
            <a:off x="468313" y="1628775"/>
            <a:ext cx="8229600" cy="4708525"/>
          </a:xfrm>
        </p:spPr>
        <p:txBody>
          <a:bodyPr/>
          <a:lstStyle/>
          <a:p>
            <a:r>
              <a:rPr lang="en-GB" sz="2400" b="1" dirty="0" smtClean="0">
                <a:latin typeface="Arial" charset="0"/>
                <a:cs typeface="Arial" charset="0"/>
              </a:rPr>
              <a:t>Human Resource MIS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Concerned with previous, current, future employees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Helps in workforce analysis, planning, hiring, training, job assignment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Thus, keep the workforce costs to minimum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HR planning</a:t>
            </a:r>
          </a:p>
          <a:p>
            <a:pPr lvl="2"/>
            <a:r>
              <a:rPr lang="en-GB" sz="1400" dirty="0" smtClean="0">
                <a:latin typeface="Arial" charset="0"/>
                <a:cs typeface="Arial" charset="0"/>
              </a:rPr>
              <a:t>Right no. and kind of employee in right jobs</a:t>
            </a:r>
          </a:p>
          <a:p>
            <a:pPr lvl="2"/>
            <a:r>
              <a:rPr lang="en-GB" sz="1400" dirty="0" smtClean="0">
                <a:latin typeface="Arial" charset="0"/>
                <a:cs typeface="Arial" charset="0"/>
              </a:rPr>
              <a:t>Planning workforce needs and supplies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Selection and recruiting</a:t>
            </a:r>
          </a:p>
          <a:p>
            <a:pPr lvl="2"/>
            <a:r>
              <a:rPr lang="en-GB" sz="1400" dirty="0" smtClean="0">
                <a:latin typeface="Arial" charset="0"/>
                <a:cs typeface="Arial" charset="0"/>
              </a:rPr>
              <a:t>Through internet and resume templates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Training and skills</a:t>
            </a:r>
          </a:p>
          <a:p>
            <a:pPr lvl="2"/>
            <a:r>
              <a:rPr lang="en-GB" sz="1400" dirty="0" smtClean="0">
                <a:latin typeface="Arial" charset="0"/>
                <a:cs typeface="Arial" charset="0"/>
              </a:rPr>
              <a:t>Help in evaluating and testing employees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Salary administration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Scheduling and Job placement</a:t>
            </a:r>
          </a:p>
        </p:txBody>
      </p:sp>
    </p:spTree>
    <p:extLst>
      <p:ext uri="{BB962C8B-B14F-4D97-AF65-F5344CB8AC3E}">
        <p14:creationId xmlns="" xmlns:p14="http://schemas.microsoft.com/office/powerpoint/2010/main" val="1875055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 idx="4294967295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GB" sz="2800" b="1" dirty="0" smtClean="0">
                <a:latin typeface="Arial" charset="0"/>
                <a:cs typeface="Arial" charset="0"/>
              </a:rPr>
              <a:t>Types of Decisions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4294967295"/>
          </p:nvPr>
        </p:nvSpPr>
        <p:spPr>
          <a:xfrm>
            <a:off x="468313" y="1628775"/>
            <a:ext cx="8229600" cy="4708525"/>
          </a:xfrm>
        </p:spPr>
        <p:txBody>
          <a:bodyPr/>
          <a:lstStyle/>
          <a:p>
            <a:r>
              <a:rPr lang="en-GB" sz="2400" b="1" dirty="0" smtClean="0">
                <a:latin typeface="Arial" charset="0"/>
                <a:cs typeface="Arial" charset="0"/>
              </a:rPr>
              <a:t>Structured decisions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Repetitive and routine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Definite procedures for handling problems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Question: is some employee entitled to overtime pay?</a:t>
            </a:r>
          </a:p>
          <a:p>
            <a:r>
              <a:rPr lang="en-GB" sz="2400" b="1" dirty="0" smtClean="0">
                <a:latin typeface="Arial" charset="0"/>
                <a:cs typeface="Arial" charset="0"/>
              </a:rPr>
              <a:t>Unstructured decisions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Decision maker must provide judgement, evaluation and insight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Decisions are novel, important and non-routine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Question: should we enter a new market?</a:t>
            </a:r>
          </a:p>
          <a:p>
            <a:r>
              <a:rPr lang="en-GB" sz="2400" b="1" dirty="0" smtClean="0">
                <a:latin typeface="Arial" charset="0"/>
                <a:cs typeface="Arial" charset="0"/>
              </a:rPr>
              <a:t>Semistructured decisions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Have elements of both types of decisions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Part of the problem has a clear cut answer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Question: Why is the reported order fulfilment report showing a decline over a past six months?</a:t>
            </a:r>
          </a:p>
          <a:p>
            <a:pPr lvl="1"/>
            <a:endParaRPr lang="en-GB" sz="1800" dirty="0">
              <a:latin typeface="Arial" charset="0"/>
              <a:cs typeface="Arial" charset="0"/>
            </a:endParaRPr>
          </a:p>
          <a:p>
            <a:pPr lvl="1"/>
            <a:endParaRPr lang="en-GB" sz="1800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9055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 idx="4294967295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GB" sz="2800" b="1" dirty="0" smtClean="0">
                <a:latin typeface="Arial" charset="0"/>
                <a:cs typeface="Arial" charset="0"/>
              </a:rPr>
              <a:t>Types of Decisions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4294967295"/>
          </p:nvPr>
        </p:nvSpPr>
        <p:spPr>
          <a:xfrm>
            <a:off x="468313" y="1628775"/>
            <a:ext cx="8229600" cy="4708525"/>
          </a:xfrm>
        </p:spPr>
        <p:txBody>
          <a:bodyPr/>
          <a:lstStyle/>
          <a:p>
            <a:pPr lvl="1"/>
            <a:endParaRPr lang="en-GB" sz="1800" dirty="0">
              <a:latin typeface="Arial" charset="0"/>
              <a:cs typeface="Arial" charset="0"/>
            </a:endParaRPr>
          </a:p>
          <a:p>
            <a:pPr lvl="1"/>
            <a:endParaRPr lang="en-GB" sz="1800" dirty="0" smtClean="0">
              <a:latin typeface="Arial" charset="0"/>
              <a:cs typeface="Arial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3" y="1772816"/>
            <a:ext cx="7381875" cy="438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264107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 idx="4294967295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GB" sz="2800" b="1" dirty="0" smtClean="0">
                <a:latin typeface="Arial" charset="0"/>
                <a:cs typeface="Arial" charset="0"/>
              </a:rPr>
              <a:t>Decision Making Process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9356" y="1052466"/>
            <a:ext cx="5466940" cy="5451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598210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 idx="4294967295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GB" sz="2800" b="1" dirty="0" smtClean="0">
                <a:latin typeface="Arial" charset="0"/>
                <a:cs typeface="Arial" charset="0"/>
              </a:rPr>
              <a:t>Decision Making Process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4294967295"/>
          </p:nvPr>
        </p:nvSpPr>
        <p:spPr>
          <a:xfrm>
            <a:off x="468313" y="1628775"/>
            <a:ext cx="8229600" cy="4708525"/>
          </a:xfrm>
        </p:spPr>
        <p:txBody>
          <a:bodyPr/>
          <a:lstStyle/>
          <a:p>
            <a:r>
              <a:rPr lang="en-GB" sz="2400" b="1" dirty="0" smtClean="0">
                <a:latin typeface="Arial" charset="0"/>
                <a:cs typeface="Arial" charset="0"/>
              </a:rPr>
              <a:t>Intelligence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Discovering, identifying and understanding the problem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Why, what, where</a:t>
            </a:r>
          </a:p>
          <a:p>
            <a:r>
              <a:rPr lang="en-GB" sz="2400" b="1" dirty="0" smtClean="0">
                <a:latin typeface="Arial" charset="0"/>
                <a:cs typeface="Arial" charset="0"/>
              </a:rPr>
              <a:t>Design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Identifying and exploring various solutions to the problem</a:t>
            </a:r>
          </a:p>
          <a:p>
            <a:r>
              <a:rPr lang="en-GB" sz="2400" b="1" dirty="0" smtClean="0">
                <a:latin typeface="Arial" charset="0"/>
                <a:cs typeface="Arial" charset="0"/>
              </a:rPr>
              <a:t>Choice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Choosing among the different alternatives</a:t>
            </a:r>
          </a:p>
          <a:p>
            <a:r>
              <a:rPr lang="en-GB" sz="2400" b="1" dirty="0" smtClean="0">
                <a:latin typeface="Arial" charset="0"/>
                <a:cs typeface="Arial" charset="0"/>
              </a:rPr>
              <a:t>Implementation</a:t>
            </a:r>
            <a:endParaRPr lang="en-GB" sz="2400" b="1" dirty="0">
              <a:latin typeface="Arial" charset="0"/>
              <a:cs typeface="Arial" charset="0"/>
            </a:endParaRP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Making the chosen alternative work</a:t>
            </a:r>
          </a:p>
          <a:p>
            <a:r>
              <a:rPr lang="en-GB" sz="2400" b="1" dirty="0" smtClean="0">
                <a:latin typeface="Arial" charset="0"/>
                <a:cs typeface="Arial" charset="0"/>
              </a:rPr>
              <a:t>Monitoring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Evaluate the implementation, whether anticipated results are achieved</a:t>
            </a:r>
          </a:p>
        </p:txBody>
      </p:sp>
    </p:spTree>
    <p:extLst>
      <p:ext uri="{BB962C8B-B14F-4D97-AF65-F5344CB8AC3E}">
        <p14:creationId xmlns="" xmlns:p14="http://schemas.microsoft.com/office/powerpoint/2010/main" val="1671210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 idx="4294967295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GB" sz="2800" b="1" dirty="0" smtClean="0">
                <a:latin typeface="Arial" charset="0"/>
                <a:cs typeface="Arial" charset="0"/>
              </a:rPr>
              <a:t>Decision Making Approaches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4294967295"/>
          </p:nvPr>
        </p:nvSpPr>
        <p:spPr>
          <a:xfrm>
            <a:off x="468313" y="1628775"/>
            <a:ext cx="8229600" cy="4708525"/>
          </a:xfrm>
        </p:spPr>
        <p:txBody>
          <a:bodyPr/>
          <a:lstStyle/>
          <a:p>
            <a:r>
              <a:rPr lang="en-GB" sz="2400" b="1" dirty="0" smtClean="0">
                <a:latin typeface="Arial" charset="0"/>
                <a:cs typeface="Arial" charset="0"/>
              </a:rPr>
              <a:t>Optimization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Finds the best solution, helping the organizations meet the goals</a:t>
            </a:r>
          </a:p>
          <a:p>
            <a:r>
              <a:rPr lang="en-GB" sz="2400" b="1" dirty="0" smtClean="0">
                <a:latin typeface="Arial" charset="0"/>
                <a:cs typeface="Arial" charset="0"/>
              </a:rPr>
              <a:t>Satisficing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Finds a good, but not necessarily the best solution</a:t>
            </a:r>
          </a:p>
          <a:p>
            <a:r>
              <a:rPr lang="en-GB" sz="2400" b="1" dirty="0" smtClean="0">
                <a:latin typeface="Arial" charset="0"/>
                <a:cs typeface="Arial" charset="0"/>
              </a:rPr>
              <a:t>Heuristics</a:t>
            </a:r>
            <a:endParaRPr lang="en-GB" sz="2400" b="1" dirty="0">
              <a:latin typeface="Arial" charset="0"/>
              <a:cs typeface="Arial" charset="0"/>
            </a:endParaRP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Rules of thumb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Accepted guidelines and procedures to find a good solution</a:t>
            </a:r>
          </a:p>
        </p:txBody>
      </p:sp>
    </p:spTree>
    <p:extLst>
      <p:ext uri="{BB962C8B-B14F-4D97-AF65-F5344CB8AC3E}">
        <p14:creationId xmlns="" xmlns:p14="http://schemas.microsoft.com/office/powerpoint/2010/main" val="52416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 idx="4294967295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GB" sz="2800" b="1" dirty="0" smtClean="0">
                <a:latin typeface="Arial" charset="0"/>
                <a:cs typeface="Arial" charset="0"/>
              </a:rPr>
              <a:t>Summary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4294967295"/>
          </p:nvPr>
        </p:nvSpPr>
        <p:spPr>
          <a:xfrm>
            <a:off x="468313" y="1628775"/>
            <a:ext cx="8229600" cy="4708525"/>
          </a:xfrm>
        </p:spPr>
        <p:txBody>
          <a:bodyPr/>
          <a:lstStyle/>
          <a:p>
            <a:endParaRPr lang="en-GB" sz="2400" b="1" dirty="0" smtClean="0">
              <a:latin typeface="Arial" charset="0"/>
              <a:cs typeface="Arial" charset="0"/>
            </a:endParaRPr>
          </a:p>
          <a:p>
            <a:endParaRPr lang="en-GB" sz="2400" b="1" dirty="0" smtClean="0">
              <a:latin typeface="Arial" charset="0"/>
              <a:cs typeface="Arial" charset="0"/>
            </a:endParaRPr>
          </a:p>
          <a:p>
            <a:endParaRPr lang="en-GB" sz="1800" dirty="0">
              <a:latin typeface="Arial" charset="0"/>
              <a:cs typeface="Arial" charset="0"/>
            </a:endParaRPr>
          </a:p>
          <a:p>
            <a:pPr lvl="1"/>
            <a:endParaRPr lang="en-GB" sz="1800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87392024"/>
      </p:ext>
    </p:extLst>
  </p:cSld>
  <p:clrMapOvr>
    <a:masterClrMapping/>
  </p:clrMapOvr>
</p:sld>
</file>

<file path=ppt/theme/theme1.xml><?xml version="1.0" encoding="utf-8"?>
<a:theme xmlns:a="http://schemas.openxmlformats.org/drawingml/2006/main" name="MI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MIS</Template>
  <TotalTime>6484</TotalTime>
  <Words>1403</Words>
  <Application>Microsoft Office PowerPoint</Application>
  <PresentationFormat>On-screen Show (4:3)</PresentationFormat>
  <Paragraphs>237</Paragraphs>
  <Slides>27</Slides>
  <Notes>25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MIS</vt:lpstr>
      <vt:lpstr>Module 3: Business Information Systems</vt:lpstr>
      <vt:lpstr>Learning Objectives</vt:lpstr>
      <vt:lpstr>Transaction Processing Systems</vt:lpstr>
      <vt:lpstr>Transaction Processing Systems</vt:lpstr>
      <vt:lpstr>Transaction Processing Methods and Objectives</vt:lpstr>
      <vt:lpstr>Transaction Processing Methods and Objectives</vt:lpstr>
      <vt:lpstr>Transaction Processing Activities</vt:lpstr>
      <vt:lpstr>Transaction Processing Activities</vt:lpstr>
      <vt:lpstr>Transaction Processing Activities</vt:lpstr>
      <vt:lpstr>Transaction Processing Activities</vt:lpstr>
      <vt:lpstr>Transaction Processing Applications</vt:lpstr>
      <vt:lpstr>Overview of Management Information Systems</vt:lpstr>
      <vt:lpstr>Overview of Management Information Systems</vt:lpstr>
      <vt:lpstr>Outputs of Management Information Systems</vt:lpstr>
      <vt:lpstr>Characteristics of MIS</vt:lpstr>
      <vt:lpstr>Functional Aspects of MIS</vt:lpstr>
      <vt:lpstr>Functional Aspects of MIS</vt:lpstr>
      <vt:lpstr>Functional Aspects of MIS</vt:lpstr>
      <vt:lpstr>Functional Aspects of MIS</vt:lpstr>
      <vt:lpstr>Functional Aspects of MIS</vt:lpstr>
      <vt:lpstr>Functional Aspects of MIS</vt:lpstr>
      <vt:lpstr>Types of Decisions</vt:lpstr>
      <vt:lpstr>Types of Decisions</vt:lpstr>
      <vt:lpstr>Decision Making Process</vt:lpstr>
      <vt:lpstr>Decision Making Process</vt:lpstr>
      <vt:lpstr>Decision Making Approaches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3: Business Information Systems</dc:title>
  <dc:creator>tjc</dc:creator>
  <cp:lastModifiedBy>NTS</cp:lastModifiedBy>
  <cp:revision>67</cp:revision>
  <dcterms:created xsi:type="dcterms:W3CDTF">2013-11-18T19:25:08Z</dcterms:created>
  <dcterms:modified xsi:type="dcterms:W3CDTF">2013-11-25T07:27:39Z</dcterms:modified>
</cp:coreProperties>
</file>