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574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14489C-7065-4914-A3E3-9B68D3C30C6C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BC82F1A-A8BE-4B68-8ACC-3992ABF1137E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GB" sz="2000" dirty="0" smtClean="0"/>
            <a:t>Special Information Systems</a:t>
          </a:r>
          <a:endParaRPr lang="en-GB" sz="2000" dirty="0"/>
        </a:p>
      </dgm:t>
    </dgm:pt>
    <dgm:pt modelId="{4A470D76-FD77-4A76-ABD0-B062DDF72159}" type="parTrans" cxnId="{7FAD8AD2-8597-4F51-BDAE-300A494D640D}">
      <dgm:prSet/>
      <dgm:spPr/>
      <dgm:t>
        <a:bodyPr/>
        <a:lstStyle/>
        <a:p>
          <a:endParaRPr lang="en-GB"/>
        </a:p>
      </dgm:t>
    </dgm:pt>
    <dgm:pt modelId="{65353BB5-22B3-4472-A7CE-049266B5C3D9}" type="sibTrans" cxnId="{7FAD8AD2-8597-4F51-BDAE-300A494D640D}">
      <dgm:prSet/>
      <dgm:spPr/>
      <dgm:t>
        <a:bodyPr/>
        <a:lstStyle/>
        <a:p>
          <a:endParaRPr lang="en-GB"/>
        </a:p>
      </dgm:t>
    </dgm:pt>
    <dgm:pt modelId="{1955E1BD-A513-4821-928E-3CC8C32EA454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GB" sz="2000" dirty="0" smtClean="0"/>
            <a:t>MIS/DSS</a:t>
          </a:r>
          <a:endParaRPr lang="en-GB" sz="2000" dirty="0"/>
        </a:p>
      </dgm:t>
    </dgm:pt>
    <dgm:pt modelId="{44D1DF98-5EF3-4207-BFCF-9F261651F514}" type="parTrans" cxnId="{AC21BA8E-1BD6-403E-A0E1-3515D98E59DB}">
      <dgm:prSet/>
      <dgm:spPr/>
      <dgm:t>
        <a:bodyPr/>
        <a:lstStyle/>
        <a:p>
          <a:endParaRPr lang="en-GB"/>
        </a:p>
      </dgm:t>
    </dgm:pt>
    <dgm:pt modelId="{35AAD4B1-03E8-4C13-8866-3CFC1EA8A61B}" type="sibTrans" cxnId="{AC21BA8E-1BD6-403E-A0E1-3515D98E59DB}">
      <dgm:prSet/>
      <dgm:spPr/>
      <dgm:t>
        <a:bodyPr/>
        <a:lstStyle/>
        <a:p>
          <a:endParaRPr lang="en-GB"/>
        </a:p>
      </dgm:t>
    </dgm:pt>
    <dgm:pt modelId="{0AD6E8D6-ADA9-4EDE-8563-CD5329815B35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sz="2000" dirty="0" smtClean="0"/>
            <a:t>TPS</a:t>
          </a:r>
          <a:endParaRPr lang="en-GB" sz="2000" dirty="0"/>
        </a:p>
      </dgm:t>
    </dgm:pt>
    <dgm:pt modelId="{6136E7B1-6972-4279-AB19-11C6A1053088}" type="parTrans" cxnId="{AC0966BF-B15E-47BE-88DE-12C8894208FA}">
      <dgm:prSet/>
      <dgm:spPr/>
      <dgm:t>
        <a:bodyPr/>
        <a:lstStyle/>
        <a:p>
          <a:endParaRPr lang="en-GB"/>
        </a:p>
      </dgm:t>
    </dgm:pt>
    <dgm:pt modelId="{B48BBA2A-FC0D-4DDB-BEBA-8E63A9F2EEF6}" type="sibTrans" cxnId="{AC0966BF-B15E-47BE-88DE-12C8894208FA}">
      <dgm:prSet/>
      <dgm:spPr/>
      <dgm:t>
        <a:bodyPr/>
        <a:lstStyle/>
        <a:p>
          <a:endParaRPr lang="en-GB"/>
        </a:p>
      </dgm:t>
    </dgm:pt>
    <dgm:pt modelId="{821A2F1F-BED2-4DFF-B7AC-E03128C29A7A}" type="pres">
      <dgm:prSet presAssocID="{AA14489C-7065-4914-A3E3-9B68D3C30C6C}" presName="Name0" presStyleCnt="0">
        <dgm:presLayoutVars>
          <dgm:dir/>
          <dgm:animLvl val="lvl"/>
          <dgm:resizeHandles val="exact"/>
        </dgm:presLayoutVars>
      </dgm:prSet>
      <dgm:spPr/>
    </dgm:pt>
    <dgm:pt modelId="{8965D57C-3AA0-4524-ABD5-D4250DA315FF}" type="pres">
      <dgm:prSet presAssocID="{7BC82F1A-A8BE-4B68-8ACC-3992ABF1137E}" presName="Name8" presStyleCnt="0"/>
      <dgm:spPr/>
    </dgm:pt>
    <dgm:pt modelId="{502CAFA6-9B9C-4937-B86F-DFBC2ED850BE}" type="pres">
      <dgm:prSet presAssocID="{7BC82F1A-A8BE-4B68-8ACC-3992ABF1137E}" presName="level" presStyleLbl="node1" presStyleIdx="0" presStyleCnt="3" custScaleY="142857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EA4229-7CBA-4931-ABC3-CA6AB0EE5B74}" type="pres">
      <dgm:prSet presAssocID="{7BC82F1A-A8BE-4B68-8ACC-3992ABF113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CDE56A-4ED7-4DCA-8F17-E9C9B4B89E6F}" type="pres">
      <dgm:prSet presAssocID="{1955E1BD-A513-4821-928E-3CC8C32EA454}" presName="Name8" presStyleCnt="0"/>
      <dgm:spPr/>
    </dgm:pt>
    <dgm:pt modelId="{805FE2FA-DD76-4568-B2A4-6BC73FC625CE}" type="pres">
      <dgm:prSet presAssocID="{1955E1BD-A513-4821-928E-3CC8C32EA454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FE075A-9A27-4D16-A067-74D60D8EA3FE}" type="pres">
      <dgm:prSet presAssocID="{1955E1BD-A513-4821-928E-3CC8C32EA45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CF16A85-8707-4349-A6A6-3F3402DFE656}" type="pres">
      <dgm:prSet presAssocID="{0AD6E8D6-ADA9-4EDE-8563-CD5329815B35}" presName="Name8" presStyleCnt="0"/>
      <dgm:spPr/>
    </dgm:pt>
    <dgm:pt modelId="{18FD701E-DC65-47FB-9508-F5D6FD638FEE}" type="pres">
      <dgm:prSet presAssocID="{0AD6E8D6-ADA9-4EDE-8563-CD5329815B35}" presName="level" presStyleLbl="node1" presStyleIdx="2" presStyleCnt="3" custLinFactNeighborX="-10243" custLinFactNeighborY="-216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7F490-A9FE-47F8-9562-F36C3D0139E9}" type="pres">
      <dgm:prSet presAssocID="{0AD6E8D6-ADA9-4EDE-8563-CD5329815B3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96D089E-BEC4-4FB1-89AD-2AAD99267858}" type="presOf" srcId="{1955E1BD-A513-4821-928E-3CC8C32EA454}" destId="{805FE2FA-DD76-4568-B2A4-6BC73FC625CE}" srcOrd="0" destOrd="0" presId="urn:microsoft.com/office/officeart/2005/8/layout/pyramid1"/>
    <dgm:cxn modelId="{AC0966BF-B15E-47BE-88DE-12C8894208FA}" srcId="{AA14489C-7065-4914-A3E3-9B68D3C30C6C}" destId="{0AD6E8D6-ADA9-4EDE-8563-CD5329815B35}" srcOrd="2" destOrd="0" parTransId="{6136E7B1-6972-4279-AB19-11C6A1053088}" sibTransId="{B48BBA2A-FC0D-4DDB-BEBA-8E63A9F2EEF6}"/>
    <dgm:cxn modelId="{98F5EF27-37A9-4680-A42B-EE8C27FD0825}" type="presOf" srcId="{0AD6E8D6-ADA9-4EDE-8563-CD5329815B35}" destId="{18FD701E-DC65-47FB-9508-F5D6FD638FEE}" srcOrd="0" destOrd="0" presId="urn:microsoft.com/office/officeart/2005/8/layout/pyramid1"/>
    <dgm:cxn modelId="{A4207FDD-3A8F-44EF-98FC-BD8101985CB8}" type="presOf" srcId="{AA14489C-7065-4914-A3E3-9B68D3C30C6C}" destId="{821A2F1F-BED2-4DFF-B7AC-E03128C29A7A}" srcOrd="0" destOrd="0" presId="urn:microsoft.com/office/officeart/2005/8/layout/pyramid1"/>
    <dgm:cxn modelId="{AC21BA8E-1BD6-403E-A0E1-3515D98E59DB}" srcId="{AA14489C-7065-4914-A3E3-9B68D3C30C6C}" destId="{1955E1BD-A513-4821-928E-3CC8C32EA454}" srcOrd="1" destOrd="0" parTransId="{44D1DF98-5EF3-4207-BFCF-9F261651F514}" sibTransId="{35AAD4B1-03E8-4C13-8866-3CFC1EA8A61B}"/>
    <dgm:cxn modelId="{325E196A-7F86-4445-99E1-A2FE6D4AA61A}" type="presOf" srcId="{0AD6E8D6-ADA9-4EDE-8563-CD5329815B35}" destId="{9967F490-A9FE-47F8-9562-F36C3D0139E9}" srcOrd="1" destOrd="0" presId="urn:microsoft.com/office/officeart/2005/8/layout/pyramid1"/>
    <dgm:cxn modelId="{3E8A1E9D-1FE1-4186-847A-6B79F98F05B3}" type="presOf" srcId="{7BC82F1A-A8BE-4B68-8ACC-3992ABF1137E}" destId="{C7EA4229-7CBA-4931-ABC3-CA6AB0EE5B74}" srcOrd="1" destOrd="0" presId="urn:microsoft.com/office/officeart/2005/8/layout/pyramid1"/>
    <dgm:cxn modelId="{FD58D285-36D9-47B8-A4B9-670C4495A2EF}" type="presOf" srcId="{1955E1BD-A513-4821-928E-3CC8C32EA454}" destId="{C7FE075A-9A27-4D16-A067-74D60D8EA3FE}" srcOrd="1" destOrd="0" presId="urn:microsoft.com/office/officeart/2005/8/layout/pyramid1"/>
    <dgm:cxn modelId="{C52171B7-8B05-4C99-AB00-B01B23B64024}" type="presOf" srcId="{7BC82F1A-A8BE-4B68-8ACC-3992ABF1137E}" destId="{502CAFA6-9B9C-4937-B86F-DFBC2ED850BE}" srcOrd="0" destOrd="0" presId="urn:microsoft.com/office/officeart/2005/8/layout/pyramid1"/>
    <dgm:cxn modelId="{7FAD8AD2-8597-4F51-BDAE-300A494D640D}" srcId="{AA14489C-7065-4914-A3E3-9B68D3C30C6C}" destId="{7BC82F1A-A8BE-4B68-8ACC-3992ABF1137E}" srcOrd="0" destOrd="0" parTransId="{4A470D76-FD77-4A76-ABD0-B062DDF72159}" sibTransId="{65353BB5-22B3-4472-A7CE-049266B5C3D9}"/>
    <dgm:cxn modelId="{AB97A88B-EA0F-484B-99FD-2890A640102B}" type="presParOf" srcId="{821A2F1F-BED2-4DFF-B7AC-E03128C29A7A}" destId="{8965D57C-3AA0-4524-ABD5-D4250DA315FF}" srcOrd="0" destOrd="0" presId="urn:microsoft.com/office/officeart/2005/8/layout/pyramid1"/>
    <dgm:cxn modelId="{1FC37317-FF55-4668-A821-22F47C5700F5}" type="presParOf" srcId="{8965D57C-3AA0-4524-ABD5-D4250DA315FF}" destId="{502CAFA6-9B9C-4937-B86F-DFBC2ED850BE}" srcOrd="0" destOrd="0" presId="urn:microsoft.com/office/officeart/2005/8/layout/pyramid1"/>
    <dgm:cxn modelId="{B08E1E77-919F-4668-AF74-296612BBE0C1}" type="presParOf" srcId="{8965D57C-3AA0-4524-ABD5-D4250DA315FF}" destId="{C7EA4229-7CBA-4931-ABC3-CA6AB0EE5B74}" srcOrd="1" destOrd="0" presId="urn:microsoft.com/office/officeart/2005/8/layout/pyramid1"/>
    <dgm:cxn modelId="{6C1FF4A9-0D88-4BC5-9D0C-055CA1AE3B37}" type="presParOf" srcId="{821A2F1F-BED2-4DFF-B7AC-E03128C29A7A}" destId="{36CDE56A-4ED7-4DCA-8F17-E9C9B4B89E6F}" srcOrd="1" destOrd="0" presId="urn:microsoft.com/office/officeart/2005/8/layout/pyramid1"/>
    <dgm:cxn modelId="{A25AF007-1565-437F-AB8D-2008304F3C1B}" type="presParOf" srcId="{36CDE56A-4ED7-4DCA-8F17-E9C9B4B89E6F}" destId="{805FE2FA-DD76-4568-B2A4-6BC73FC625CE}" srcOrd="0" destOrd="0" presId="urn:microsoft.com/office/officeart/2005/8/layout/pyramid1"/>
    <dgm:cxn modelId="{8D39FEC6-A3A4-4CA4-A2CD-78722189A95C}" type="presParOf" srcId="{36CDE56A-4ED7-4DCA-8F17-E9C9B4B89E6F}" destId="{C7FE075A-9A27-4D16-A067-74D60D8EA3FE}" srcOrd="1" destOrd="0" presId="urn:microsoft.com/office/officeart/2005/8/layout/pyramid1"/>
    <dgm:cxn modelId="{4A0E0419-3CBF-4215-8D63-144C726E6B90}" type="presParOf" srcId="{821A2F1F-BED2-4DFF-B7AC-E03128C29A7A}" destId="{8CF16A85-8707-4349-A6A6-3F3402DFE656}" srcOrd="2" destOrd="0" presId="urn:microsoft.com/office/officeart/2005/8/layout/pyramid1"/>
    <dgm:cxn modelId="{1E11ACE1-2906-4B99-B21C-8537C74A9571}" type="presParOf" srcId="{8CF16A85-8707-4349-A6A6-3F3402DFE656}" destId="{18FD701E-DC65-47FB-9508-F5D6FD638FEE}" srcOrd="0" destOrd="0" presId="urn:microsoft.com/office/officeart/2005/8/layout/pyramid1"/>
    <dgm:cxn modelId="{A156F718-8382-4600-9973-A50256F15477}" type="presParOf" srcId="{8CF16A85-8707-4349-A6A6-3F3402DFE656}" destId="{9967F490-A9FE-47F8-9562-F36C3D0139E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2CAFA6-9B9C-4937-B86F-DFBC2ED850BE}">
      <dsp:nvSpPr>
        <dsp:cNvPr id="0" name=""/>
        <dsp:cNvSpPr/>
      </dsp:nvSpPr>
      <dsp:spPr>
        <a:xfrm>
          <a:off x="1155128" y="0"/>
          <a:ext cx="1650182" cy="960106"/>
        </a:xfrm>
        <a:prstGeom prst="trapezoid">
          <a:avLst>
            <a:gd name="adj" fmla="val 85938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Special Information Systems</a:t>
          </a:r>
          <a:endParaRPr lang="en-GB" sz="2000" kern="1200" dirty="0"/>
        </a:p>
      </dsp:txBody>
      <dsp:txXfrm>
        <a:off x="1155128" y="0"/>
        <a:ext cx="1650182" cy="960106"/>
      </dsp:txXfrm>
    </dsp:sp>
    <dsp:sp modelId="{805FE2FA-DD76-4568-B2A4-6BC73FC625CE}">
      <dsp:nvSpPr>
        <dsp:cNvPr id="0" name=""/>
        <dsp:cNvSpPr/>
      </dsp:nvSpPr>
      <dsp:spPr>
        <a:xfrm>
          <a:off x="577564" y="960106"/>
          <a:ext cx="2805311" cy="672074"/>
        </a:xfrm>
        <a:prstGeom prst="trapezoid">
          <a:avLst>
            <a:gd name="adj" fmla="val 85937"/>
          </a:avLst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MIS/DSS</a:t>
          </a:r>
          <a:endParaRPr lang="en-GB" sz="2000" kern="1200" dirty="0"/>
        </a:p>
      </dsp:txBody>
      <dsp:txXfrm>
        <a:off x="1068493" y="960106"/>
        <a:ext cx="1823452" cy="672074"/>
      </dsp:txXfrm>
    </dsp:sp>
    <dsp:sp modelId="{18FD701E-DC65-47FB-9508-F5D6FD638FEE}">
      <dsp:nvSpPr>
        <dsp:cNvPr id="0" name=""/>
        <dsp:cNvSpPr/>
      </dsp:nvSpPr>
      <dsp:spPr>
        <a:xfrm>
          <a:off x="0" y="1617664"/>
          <a:ext cx="3960440" cy="672074"/>
        </a:xfrm>
        <a:prstGeom prst="trapezoid">
          <a:avLst>
            <a:gd name="adj" fmla="val 85937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TPS</a:t>
          </a:r>
          <a:endParaRPr lang="en-GB" sz="2000" kern="1200" dirty="0"/>
        </a:p>
      </dsp:txBody>
      <dsp:txXfrm>
        <a:off x="693076" y="1617664"/>
        <a:ext cx="2574286" cy="672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97C40-E899-41BE-A7BB-2C887D090F93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FBA09-2BB0-45AD-B491-8951BF67B7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37824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19/11/2013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3: Business Information Systems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10: Information and Decision Support Systems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basic activities and business objectives common to all TPS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Explain the uses of MIS and describe their inputs and outputs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Information Systems in the functional Areas of business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Define the stages of decision making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importance of DSS and describe basic components of DSS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fundamental uses of ESS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Systems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4294967295"/>
          </p:nvPr>
        </p:nvSpPr>
        <p:spPr>
          <a:xfrm>
            <a:off x="395288" y="1341438"/>
            <a:ext cx="8229600" cy="4708525"/>
          </a:xfrm>
        </p:spPr>
        <p:txBody>
          <a:bodyPr>
            <a:normAutofit lnSpcReduction="10000"/>
          </a:bodyPr>
          <a:lstStyle/>
          <a:p>
            <a:r>
              <a:rPr lang="en-GB" sz="2400" b="1" smtClean="0">
                <a:latin typeface="Arial" charset="0"/>
                <a:cs typeface="Arial" charset="0"/>
              </a:rPr>
              <a:t>Used to capture and process the detailed data necessary to update records about fundamental business operations in the organization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Order entry, inventory control, payroll, accounts payable, accounts receivable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Serves as the foundation of all other special purpose systems e.g. MIS/DSS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Processing Activities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collection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editing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correction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manipulation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Data storage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Document production</a:t>
            </a:r>
          </a:p>
        </p:txBody>
      </p:sp>
    </p:spTree>
    <p:extLst>
      <p:ext uri="{BB962C8B-B14F-4D97-AF65-F5344CB8AC3E}">
        <p14:creationId xmlns:p14="http://schemas.microsoft.com/office/powerpoint/2010/main" xmlns="" val="148657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Systems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3153182422"/>
              </p:ext>
            </p:extLst>
          </p:nvPr>
        </p:nvGraphicFramePr>
        <p:xfrm>
          <a:off x="1331640" y="2420888"/>
          <a:ext cx="3960440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Up Arrow 2"/>
          <p:cNvSpPr/>
          <p:nvPr/>
        </p:nvSpPr>
        <p:spPr>
          <a:xfrm>
            <a:off x="971600" y="2708920"/>
            <a:ext cx="360040" cy="1872208"/>
          </a:xfrm>
          <a:prstGeom prst="up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683568" y="2420888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Information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863588" y="472514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Data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xmlns="" val="129559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Methods and Objectives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Batch Processing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business transactions are accumulated over a period of time, and then accumulated as a single batch</a:t>
            </a:r>
          </a:p>
          <a:p>
            <a:pPr lvl="2"/>
            <a:r>
              <a:rPr lang="en-GB" sz="1600" smtClean="0">
                <a:latin typeface="Arial" charset="0"/>
                <a:cs typeface="Arial" charset="0"/>
              </a:rPr>
              <a:t>Daily, weekly, biweekly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Some delay between an event  and the eventual processing of the related transaction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Online Transaction Processing (OLTP)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Transaction is processed immediately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Essential for businesses that require current, up-to date data</a:t>
            </a:r>
          </a:p>
          <a:p>
            <a:pPr lvl="2"/>
            <a:r>
              <a:rPr lang="en-GB" sz="1600" smtClean="0">
                <a:latin typeface="Arial" charset="0"/>
                <a:cs typeface="Arial" charset="0"/>
              </a:rPr>
              <a:t>Airlines, ticket agencies, investment firms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Faster, more efficient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Many companies use Internet to capture &amp; process transaction data such as customer orders and shipping info from e-commerce apllication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8305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Methods and Objectives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Process data by and about transactions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Maintain a high degree of accuracy and integrity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Avoid processing fraudulent transactions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Produce timely user responses and reports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Increase labor efficiency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Help improve customer service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Help built and maintain customer loyalty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Achieve competitive advantage</a:t>
            </a:r>
            <a:endParaRPr lang="en-GB" sz="200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40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Activities</a:t>
            </a:r>
          </a:p>
        </p:txBody>
      </p:sp>
    </p:spTree>
    <p:extLst>
      <p:ext uri="{BB962C8B-B14F-4D97-AF65-F5344CB8AC3E}">
        <p14:creationId xmlns:p14="http://schemas.microsoft.com/office/powerpoint/2010/main" xmlns="" val="60492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Activities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Data Collection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Sometimes done manually, collecting handwritten sales data/ inventory changes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At times automated trough devices such as scanners /terminals, POS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Source data automation: data captured at source, in digital form in timely manner</a:t>
            </a:r>
          </a:p>
          <a:p>
            <a:pPr lvl="2"/>
            <a:r>
              <a:rPr lang="en-US" sz="1400" dirty="0" smtClean="0">
                <a:latin typeface="Arial" charset="0"/>
                <a:cs typeface="Arial" charset="0"/>
              </a:rPr>
              <a:t>Through UPC codes or RFID tags</a:t>
            </a:r>
          </a:p>
          <a:p>
            <a:pPr lvl="2"/>
            <a:r>
              <a:rPr lang="en-US" sz="1400" dirty="0" smtClean="0">
                <a:latin typeface="Arial" charset="0"/>
                <a:cs typeface="Arial" charset="0"/>
              </a:rPr>
              <a:t>Product ID automatically determined, price retrieved from database</a:t>
            </a:r>
          </a:p>
          <a:p>
            <a:pPr lvl="2"/>
            <a:r>
              <a:rPr lang="en-US" sz="1400" dirty="0" smtClean="0">
                <a:latin typeface="Arial" charset="0"/>
                <a:cs typeface="Arial" charset="0"/>
              </a:rPr>
              <a:t>Inventory database updated and reports generated for the store manager to recorder the supply</a:t>
            </a:r>
          </a:p>
          <a:p>
            <a:r>
              <a:rPr lang="en-US" sz="2400" b="1" dirty="0" smtClean="0">
                <a:latin typeface="Arial" charset="0"/>
                <a:cs typeface="Arial" charset="0"/>
              </a:rPr>
              <a:t>Data Editing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Checking the data for validity and completeness</a:t>
            </a:r>
          </a:p>
          <a:p>
            <a:pPr lvl="1"/>
            <a:r>
              <a:rPr lang="en-US" sz="1800" dirty="0" smtClean="0">
                <a:latin typeface="Arial" charset="0"/>
                <a:cs typeface="Arial" charset="0"/>
              </a:rPr>
              <a:t>Codes are checked against already stored codes</a:t>
            </a:r>
          </a:p>
          <a:p>
            <a:pPr lvl="1"/>
            <a:endParaRPr lang="en-US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68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Activities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Data Correction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Re-entering data that was not scanned or typed properly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Error messages are generated to specify problem so proper corrections can be made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Some companies have Data Quality </a:t>
            </a:r>
            <a:r>
              <a:rPr lang="en-GB" sz="1800" dirty="0" err="1" smtClean="0">
                <a:latin typeface="Arial" charset="0"/>
                <a:cs typeface="Arial" charset="0"/>
              </a:rPr>
              <a:t>centers</a:t>
            </a:r>
            <a:r>
              <a:rPr lang="en-GB" sz="1800" dirty="0" smtClean="0">
                <a:latin typeface="Arial" charset="0"/>
                <a:cs typeface="Arial" charset="0"/>
              </a:rPr>
              <a:t>, to improve and maintain data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Data Manipulation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Process of performing calculations and other data transformations 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Classifying data, storing data in categories, calculations, summarizing results, storing data</a:t>
            </a:r>
          </a:p>
        </p:txBody>
      </p:sp>
    </p:spTree>
    <p:extLst>
      <p:ext uri="{BB962C8B-B14F-4D97-AF65-F5344CB8AC3E}">
        <p14:creationId xmlns:p14="http://schemas.microsoft.com/office/powerpoint/2010/main" xmlns="" val="178031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Transaction Processing Activities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Data Storage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Updating one or more databases with new transactions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Afterwards data is available for processing and further manipulations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also available for reporting and decision making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Document Production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Generating output records, documents, 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Hard copy (pay check) or soft copy (balance report)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Also provide useful management information and decision support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In addition, provide reports needed by local, state or government agencies</a:t>
            </a: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20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Transaction Processing Applications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612007832"/>
              </p:ext>
            </p:extLst>
          </p:nvPr>
        </p:nvGraphicFramePr>
        <p:xfrm>
          <a:off x="468313" y="1628775"/>
          <a:ext cx="8229600" cy="23825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Order Processing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Purchasing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Accounting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Order processing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Sales configuration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Shipment planning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Shipment execution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Inventory control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Accounts</a:t>
                      </a:r>
                      <a:r>
                        <a:rPr lang="en-GB" baseline="0" dirty="0" smtClean="0"/>
                        <a:t> receivable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Inventory</a:t>
                      </a:r>
                      <a:r>
                        <a:rPr lang="en-GB" baseline="0" dirty="0" smtClean="0"/>
                        <a:t> control (raw material, packing material, spare parts, supplies)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 smtClean="0"/>
                        <a:t>Purchase order supplies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Receiving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Accounts payable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Budget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Accounts receivable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Payroll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 smtClean="0"/>
                        <a:t>Asset</a:t>
                      </a:r>
                      <a:r>
                        <a:rPr lang="en-GB" baseline="0" dirty="0" smtClean="0"/>
                        <a:t> management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baseline="0" dirty="0" smtClean="0"/>
                        <a:t>General Ledger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5576" y="443711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Systems that support order processing, purchasing and accounting function for traditional TPS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5555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Overview of Management Information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Integrated collection of people, procedures, databases and devices that provides managers and decision makers to help achieve organizational goals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Right information to the right people, in the right format at the right time</a:t>
            </a: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Provides managers with insight into regular operations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Control, organize and plan</a:t>
            </a:r>
          </a:p>
          <a:p>
            <a:pPr lvl="1"/>
            <a:r>
              <a:rPr lang="en-GB" sz="1800" dirty="0" err="1" smtClean="0">
                <a:latin typeface="Arial" charset="0"/>
                <a:cs typeface="Arial" charset="0"/>
              </a:rPr>
              <a:t>E.g</a:t>
            </a:r>
            <a:r>
              <a:rPr lang="en-GB" sz="1800" dirty="0" smtClean="0">
                <a:latin typeface="Arial" charset="0"/>
                <a:cs typeface="Arial" charset="0"/>
              </a:rPr>
              <a:t>: summarizing profit and losses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generating sales activity report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802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Overview of Management Information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Inputs to a MIS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Internal: 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TPS and ERP systems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Company’s supply chain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Data warehouses/ data marts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Specific functional areas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External: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Customers, suppliers, stakeholders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Through Internet or extranet link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79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Outputs of Management Information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Scheduled </a:t>
            </a:r>
            <a:r>
              <a:rPr lang="en-GB" sz="2400" b="1" dirty="0" smtClean="0">
                <a:latin typeface="Arial" charset="0"/>
                <a:cs typeface="Arial" charset="0"/>
              </a:rPr>
              <a:t>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Periodically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performance of a sales rep</a:t>
            </a:r>
            <a:endParaRPr lang="en-GB" sz="1800" dirty="0" smtClean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Key-indicator </a:t>
            </a:r>
            <a:r>
              <a:rPr lang="en-GB" sz="2400" b="1" dirty="0" smtClean="0">
                <a:latin typeface="Arial" charset="0"/>
                <a:cs typeface="Arial" charset="0"/>
              </a:rPr>
              <a:t>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Summarizes previous day key activities</a:t>
            </a:r>
            <a:endParaRPr lang="en-GB" sz="1800" dirty="0" smtClean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Demand </a:t>
            </a:r>
            <a:r>
              <a:rPr lang="en-GB" sz="2400" b="1" dirty="0" smtClean="0">
                <a:latin typeface="Arial" charset="0"/>
                <a:cs typeface="Arial" charset="0"/>
              </a:rPr>
              <a:t>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Generated on demand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production of a certain item</a:t>
            </a:r>
            <a:endParaRPr lang="en-GB" sz="1800" dirty="0" smtClean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Exception </a:t>
            </a:r>
            <a:r>
              <a:rPr lang="en-GB" sz="2400" b="1" dirty="0" smtClean="0">
                <a:latin typeface="Arial" charset="0"/>
                <a:cs typeface="Arial" charset="0"/>
              </a:rPr>
              <a:t>Reports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Automatically produced when unusual situation arises</a:t>
            </a:r>
            <a:endParaRPr lang="en-GB" sz="1800" dirty="0" smtClean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Drill Down Reports</a:t>
            </a:r>
            <a:endParaRPr lang="en-GB" sz="1800" dirty="0" smtClean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Detailed data about a certain situation</a:t>
            </a:r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747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Characteristics of MIS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Providing reports with fixed and standard formats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Produce hard copy and soft copy reports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Use internal data stored in the computer systems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Allow users to develop their own custom reports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Require user request for reports developed by systems personnel</a:t>
            </a:r>
            <a:endParaRPr lang="en-GB" sz="1800" dirty="0" smtClean="0">
              <a:latin typeface="Arial" charset="0"/>
              <a:cs typeface="Arial" charset="0"/>
            </a:endParaRP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320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736</TotalTime>
  <Words>762</Words>
  <Application>Microsoft Office PowerPoint</Application>
  <PresentationFormat>On-screen Show (4:3)</PresentationFormat>
  <Paragraphs>135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MIS</vt:lpstr>
      <vt:lpstr>Module 3: Business Information Systems</vt:lpstr>
      <vt:lpstr>Learning Objectives</vt:lpstr>
      <vt:lpstr>Transaction Processing Systems</vt:lpstr>
      <vt:lpstr>Transaction Processing Systems</vt:lpstr>
      <vt:lpstr>Transaction Processing Methods and Objectives</vt:lpstr>
      <vt:lpstr>Transaction Processing Methods and Objectives</vt:lpstr>
      <vt:lpstr>Transaction Processing Activities</vt:lpstr>
      <vt:lpstr>Transaction Processing Activities</vt:lpstr>
      <vt:lpstr>Transaction Processing Activities</vt:lpstr>
      <vt:lpstr>Transaction Processing Activities</vt:lpstr>
      <vt:lpstr>Transaction Processing Applications</vt:lpstr>
      <vt:lpstr>Overview of Management Information Systems</vt:lpstr>
      <vt:lpstr>Overview of Management Information Systems</vt:lpstr>
      <vt:lpstr>Outputs of Management Information Systems</vt:lpstr>
      <vt:lpstr>Characteristics of MIS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Business Information Systems</dc:title>
  <dc:creator>tjc</dc:creator>
  <cp:lastModifiedBy>NTS</cp:lastModifiedBy>
  <cp:revision>13</cp:revision>
  <dcterms:created xsi:type="dcterms:W3CDTF">2013-11-18T19:25:08Z</dcterms:created>
  <dcterms:modified xsi:type="dcterms:W3CDTF">2013-11-19T09:39:46Z</dcterms:modified>
</cp:coreProperties>
</file>