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6" r:id="rId9"/>
    <p:sldId id="265" r:id="rId10"/>
    <p:sldId id="267" r:id="rId11"/>
    <p:sldId id="271" r:id="rId12"/>
    <p:sldId id="268" r:id="rId13"/>
    <p:sldId id="269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70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1" autoAdjust="0"/>
  </p:normalViewPr>
  <p:slideViewPr>
    <p:cSldViewPr>
      <p:cViewPr varScale="1">
        <p:scale>
          <a:sx n="38" d="100"/>
          <a:sy n="38" d="100"/>
        </p:scale>
        <p:origin x="-1526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122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32C5E9-4C03-4F79-A0E9-7606F4434729}" type="doc">
      <dgm:prSet loTypeId="urn:microsoft.com/office/officeart/2008/layout/RadialCluster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E3E8D811-E0B1-45DF-B621-EFE662DF7CCF}">
      <dgm:prSet phldrT="[Text]"/>
      <dgm:spPr/>
      <dgm:t>
        <a:bodyPr/>
        <a:lstStyle/>
        <a:p>
          <a:r>
            <a:rPr lang="en-GB" dirty="0" smtClean="0"/>
            <a:t>Customer</a:t>
          </a:r>
          <a:endParaRPr lang="en-GB" dirty="0"/>
        </a:p>
      </dgm:t>
    </dgm:pt>
    <dgm:pt modelId="{587E90F7-DBEF-4E9A-9126-B7778A80D245}" type="parTrans" cxnId="{0E61186C-3101-42DC-9028-948F7BF0717B}">
      <dgm:prSet/>
      <dgm:spPr/>
      <dgm:t>
        <a:bodyPr/>
        <a:lstStyle/>
        <a:p>
          <a:endParaRPr lang="en-GB"/>
        </a:p>
      </dgm:t>
    </dgm:pt>
    <dgm:pt modelId="{89673ABF-4DD4-46AE-9E09-FEBFF9183E27}" type="sibTrans" cxnId="{0E61186C-3101-42DC-9028-948F7BF0717B}">
      <dgm:prSet/>
      <dgm:spPr/>
      <dgm:t>
        <a:bodyPr/>
        <a:lstStyle/>
        <a:p>
          <a:endParaRPr lang="en-GB"/>
        </a:p>
      </dgm:t>
    </dgm:pt>
    <dgm:pt modelId="{C3733AEC-D9BF-4368-AB22-F80DA948FEB8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n-GB" sz="1800" dirty="0" smtClean="0"/>
            <a:t>Sales</a:t>
          </a:r>
        </a:p>
        <a:p>
          <a:pPr algn="l"/>
          <a:r>
            <a:rPr lang="en-GB" sz="1400" dirty="0" smtClean="0"/>
            <a:t>Telephone sales</a:t>
          </a:r>
        </a:p>
        <a:p>
          <a:pPr algn="l"/>
          <a:r>
            <a:rPr lang="en-GB" sz="1400" dirty="0" smtClean="0"/>
            <a:t>Web sales</a:t>
          </a:r>
        </a:p>
        <a:p>
          <a:pPr algn="l"/>
          <a:r>
            <a:rPr lang="en-GB" sz="1400" dirty="0" smtClean="0"/>
            <a:t>Retail store sales</a:t>
          </a:r>
        </a:p>
        <a:p>
          <a:pPr algn="l"/>
          <a:r>
            <a:rPr lang="en-GB" sz="1400" dirty="0" smtClean="0"/>
            <a:t>Field sales</a:t>
          </a:r>
        </a:p>
        <a:p>
          <a:pPr algn="ctr"/>
          <a:endParaRPr lang="en-GB" sz="1800" dirty="0"/>
        </a:p>
      </dgm:t>
    </dgm:pt>
    <dgm:pt modelId="{3ED1C331-92A9-42A7-BB67-3783EB140BED}" type="parTrans" cxnId="{1BE49AA9-9EDA-479F-A913-890C96E5556B}">
      <dgm:prSet/>
      <dgm:spPr/>
      <dgm:t>
        <a:bodyPr/>
        <a:lstStyle/>
        <a:p>
          <a:endParaRPr lang="en-GB"/>
        </a:p>
      </dgm:t>
    </dgm:pt>
    <dgm:pt modelId="{8AF6251F-9A92-4519-BBDE-892162604C4F}" type="sibTrans" cxnId="{1BE49AA9-9EDA-479F-A913-890C96E5556B}">
      <dgm:prSet/>
      <dgm:spPr/>
      <dgm:t>
        <a:bodyPr/>
        <a:lstStyle/>
        <a:p>
          <a:endParaRPr lang="en-GB"/>
        </a:p>
      </dgm:t>
    </dgm:pt>
    <dgm:pt modelId="{2EB8656B-8A22-43DA-9DC4-EDD891BF19E7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n-GB" sz="1800" dirty="0" smtClean="0"/>
            <a:t>Services</a:t>
          </a:r>
        </a:p>
        <a:p>
          <a:pPr algn="l"/>
          <a:r>
            <a:rPr lang="en-GB" sz="1400" dirty="0" smtClean="0"/>
            <a:t>Call </a:t>
          </a:r>
          <a:r>
            <a:rPr lang="en-GB" sz="1400" dirty="0" err="1" smtClean="0"/>
            <a:t>center</a:t>
          </a:r>
          <a:r>
            <a:rPr lang="en-GB" sz="1400" dirty="0" smtClean="0"/>
            <a:t> data</a:t>
          </a:r>
        </a:p>
        <a:p>
          <a:pPr algn="l"/>
          <a:r>
            <a:rPr lang="en-GB" sz="1400" dirty="0" smtClean="0"/>
            <a:t>Web self-service data</a:t>
          </a:r>
        </a:p>
        <a:p>
          <a:pPr algn="l"/>
          <a:r>
            <a:rPr lang="en-GB" sz="1400" dirty="0" smtClean="0"/>
            <a:t>Wireless data</a:t>
          </a:r>
          <a:endParaRPr lang="en-GB" sz="1400" dirty="0"/>
        </a:p>
      </dgm:t>
    </dgm:pt>
    <dgm:pt modelId="{23B894A1-7821-411D-89F3-539C5A8B112A}" type="parTrans" cxnId="{C399DB18-5285-4A92-86C9-9DFC434B6960}">
      <dgm:prSet/>
      <dgm:spPr/>
      <dgm:t>
        <a:bodyPr/>
        <a:lstStyle/>
        <a:p>
          <a:endParaRPr lang="en-GB"/>
        </a:p>
      </dgm:t>
    </dgm:pt>
    <dgm:pt modelId="{0E7E3695-F21D-4E72-BD3A-FFF0806B6B48}" type="sibTrans" cxnId="{C399DB18-5285-4A92-86C9-9DFC434B6960}">
      <dgm:prSet/>
      <dgm:spPr/>
      <dgm:t>
        <a:bodyPr/>
        <a:lstStyle/>
        <a:p>
          <a:endParaRPr lang="en-GB"/>
        </a:p>
      </dgm:t>
    </dgm:pt>
    <dgm:pt modelId="{3ED008A9-54E9-476B-B180-0BF0E87B0A63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n-GB" sz="1800" dirty="0" smtClean="0"/>
            <a:t>Marketing</a:t>
          </a:r>
        </a:p>
        <a:p>
          <a:pPr algn="l"/>
          <a:r>
            <a:rPr lang="en-GB" sz="1400" dirty="0" smtClean="0"/>
            <a:t>Campaign data</a:t>
          </a:r>
        </a:p>
        <a:p>
          <a:pPr algn="l"/>
          <a:r>
            <a:rPr lang="en-GB" sz="1400" dirty="0" smtClean="0"/>
            <a:t>Content</a:t>
          </a:r>
        </a:p>
        <a:p>
          <a:pPr algn="l"/>
          <a:r>
            <a:rPr lang="en-GB" sz="1400" dirty="0" smtClean="0"/>
            <a:t>Data analysis</a:t>
          </a:r>
        </a:p>
        <a:p>
          <a:pPr algn="ctr"/>
          <a:endParaRPr lang="en-GB" sz="1800" dirty="0"/>
        </a:p>
      </dgm:t>
    </dgm:pt>
    <dgm:pt modelId="{0FA6F8C6-8998-44E6-B646-A3C99D9B8703}" type="parTrans" cxnId="{D7D09094-0D11-49C1-A65D-B5D24C96894C}">
      <dgm:prSet/>
      <dgm:spPr/>
      <dgm:t>
        <a:bodyPr/>
        <a:lstStyle/>
        <a:p>
          <a:endParaRPr lang="en-GB"/>
        </a:p>
      </dgm:t>
    </dgm:pt>
    <dgm:pt modelId="{B5156A6C-0C2E-4851-8E47-3EDCEDC625CF}" type="sibTrans" cxnId="{D7D09094-0D11-49C1-A65D-B5D24C96894C}">
      <dgm:prSet/>
      <dgm:spPr/>
      <dgm:t>
        <a:bodyPr/>
        <a:lstStyle/>
        <a:p>
          <a:endParaRPr lang="en-GB"/>
        </a:p>
      </dgm:t>
    </dgm:pt>
    <dgm:pt modelId="{BD6CE092-79BB-4DBC-B4C3-4AF48B0780B8}" type="pres">
      <dgm:prSet presAssocID="{9732C5E9-4C03-4F79-A0E9-7606F443472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9C5F31E-BC8F-4445-8099-C007EC61D1D8}" type="pres">
      <dgm:prSet presAssocID="{E3E8D811-E0B1-45DF-B621-EFE662DF7CCF}" presName="singleCycle" presStyleCnt="0"/>
      <dgm:spPr/>
    </dgm:pt>
    <dgm:pt modelId="{3B444301-F0C8-4ADD-A36D-6E768D45EBAC}" type="pres">
      <dgm:prSet presAssocID="{E3E8D811-E0B1-45DF-B621-EFE662DF7CCF}" presName="singleCenter" presStyleLbl="node1" presStyleIdx="0" presStyleCnt="4" custLinFactNeighborX="483" custLinFactNeighborY="-6951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BA572D0E-7757-42F1-9400-E292DDECEED5}" type="pres">
      <dgm:prSet presAssocID="{3ED1C331-92A9-42A7-BB67-3783EB140BED}" presName="Name56" presStyleLbl="parChTrans1D2" presStyleIdx="0" presStyleCnt="3"/>
      <dgm:spPr/>
      <dgm:t>
        <a:bodyPr/>
        <a:lstStyle/>
        <a:p>
          <a:endParaRPr lang="en-US"/>
        </a:p>
      </dgm:t>
    </dgm:pt>
    <dgm:pt modelId="{28F0345D-1E55-4AC1-89D0-69FBA4D03B3C}" type="pres">
      <dgm:prSet presAssocID="{C3733AEC-D9BF-4368-AB22-F80DA948FEB8}" presName="text0" presStyleLbl="node1" presStyleIdx="1" presStyleCnt="4" custScaleX="316616" custScaleY="200787" custRadScaleRad="100024" custRadScaleInc="-378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55D1B00-BC45-427C-8B91-C85B4F6FFCA0}" type="pres">
      <dgm:prSet presAssocID="{23B894A1-7821-411D-89F3-539C5A8B112A}" presName="Name56" presStyleLbl="parChTrans1D2" presStyleIdx="1" presStyleCnt="3"/>
      <dgm:spPr/>
      <dgm:t>
        <a:bodyPr/>
        <a:lstStyle/>
        <a:p>
          <a:endParaRPr lang="en-US"/>
        </a:p>
      </dgm:t>
    </dgm:pt>
    <dgm:pt modelId="{F9B0A122-F517-443B-9B10-2FC8D7A9FAD1}" type="pres">
      <dgm:prSet presAssocID="{2EB8656B-8A22-43DA-9DC4-EDD891BF19E7}" presName="text0" presStyleLbl="node1" presStyleIdx="2" presStyleCnt="4" custScaleX="326326" custScaleY="210818" custRadScaleRad="124683" custRadScaleInc="-3175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527A2FE-F13F-4787-9ABA-9DC3ED3D742B}" type="pres">
      <dgm:prSet presAssocID="{0FA6F8C6-8998-44E6-B646-A3C99D9B8703}" presName="Name56" presStyleLbl="parChTrans1D2" presStyleIdx="2" presStyleCnt="3"/>
      <dgm:spPr/>
      <dgm:t>
        <a:bodyPr/>
        <a:lstStyle/>
        <a:p>
          <a:endParaRPr lang="en-US"/>
        </a:p>
      </dgm:t>
    </dgm:pt>
    <dgm:pt modelId="{E093CDB0-D375-4DC5-8BCB-4BE49112B709}" type="pres">
      <dgm:prSet presAssocID="{3ED008A9-54E9-476B-B180-0BF0E87B0A63}" presName="text0" presStyleLbl="node1" presStyleIdx="3" presStyleCnt="4" custScaleX="331021" custScaleY="194986" custRadScaleRad="119898" custRadScaleInc="3381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7D09094-0D11-49C1-A65D-B5D24C96894C}" srcId="{E3E8D811-E0B1-45DF-B621-EFE662DF7CCF}" destId="{3ED008A9-54E9-476B-B180-0BF0E87B0A63}" srcOrd="2" destOrd="0" parTransId="{0FA6F8C6-8998-44E6-B646-A3C99D9B8703}" sibTransId="{B5156A6C-0C2E-4851-8E47-3EDCEDC625CF}"/>
    <dgm:cxn modelId="{A85704EC-232E-44BB-9178-174277AA3E18}" type="presOf" srcId="{0FA6F8C6-8998-44E6-B646-A3C99D9B8703}" destId="{1527A2FE-F13F-4787-9ABA-9DC3ED3D742B}" srcOrd="0" destOrd="0" presId="urn:microsoft.com/office/officeart/2008/layout/RadialCluster"/>
    <dgm:cxn modelId="{CA9611D1-2D86-4AED-BCE7-E3B06F361486}" type="presOf" srcId="{3ED008A9-54E9-476B-B180-0BF0E87B0A63}" destId="{E093CDB0-D375-4DC5-8BCB-4BE49112B709}" srcOrd="0" destOrd="0" presId="urn:microsoft.com/office/officeart/2008/layout/RadialCluster"/>
    <dgm:cxn modelId="{546DEAD7-9CEB-4AA4-9D1D-BE97240C1667}" type="presOf" srcId="{3ED1C331-92A9-42A7-BB67-3783EB140BED}" destId="{BA572D0E-7757-42F1-9400-E292DDECEED5}" srcOrd="0" destOrd="0" presId="urn:microsoft.com/office/officeart/2008/layout/RadialCluster"/>
    <dgm:cxn modelId="{0E61186C-3101-42DC-9028-948F7BF0717B}" srcId="{9732C5E9-4C03-4F79-A0E9-7606F4434729}" destId="{E3E8D811-E0B1-45DF-B621-EFE662DF7CCF}" srcOrd="0" destOrd="0" parTransId="{587E90F7-DBEF-4E9A-9126-B7778A80D245}" sibTransId="{89673ABF-4DD4-46AE-9E09-FEBFF9183E27}"/>
    <dgm:cxn modelId="{1BE49AA9-9EDA-479F-A913-890C96E5556B}" srcId="{E3E8D811-E0B1-45DF-B621-EFE662DF7CCF}" destId="{C3733AEC-D9BF-4368-AB22-F80DA948FEB8}" srcOrd="0" destOrd="0" parTransId="{3ED1C331-92A9-42A7-BB67-3783EB140BED}" sibTransId="{8AF6251F-9A92-4519-BBDE-892162604C4F}"/>
    <dgm:cxn modelId="{C399DB18-5285-4A92-86C9-9DFC434B6960}" srcId="{E3E8D811-E0B1-45DF-B621-EFE662DF7CCF}" destId="{2EB8656B-8A22-43DA-9DC4-EDD891BF19E7}" srcOrd="1" destOrd="0" parTransId="{23B894A1-7821-411D-89F3-539C5A8B112A}" sibTransId="{0E7E3695-F21D-4E72-BD3A-FFF0806B6B48}"/>
    <dgm:cxn modelId="{8559EF79-1FC9-462C-BA56-44D87B3156AE}" type="presOf" srcId="{E3E8D811-E0B1-45DF-B621-EFE662DF7CCF}" destId="{3B444301-F0C8-4ADD-A36D-6E768D45EBAC}" srcOrd="0" destOrd="0" presId="urn:microsoft.com/office/officeart/2008/layout/RadialCluster"/>
    <dgm:cxn modelId="{36458AD0-2F30-4794-A6E4-35F9FC920051}" type="presOf" srcId="{C3733AEC-D9BF-4368-AB22-F80DA948FEB8}" destId="{28F0345D-1E55-4AC1-89D0-69FBA4D03B3C}" srcOrd="0" destOrd="0" presId="urn:microsoft.com/office/officeart/2008/layout/RadialCluster"/>
    <dgm:cxn modelId="{ED20895B-1F0E-4F17-BF80-52A1468FF58B}" type="presOf" srcId="{23B894A1-7821-411D-89F3-539C5A8B112A}" destId="{B55D1B00-BC45-427C-8B91-C85B4F6FFCA0}" srcOrd="0" destOrd="0" presId="urn:microsoft.com/office/officeart/2008/layout/RadialCluster"/>
    <dgm:cxn modelId="{7CD53135-A0E5-4356-ABF1-571052A06BD2}" type="presOf" srcId="{9732C5E9-4C03-4F79-A0E9-7606F4434729}" destId="{BD6CE092-79BB-4DBC-B4C3-4AF48B0780B8}" srcOrd="0" destOrd="0" presId="urn:microsoft.com/office/officeart/2008/layout/RadialCluster"/>
    <dgm:cxn modelId="{7A783832-D3DB-498E-AAF9-1B0492AC1A11}" type="presOf" srcId="{2EB8656B-8A22-43DA-9DC4-EDD891BF19E7}" destId="{F9B0A122-F517-443B-9B10-2FC8D7A9FAD1}" srcOrd="0" destOrd="0" presId="urn:microsoft.com/office/officeart/2008/layout/RadialCluster"/>
    <dgm:cxn modelId="{28BCB507-B371-47C0-92A2-45D8D40C7707}" type="presParOf" srcId="{BD6CE092-79BB-4DBC-B4C3-4AF48B0780B8}" destId="{49C5F31E-BC8F-4445-8099-C007EC61D1D8}" srcOrd="0" destOrd="0" presId="urn:microsoft.com/office/officeart/2008/layout/RadialCluster"/>
    <dgm:cxn modelId="{D8780C66-8248-45AA-97E0-B5E0CF9AC792}" type="presParOf" srcId="{49C5F31E-BC8F-4445-8099-C007EC61D1D8}" destId="{3B444301-F0C8-4ADD-A36D-6E768D45EBAC}" srcOrd="0" destOrd="0" presId="urn:microsoft.com/office/officeart/2008/layout/RadialCluster"/>
    <dgm:cxn modelId="{CD12C237-625B-4550-B050-47280929C72D}" type="presParOf" srcId="{49C5F31E-BC8F-4445-8099-C007EC61D1D8}" destId="{BA572D0E-7757-42F1-9400-E292DDECEED5}" srcOrd="1" destOrd="0" presId="urn:microsoft.com/office/officeart/2008/layout/RadialCluster"/>
    <dgm:cxn modelId="{28DC9115-7176-485D-BA87-844492E7FD0E}" type="presParOf" srcId="{49C5F31E-BC8F-4445-8099-C007EC61D1D8}" destId="{28F0345D-1E55-4AC1-89D0-69FBA4D03B3C}" srcOrd="2" destOrd="0" presId="urn:microsoft.com/office/officeart/2008/layout/RadialCluster"/>
    <dgm:cxn modelId="{99A2E102-C577-4351-8A7A-7FDD286A5C78}" type="presParOf" srcId="{49C5F31E-BC8F-4445-8099-C007EC61D1D8}" destId="{B55D1B00-BC45-427C-8B91-C85B4F6FFCA0}" srcOrd="3" destOrd="0" presId="urn:microsoft.com/office/officeart/2008/layout/RadialCluster"/>
    <dgm:cxn modelId="{FEB4FD97-F431-4437-AE06-4BACD56A96A8}" type="presParOf" srcId="{49C5F31E-BC8F-4445-8099-C007EC61D1D8}" destId="{F9B0A122-F517-443B-9B10-2FC8D7A9FAD1}" srcOrd="4" destOrd="0" presId="urn:microsoft.com/office/officeart/2008/layout/RadialCluster"/>
    <dgm:cxn modelId="{13AE6A02-E7A2-48BC-8367-FBD2B51E5B71}" type="presParOf" srcId="{49C5F31E-BC8F-4445-8099-C007EC61D1D8}" destId="{1527A2FE-F13F-4787-9ABA-9DC3ED3D742B}" srcOrd="5" destOrd="0" presId="urn:microsoft.com/office/officeart/2008/layout/RadialCluster"/>
    <dgm:cxn modelId="{818873AE-EC05-4771-98CE-087BDFF00369}" type="presParOf" srcId="{49C5F31E-BC8F-4445-8099-C007EC61D1D8}" destId="{E093CDB0-D375-4DC5-8BCB-4BE49112B709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B444301-F0C8-4ADD-A36D-6E768D45EBAC}">
      <dsp:nvSpPr>
        <dsp:cNvPr id="0" name=""/>
        <dsp:cNvSpPr/>
      </dsp:nvSpPr>
      <dsp:spPr>
        <a:xfrm>
          <a:off x="3466735" y="1792798"/>
          <a:ext cx="1357788" cy="13577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Customer</a:t>
          </a:r>
          <a:endParaRPr lang="en-GB" sz="2200" kern="1200" dirty="0"/>
        </a:p>
      </dsp:txBody>
      <dsp:txXfrm>
        <a:off x="3466735" y="1792798"/>
        <a:ext cx="1357788" cy="1357788"/>
      </dsp:txXfrm>
    </dsp:sp>
    <dsp:sp modelId="{BA572D0E-7757-42F1-9400-E292DDECEED5}">
      <dsp:nvSpPr>
        <dsp:cNvPr id="0" name=""/>
        <dsp:cNvSpPr/>
      </dsp:nvSpPr>
      <dsp:spPr>
        <a:xfrm rot="16003261">
          <a:off x="3999342" y="1691381"/>
          <a:ext cx="20316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316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F0345D-1E55-4AC1-89D0-69FBA4D03B3C}">
      <dsp:nvSpPr>
        <dsp:cNvPr id="0" name=""/>
        <dsp:cNvSpPr/>
      </dsp:nvSpPr>
      <dsp:spPr>
        <a:xfrm>
          <a:off x="2602633" y="-236631"/>
          <a:ext cx="2880314" cy="1826596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Sales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Telephone sales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Web sales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Retail store sales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Field sales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/>
        </a:p>
      </dsp:txBody>
      <dsp:txXfrm>
        <a:off x="2602633" y="-236631"/>
        <a:ext cx="2880314" cy="1826596"/>
      </dsp:txXfrm>
    </dsp:sp>
    <dsp:sp modelId="{B55D1B00-BC45-427C-8B91-C85B4F6FFCA0}">
      <dsp:nvSpPr>
        <dsp:cNvPr id="0" name=""/>
        <dsp:cNvSpPr/>
      </dsp:nvSpPr>
      <dsp:spPr>
        <a:xfrm rot="1031751">
          <a:off x="4815859" y="2739105"/>
          <a:ext cx="38772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8772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B0A122-F517-443B-9B10-2FC8D7A9FAD1}">
      <dsp:nvSpPr>
        <dsp:cNvPr id="0" name=""/>
        <dsp:cNvSpPr/>
      </dsp:nvSpPr>
      <dsp:spPr>
        <a:xfrm>
          <a:off x="5194920" y="2296851"/>
          <a:ext cx="2968648" cy="191785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Services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Call </a:t>
          </a:r>
          <a:r>
            <a:rPr lang="en-GB" sz="1400" kern="1200" dirty="0" err="1" smtClean="0"/>
            <a:t>center</a:t>
          </a:r>
          <a:r>
            <a:rPr lang="en-GB" sz="1400" kern="1200" dirty="0" smtClean="0"/>
            <a:t> data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Web self-service data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Wireless data</a:t>
          </a:r>
          <a:endParaRPr lang="en-GB" sz="1400" kern="1200" dirty="0"/>
        </a:p>
      </dsp:txBody>
      <dsp:txXfrm>
        <a:off x="5194920" y="2296851"/>
        <a:ext cx="2968648" cy="1917850"/>
      </dsp:txXfrm>
    </dsp:sp>
    <dsp:sp modelId="{1527A2FE-F13F-4787-9ABA-9DC3ED3D742B}">
      <dsp:nvSpPr>
        <dsp:cNvPr id="0" name=""/>
        <dsp:cNvSpPr/>
      </dsp:nvSpPr>
      <dsp:spPr>
        <a:xfrm rot="9840849">
          <a:off x="3159670" y="2709297"/>
          <a:ext cx="31311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311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93CDB0-D375-4DC5-8BCB-4BE49112B709}">
      <dsp:nvSpPr>
        <dsp:cNvPr id="0" name=""/>
        <dsp:cNvSpPr/>
      </dsp:nvSpPr>
      <dsp:spPr>
        <a:xfrm>
          <a:off x="154365" y="2296846"/>
          <a:ext cx="3011359" cy="1773823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Marketing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Campaign data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Content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/>
            <a:t>Data analysis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/>
        </a:p>
      </dsp:txBody>
      <dsp:txXfrm>
        <a:off x="154365" y="2296846"/>
        <a:ext cx="3011359" cy="17738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GB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6AD1A2E1-D2AC-48E0-99C0-8F91CC80F35D}" type="datetimeFigureOut">
              <a:rPr lang="en-GB"/>
              <a:pPr/>
              <a:t>19/11/2013</a:t>
            </a:fld>
            <a:endParaRPr lang="en-GB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GB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725007FB-23C7-4BBE-B038-AA0E3648A13B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710763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FB79C-5816-4C08-8AC2-6CAB3368F84D}" type="datetimeFigureOut">
              <a:rPr lang="en-GB"/>
              <a:pPr>
                <a:defRPr/>
              </a:pPr>
              <a:t>19/11/2013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E24DF-E51D-42EE-994A-8D27D628572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AF3C7-F2AC-40A5-B16F-3C30F0880529}" type="datetimeFigureOut">
              <a:rPr lang="en-GB"/>
              <a:pPr>
                <a:defRPr/>
              </a:pPr>
              <a:t>19/11/2013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27E50-4C15-4FD9-81CA-61869DA0431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B1594-E225-4614-8C95-11EC3B76ACD0}" type="datetimeFigureOut">
              <a:rPr lang="en-GB"/>
              <a:pPr>
                <a:defRPr/>
              </a:pPr>
              <a:t>19/11/2013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A71B9-1DF9-423B-9983-90C4B447132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CC1B8-9F3F-4F81-A706-2309525C334B}" type="datetimeFigureOut">
              <a:rPr lang="en-GB"/>
              <a:pPr>
                <a:defRPr/>
              </a:pPr>
              <a:t>19/11/2013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A5FE4-0459-440B-8370-A01C4B9892D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7595E-A5CE-4D3B-B231-15E180A70142}" type="datetimeFigureOut">
              <a:rPr lang="en-GB"/>
              <a:pPr>
                <a:defRPr/>
              </a:pPr>
              <a:t>19/11/2013</a:t>
            </a:fld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C7CC45-84CD-4109-B253-4931300FA89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C7D71-D196-48D5-85CD-EB38359064F3}" type="datetimeFigureOut">
              <a:rPr lang="en-GB"/>
              <a:pPr>
                <a:defRPr/>
              </a:pPr>
              <a:t>19/11/2013</a:t>
            </a:fld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39419-35FD-4C56-8029-5DEB9C7791B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1D71F-9EB7-4486-9B52-5AE53981BEAF}" type="datetimeFigureOut">
              <a:rPr lang="en-GB"/>
              <a:pPr>
                <a:defRPr/>
              </a:pPr>
              <a:t>19/11/2013</a:t>
            </a:fld>
            <a:endParaRPr lang="en-GB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A38F3-3756-442D-B31D-51C2ECE3536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9EC39-38CE-4D72-91EC-BB86595FB12A}" type="datetimeFigureOut">
              <a:rPr lang="en-GB"/>
              <a:pPr>
                <a:defRPr/>
              </a:pPr>
              <a:t>19/11/2013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B527D3-0346-445B-95B3-B85C56EFEB7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E5980-475E-43FA-BD79-5D7B15E39481}" type="datetimeFigureOut">
              <a:rPr lang="en-GB"/>
              <a:pPr>
                <a:defRPr/>
              </a:pPr>
              <a:t>19/11/2013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8478D-D120-4194-B6DB-965BE0DA652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97C18-00BE-412C-A768-AAD0CDBE5647}" type="datetimeFigureOut">
              <a:rPr lang="en-GB"/>
              <a:pPr>
                <a:defRPr/>
              </a:pPr>
              <a:t>19/11/2013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D2A4E-3148-4DE6-A10D-5152CB01842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12667-E194-4D16-B4C9-84DF7F839808}" type="datetimeFigureOut">
              <a:rPr lang="en-GB"/>
              <a:pPr>
                <a:defRPr/>
              </a:pPr>
              <a:t>19/11/2013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8182C-BE52-4D53-B0AE-F5F279EB16C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6A964AD-2C0E-4191-A2F9-68F8F34D85F0}" type="datetimeFigureOut">
              <a:rPr lang="en-GB"/>
              <a:pPr>
                <a:defRPr/>
              </a:pPr>
              <a:t>19/11/2013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DB1A2A8-1E63-412C-877F-B060619D076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>
                <a:latin typeface="Arial Black" pitchFamily="34" charset="0"/>
              </a:rPr>
              <a:t>Module 3: Business Information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Chapter 9: Enterprise </a:t>
            </a:r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Systems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Learning Objectives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smtClean="0">
                <a:latin typeface="Arial" charset="0"/>
                <a:cs typeface="Arial" charset="0"/>
              </a:rPr>
              <a:t>Discuss the advantages and disadvantages of enterprise systems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Discuss Customer relationship management and its benefits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Identify the different functionalities of CRM software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Discuss the Supply Chain and its importance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Identify the different functionalities of SCM software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Enterprise Systems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smtClean="0">
                <a:latin typeface="Arial" charset="0"/>
                <a:cs typeface="Arial" charset="0"/>
              </a:rPr>
              <a:t>Central to an organization 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Ensures info can be shared across all business functions at all levels of management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Enterprise resource planning (ERP) Systems</a:t>
            </a:r>
            <a:endParaRPr lang="en-GB" sz="2000" b="1" smtClean="0">
              <a:latin typeface="Arial" charset="0"/>
              <a:cs typeface="Arial" charset="0"/>
            </a:endParaRP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Suit of integrated software modules and a common central database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Collect data from different depts. and large number of key business processes</a:t>
            </a:r>
          </a:p>
          <a:p>
            <a:pPr lvl="2"/>
            <a:r>
              <a:rPr lang="en-GB" sz="1400" smtClean="0">
                <a:latin typeface="Arial" charset="0"/>
                <a:cs typeface="Arial" charset="0"/>
              </a:rPr>
              <a:t>Manufacturing &amp; production, finance &amp; accounting, sales &amp; marketing, HR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Make data available for all organization</a:t>
            </a:r>
          </a:p>
          <a:p>
            <a:r>
              <a:rPr lang="en-GB" sz="2200" b="1" smtClean="0">
                <a:latin typeface="Arial" charset="0"/>
                <a:cs typeface="Arial" charset="0"/>
              </a:rPr>
              <a:t>ERPs are based on thousands of predefined business processes</a:t>
            </a:r>
          </a:p>
          <a:p>
            <a:r>
              <a:rPr lang="en-GB" sz="2200" b="1" smtClean="0">
                <a:latin typeface="Arial" charset="0"/>
                <a:cs typeface="Arial" charset="0"/>
              </a:rPr>
              <a:t>SAP, Oracle, Microsoft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Advantages of ERP Systems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smtClean="0">
                <a:latin typeface="Arial" charset="0"/>
                <a:cs typeface="Arial" charset="0"/>
              </a:rPr>
              <a:t>Improved access to data for operational decision making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Use one set of data to support all business functions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Also facilitate operational decision making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Elimination of costly, inflexible legacy systems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Eliminate hundreds of separate systems that are difficult to fix when broken and adapting them takes very long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Improvement of work processes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Designed to support best practices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Upgrade of technology Infrastructure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Company decides on one technology platform from one vendor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Reduces on-going and maintenance and support/training costs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Disadvantages of ERP Systems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smtClean="0">
                <a:latin typeface="Arial" charset="0"/>
                <a:cs typeface="Arial" charset="0"/>
              </a:rPr>
              <a:t>Expense and time in implementation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3-5 years and millions od dollars to implement ERP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Difficulty implementing change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Companies have to radically change their business process to comply with the systems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Also employees need to adjust to their new roles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Difficulty integrating with other systems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Companies have other systems that need to be integrated with the ERP systems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Risks in using one vendor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Costly to switch vendors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Depend on vendor updating or going out of business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Disadvantages of ERP Systems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smtClean="0">
                <a:latin typeface="Arial" charset="0"/>
                <a:cs typeface="Arial" charset="0"/>
              </a:rPr>
              <a:t>Risk of implementation failure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Requires resources and lots of management support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Many companies implemented systems without proper preparation or failed to synchronize properly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Organization-wide definitions of data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Understand how business use data and how will it be organized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Requires data cleansing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Customer Relationship Management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Customer Relationship Management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manage all aspects of customer encounters, including marketing advertising, sales and customer service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CRM Systems 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Capture and integrate customer data from all over org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Consolidate the data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Analyse the data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Distribute results to various systems and customer ‘touch points’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Benefits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Improved customer satisfaction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Increased customer retention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Reduced operating costs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Ability to meet customer demands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Customer Relationship Management Systems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Customer Relationship Management Systems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smtClean="0">
                <a:latin typeface="Arial" charset="0"/>
                <a:cs typeface="Arial" charset="0"/>
              </a:rPr>
              <a:t>CRM software Functionality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Automates and integrates the functions of sales, marketing, and service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Information can be accessed to </a:t>
            </a:r>
          </a:p>
          <a:p>
            <a:pPr lvl="2"/>
            <a:r>
              <a:rPr lang="en-GB" sz="1400" smtClean="0">
                <a:latin typeface="Arial" charset="0"/>
                <a:cs typeface="Arial" charset="0"/>
              </a:rPr>
              <a:t>Match customer needs to product plans and offerings</a:t>
            </a:r>
          </a:p>
          <a:p>
            <a:pPr lvl="2"/>
            <a:r>
              <a:rPr lang="en-GB" sz="1400" smtClean="0">
                <a:latin typeface="Arial" charset="0"/>
                <a:cs typeface="Arial" charset="0"/>
              </a:rPr>
              <a:t>Remind them of service requirements</a:t>
            </a:r>
          </a:p>
          <a:p>
            <a:pPr lvl="2"/>
            <a:r>
              <a:rPr lang="en-GB" sz="1400" smtClean="0">
                <a:latin typeface="Arial" charset="0"/>
                <a:cs typeface="Arial" charset="0"/>
              </a:rPr>
              <a:t>Know what other products they have purchased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Consists of tools that perform functions such as</a:t>
            </a:r>
          </a:p>
          <a:p>
            <a:pPr lvl="2"/>
            <a:r>
              <a:rPr lang="en-GB" sz="1400" smtClean="0">
                <a:latin typeface="Arial" charset="0"/>
                <a:cs typeface="Arial" charset="0"/>
              </a:rPr>
              <a:t>Personalizing websites for specific customers</a:t>
            </a:r>
          </a:p>
          <a:p>
            <a:pPr lvl="2"/>
            <a:r>
              <a:rPr lang="en-GB" sz="1400" smtClean="0">
                <a:latin typeface="Arial" charset="0"/>
                <a:cs typeface="Arial" charset="0"/>
              </a:rPr>
              <a:t>Capture interactions with customers</a:t>
            </a:r>
          </a:p>
          <a:p>
            <a:pPr lvl="2"/>
            <a:r>
              <a:rPr lang="en-GB" sz="1400" smtClean="0">
                <a:latin typeface="Arial" charset="0"/>
                <a:cs typeface="Arial" charset="0"/>
              </a:rPr>
              <a:t>Analysing with sophisticated reporting tools</a:t>
            </a:r>
          </a:p>
          <a:p>
            <a:pPr lvl="2"/>
            <a:r>
              <a:rPr lang="en-GB" sz="1400" smtClean="0">
                <a:latin typeface="Arial" charset="0"/>
                <a:cs typeface="Arial" charset="0"/>
              </a:rPr>
              <a:t>Link to other enterprise systems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Business-process driven, conform to best practices</a:t>
            </a:r>
          </a:p>
          <a:p>
            <a:pPr lvl="2"/>
            <a:endParaRPr lang="en-GB" sz="14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Customer Relationship Management Systems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smtClean="0">
                <a:latin typeface="Arial" charset="0"/>
                <a:cs typeface="Arial" charset="0"/>
              </a:rPr>
              <a:t>Sales Force Automation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Help sales staff increase productivity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Provide contact info, product info, product configuration capabilities, sales quote generation capabilities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Reduces cost of acquiring new customers and retaining old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Sales forecasting, territory management</a:t>
            </a:r>
          </a:p>
          <a:p>
            <a:pPr lvl="1"/>
            <a:endParaRPr lang="en-GB" sz="1800" smtClean="0">
              <a:latin typeface="Arial" charset="0"/>
              <a:cs typeface="Arial" charset="0"/>
            </a:endParaRPr>
          </a:p>
          <a:p>
            <a:r>
              <a:rPr lang="en-GB" sz="2400" b="1" smtClean="0">
                <a:latin typeface="Arial" charset="0"/>
                <a:cs typeface="Arial" charset="0"/>
              </a:rPr>
              <a:t>Customer Services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Info and tools to increase efficiency of call centers, help desk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Assigning and managing customer service requests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Higher quality of service in lower cost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Web-based self service capabilities</a:t>
            </a:r>
            <a:endParaRPr lang="en-GB" sz="1800" b="1" smtClean="0">
              <a:latin typeface="Arial" charset="0"/>
              <a:cs typeface="Arial" charset="0"/>
            </a:endParaRPr>
          </a:p>
          <a:p>
            <a:pPr lvl="1"/>
            <a:endParaRPr lang="en-GB" sz="1800" smtClean="0">
              <a:latin typeface="Arial" charset="0"/>
              <a:cs typeface="Arial" charset="0"/>
            </a:endParaRPr>
          </a:p>
          <a:p>
            <a:pPr lvl="2"/>
            <a:endParaRPr lang="en-GB" sz="14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Customer Relationship Management Systems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smtClean="0">
                <a:latin typeface="Arial" charset="0"/>
                <a:cs typeface="Arial" charset="0"/>
              </a:rPr>
              <a:t>Marketing</a:t>
            </a:r>
            <a:endParaRPr lang="en-GB" sz="1400" smtClean="0">
              <a:latin typeface="Arial" charset="0"/>
              <a:cs typeface="Arial" charset="0"/>
            </a:endParaRP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Direct-marketing campaign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Product and service info for targeted marketing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Scheduling and tracking direct-marketing mailing &amp; email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Identifies opportunities of cross-selling  - marketing of complementary products to customers  </a:t>
            </a:r>
          </a:p>
          <a:p>
            <a:pPr lvl="1"/>
            <a:endParaRPr lang="en-GB" sz="1800" smtClean="0">
              <a:latin typeface="Arial" charset="0"/>
              <a:cs typeface="Arial" charset="0"/>
            </a:endParaRPr>
          </a:p>
          <a:p>
            <a:pPr lvl="2"/>
            <a:endParaRPr lang="en-GB" sz="14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Customer Relationship Management Systems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smtClean="0">
                <a:latin typeface="Arial" charset="0"/>
                <a:cs typeface="Arial" charset="0"/>
              </a:rPr>
              <a:t>Operational CRM</a:t>
            </a:r>
          </a:p>
          <a:p>
            <a:r>
              <a:rPr lang="en-GB" sz="2400" b="1" smtClean="0">
                <a:latin typeface="Arial" charset="0"/>
                <a:cs typeface="Arial" charset="0"/>
              </a:rPr>
              <a:t>Analytical CRM</a:t>
            </a:r>
            <a:endParaRPr lang="en-GB" sz="1400" smtClean="0">
              <a:latin typeface="Arial" charset="0"/>
              <a:cs typeface="Arial" charset="0"/>
            </a:endParaRPr>
          </a:p>
          <a:p>
            <a:pPr lvl="2"/>
            <a:endParaRPr lang="en-GB" sz="14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Business Value of CRM Systems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smtClean="0">
                <a:latin typeface="Arial" charset="0"/>
                <a:cs typeface="Arial" charset="0"/>
              </a:rPr>
              <a:t>More effective marketing</a:t>
            </a:r>
          </a:p>
          <a:p>
            <a:r>
              <a:rPr lang="en-GB" sz="2400" smtClean="0">
                <a:latin typeface="Arial" charset="0"/>
                <a:cs typeface="Arial" charset="0"/>
              </a:rPr>
              <a:t>Lower cost customer acquisition and retention</a:t>
            </a:r>
          </a:p>
          <a:p>
            <a:r>
              <a:rPr lang="en-GB" sz="2400" smtClean="0">
                <a:latin typeface="Arial" charset="0"/>
                <a:cs typeface="Arial" charset="0"/>
              </a:rPr>
              <a:t>Info from CRM increases sales revenue 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Profitable customers</a:t>
            </a:r>
          </a:p>
          <a:p>
            <a:pPr lvl="1"/>
            <a:r>
              <a:rPr lang="en-GB" sz="1800" smtClean="0">
                <a:latin typeface="Arial" charset="0"/>
                <a:cs typeface="Arial" charset="0"/>
              </a:rPr>
              <a:t>Segments for focused marketing and cross selling</a:t>
            </a:r>
          </a:p>
          <a:p>
            <a:r>
              <a:rPr lang="en-GB" sz="2200" smtClean="0">
                <a:latin typeface="Arial" charset="0"/>
                <a:cs typeface="Arial" charset="0"/>
              </a:rPr>
              <a:t>Reduces churn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Supply Chain Management Systems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To manage supply chain complexity and scale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Supply Chain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Network of organizations and business processes for procuring raw materials into intermediate and finished products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And distributing them to customers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Suppliers &lt;-&gt; manufacturing plants &lt;-&gt; distribution </a:t>
            </a:r>
            <a:r>
              <a:rPr lang="en-GB" sz="1800" dirty="0" err="1" smtClean="0">
                <a:latin typeface="Arial" charset="0"/>
                <a:cs typeface="Arial" charset="0"/>
              </a:rPr>
              <a:t>centers</a:t>
            </a:r>
            <a:r>
              <a:rPr lang="en-GB" sz="1800" dirty="0" smtClean="0">
                <a:latin typeface="Arial" charset="0"/>
                <a:cs typeface="Arial" charset="0"/>
              </a:rPr>
              <a:t> &lt;-&gt; retail outlets &lt;-&gt; customers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E.g. Nike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Designs, markets and sells sneakers , socks , sports wear 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Contract manufacturers have their own  suppliers</a:t>
            </a:r>
          </a:p>
          <a:p>
            <a:pPr lvl="2"/>
            <a:r>
              <a:rPr lang="en-GB" sz="1400" b="1" dirty="0" smtClean="0">
                <a:latin typeface="Arial" charset="0"/>
                <a:cs typeface="Arial" charset="0"/>
              </a:rPr>
              <a:t>Upstream</a:t>
            </a:r>
            <a:r>
              <a:rPr lang="en-GB" sz="1400" dirty="0" smtClean="0">
                <a:latin typeface="Arial" charset="0"/>
                <a:cs typeface="Arial" charset="0"/>
              </a:rPr>
              <a:t>: companies suppliers and their suppliers</a:t>
            </a:r>
          </a:p>
          <a:p>
            <a:pPr lvl="2"/>
            <a:r>
              <a:rPr lang="en-GB" sz="1400" b="1" dirty="0" smtClean="0">
                <a:latin typeface="Arial" charset="0"/>
                <a:cs typeface="Arial" charset="0"/>
              </a:rPr>
              <a:t>Down stream</a:t>
            </a:r>
            <a:r>
              <a:rPr lang="en-GB" sz="1400" dirty="0" smtClean="0">
                <a:latin typeface="Arial" charset="0"/>
                <a:cs typeface="Arial" charset="0"/>
              </a:rPr>
              <a:t>: organization and processes for distributing and delivering products</a:t>
            </a:r>
          </a:p>
        </p:txBody>
      </p:sp>
    </p:spTree>
    <p:extLst>
      <p:ext uri="{BB962C8B-B14F-4D97-AF65-F5344CB8AC3E}">
        <p14:creationId xmlns:p14="http://schemas.microsoft.com/office/powerpoint/2010/main" xmlns="" val="420836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Supply Chain Management Systems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400" dirty="0" smtClean="0">
                <a:latin typeface="Arial" charset="0"/>
                <a:cs typeface="Arial" charset="0"/>
              </a:rPr>
              <a:t>Nike’s Supply Chain</a:t>
            </a:r>
          </a:p>
        </p:txBody>
      </p:sp>
    </p:spTree>
    <p:extLst>
      <p:ext uri="{BB962C8B-B14F-4D97-AF65-F5344CB8AC3E}">
        <p14:creationId xmlns:p14="http://schemas.microsoft.com/office/powerpoint/2010/main" xmlns="" val="195167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Information Systems Supply Chain Management 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Problems in supply chain management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In accurate or untimely information causes various problems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Parts shortage, underutilized plants, high transportation costs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Cannot at times </a:t>
            </a:r>
            <a:r>
              <a:rPr lang="en-GB" sz="1800" dirty="0">
                <a:latin typeface="Arial" charset="0"/>
                <a:cs typeface="Arial" charset="0"/>
              </a:rPr>
              <a:t>a</a:t>
            </a:r>
            <a:r>
              <a:rPr lang="en-GB" sz="1800" dirty="0" smtClean="0">
                <a:latin typeface="Arial" charset="0"/>
                <a:cs typeface="Arial" charset="0"/>
              </a:rPr>
              <a:t>pply ‘just-in-time strategy’ that is components arriving when needed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Uncertainties also arise, such as uncertain product demand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Bullwhip effect: information about the demand gets distorted as it passes from one entity to another across the supply chain</a:t>
            </a:r>
          </a:p>
        </p:txBody>
      </p:sp>
    </p:spTree>
    <p:extLst>
      <p:ext uri="{BB962C8B-B14F-4D97-AF65-F5344CB8AC3E}">
        <p14:creationId xmlns:p14="http://schemas.microsoft.com/office/powerpoint/2010/main" xmlns="" val="3810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Information Systems Supply Chain Management 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Information Systems help supply chain management by: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Deciding when and what to produce, store and move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Rapidly communicate orders 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Track the status of orders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Check inventory availability and monitor inventory levels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Reduce inventory, transportation and warehousing costs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Track shipments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Plan production based on customer demand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Rapidly communicate changes in product design</a:t>
            </a:r>
          </a:p>
        </p:txBody>
      </p:sp>
    </p:spTree>
    <p:extLst>
      <p:ext uri="{BB962C8B-B14F-4D97-AF65-F5344CB8AC3E}">
        <p14:creationId xmlns:p14="http://schemas.microsoft.com/office/powerpoint/2010/main" xmlns="" val="287382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Supply Chain Management Software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Supply Chain Planning Systems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Help companies make better decisions about: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How much of a specific product to develop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Establishing inventory levels of raw materials, parts and finished goods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Determining where to store finished goods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Identifying the transportation for product delivery</a:t>
            </a:r>
          </a:p>
          <a:p>
            <a:pPr lvl="1"/>
            <a:endParaRPr lang="en-GB" sz="1800" dirty="0">
              <a:latin typeface="Arial" charset="0"/>
              <a:cs typeface="Arial" charset="0"/>
            </a:endParaRPr>
          </a:p>
          <a:p>
            <a:pPr lvl="1"/>
            <a:r>
              <a:rPr lang="en-GB" sz="1800" b="1" dirty="0" smtClean="0">
                <a:latin typeface="Arial" charset="0"/>
                <a:cs typeface="Arial" charset="0"/>
              </a:rPr>
              <a:t>Demand planning: </a:t>
            </a:r>
            <a:r>
              <a:rPr lang="en-GB" sz="1800" dirty="0" smtClean="0">
                <a:latin typeface="Arial" charset="0"/>
                <a:cs typeface="Arial" charset="0"/>
              </a:rPr>
              <a:t>important and complex supply chain planning function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Determines how much product a business needs for satisfy all customers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Vendors include: i2 technologies 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Also enterprise software vendors have the supply chain module</a:t>
            </a: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001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Supply Chain Management Software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Supply Chain Execution Systems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Manage flow of products from distribution </a:t>
            </a:r>
            <a:r>
              <a:rPr lang="en-GB" sz="1800" dirty="0" err="1" smtClean="0">
                <a:latin typeface="Arial" charset="0"/>
                <a:cs typeface="Arial" charset="0"/>
              </a:rPr>
              <a:t>centers</a:t>
            </a:r>
            <a:r>
              <a:rPr lang="en-GB" sz="1800" dirty="0" smtClean="0">
                <a:latin typeface="Arial" charset="0"/>
                <a:cs typeface="Arial" charset="0"/>
              </a:rPr>
              <a:t> to retailers in efficient manner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Track the physical status of goods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Management of materials, warehouses, and transportation operations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Also managing financial info regarding all </a:t>
            </a:r>
            <a:r>
              <a:rPr lang="en-GB" sz="1800" dirty="0">
                <a:latin typeface="Arial" charset="0"/>
                <a:cs typeface="Arial" charset="0"/>
              </a:rPr>
              <a:t>p</a:t>
            </a:r>
            <a:r>
              <a:rPr lang="en-GB" sz="1800" dirty="0" smtClean="0">
                <a:latin typeface="Arial" charset="0"/>
                <a:cs typeface="Arial" charset="0"/>
              </a:rPr>
              <a:t>arties</a:t>
            </a: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E.g. Haworth’s Warehouse Management System (WMS)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Tracks flow of goods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Acts on shipping plans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Directs movements of goods </a:t>
            </a:r>
          </a:p>
        </p:txBody>
      </p:sp>
    </p:spTree>
    <p:extLst>
      <p:ext uri="{BB962C8B-B14F-4D97-AF65-F5344CB8AC3E}">
        <p14:creationId xmlns:p14="http://schemas.microsoft.com/office/powerpoint/2010/main" xmlns="" val="218941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Case Study: Southwest Airlines takes off with better Supply Chain Management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Company: Southwest Airlines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Low fare, high frequency, point-to point airline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Founded in 1971, now 500 aircrafts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Plus point: best customer service, with low cost fares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Problem: 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Company expanded, and thus legacy IS outdated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Lack of information visibility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Response time for mechanical problems and parts fulfilment was slow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However, repairing aircraft was crucial for getting passengers from one location to another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Grounding airplanes is costly</a:t>
            </a:r>
          </a:p>
        </p:txBody>
      </p:sp>
    </p:spTree>
    <p:extLst>
      <p:ext uri="{BB962C8B-B14F-4D97-AF65-F5344CB8AC3E}">
        <p14:creationId xmlns:p14="http://schemas.microsoft.com/office/powerpoint/2010/main" xmlns="" val="149926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Case Study: Southwest Airlines takes off with better Supply Chain Management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Inventory management solution</a:t>
            </a:r>
            <a:endParaRPr lang="en-GB" sz="1800" b="1" dirty="0" smtClean="0">
              <a:latin typeface="Arial" charset="0"/>
              <a:cs typeface="Arial" charset="0"/>
            </a:endParaRP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I2 demand planner</a:t>
            </a:r>
          </a:p>
          <a:p>
            <a:pPr lvl="1"/>
            <a:r>
              <a:rPr lang="en-GB" sz="1400" dirty="0" smtClean="0">
                <a:latin typeface="Arial" charset="0"/>
                <a:cs typeface="Arial" charset="0"/>
              </a:rPr>
              <a:t>Forecasts and better visibility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I2 service parts planner</a:t>
            </a:r>
          </a:p>
          <a:p>
            <a:pPr lvl="1"/>
            <a:r>
              <a:rPr lang="en-GB" sz="1400" dirty="0" smtClean="0">
                <a:latin typeface="Arial" charset="0"/>
                <a:cs typeface="Arial" charset="0"/>
              </a:rPr>
              <a:t>Right parts in the right location at the right time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I2 service budget optimizer</a:t>
            </a:r>
          </a:p>
          <a:p>
            <a:pPr lvl="1"/>
            <a:r>
              <a:rPr lang="en-GB" sz="1400" dirty="0" smtClean="0">
                <a:latin typeface="Arial" charset="0"/>
                <a:cs typeface="Arial" charset="0"/>
              </a:rPr>
              <a:t>Analyses historical data of parts usage to forecast future usage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Benefits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Clear and unobstructed view of all data up and down the supply chain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Ensure maintenance teams can quickly repair the aircrafts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Increased speed and intelligence of decision making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Increased service levels</a:t>
            </a:r>
          </a:p>
          <a:p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255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Case Study: Southwest Airlines takes off with better Supply Chain Management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Why parts inventory important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Goal: providing best customer service and transporting passengers from one place to another with minimal delay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Grounded aircrafts and repairing delays because of parts problems would effect that goal</a:t>
            </a:r>
          </a:p>
          <a:p>
            <a:r>
              <a:rPr lang="en-GB" sz="2200" b="1" dirty="0" smtClean="0">
                <a:latin typeface="Arial" charset="0"/>
                <a:cs typeface="Arial" charset="0"/>
              </a:rPr>
              <a:t>Technology factor 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Legacy systems lacked information visibility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Information about parts was difficult to acquire</a:t>
            </a:r>
          </a:p>
          <a:p>
            <a:r>
              <a:rPr lang="en-GB" sz="2200" b="1" dirty="0" smtClean="0">
                <a:latin typeface="Arial" charset="0"/>
                <a:cs typeface="Arial" charset="0"/>
              </a:rPr>
              <a:t>I2software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With its 3 modules: demand planner, service parts planner and service budget optimizer</a:t>
            </a:r>
          </a:p>
          <a:p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808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smtClean="0">
                <a:latin typeface="Arial" charset="0"/>
                <a:cs typeface="Arial" charset="0"/>
              </a:rPr>
              <a:t>Summary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>
                <a:latin typeface="Arial" charset="0"/>
                <a:cs typeface="Arial" charset="0"/>
              </a:rPr>
              <a:t>Enterprise systems help organizations achieve operational Excellency </a:t>
            </a:r>
            <a:r>
              <a:rPr lang="en-GB" sz="2200" dirty="0" smtClean="0">
                <a:latin typeface="Arial" charset="0"/>
                <a:cs typeface="Arial" charset="0"/>
              </a:rPr>
              <a:t>	by centralization, enforcing uniform standards, </a:t>
            </a:r>
            <a:r>
              <a:rPr lang="en-GB" sz="2200" dirty="0" smtClean="0">
                <a:latin typeface="Arial" charset="0"/>
                <a:cs typeface="Arial" charset="0"/>
              </a:rPr>
              <a:t>and unified technology platforms</a:t>
            </a:r>
          </a:p>
          <a:p>
            <a:r>
              <a:rPr lang="en-GB" sz="2200" dirty="0" smtClean="0">
                <a:latin typeface="Arial" charset="0"/>
                <a:cs typeface="Arial" charset="0"/>
              </a:rPr>
              <a:t>However, implementation requires time and planning</a:t>
            </a:r>
          </a:p>
          <a:p>
            <a:r>
              <a:rPr lang="en-GB" sz="2200" dirty="0" smtClean="0">
                <a:latin typeface="Arial" charset="0"/>
                <a:cs typeface="Arial" charset="0"/>
              </a:rPr>
              <a:t>CRM systems help firms achieve customer intimacy because they integrate and automate customer facing processes in sales, marketing and customer services providing enterprise wide view of customers</a:t>
            </a:r>
            <a:r>
              <a:rPr lang="en-GB" sz="2200" dirty="0" smtClean="0">
                <a:latin typeface="Arial" charset="0"/>
                <a:cs typeface="Arial" charset="0"/>
              </a:rPr>
              <a:t>	</a:t>
            </a:r>
          </a:p>
          <a:p>
            <a:r>
              <a:rPr lang="en-GB" sz="2200" dirty="0" smtClean="0">
                <a:latin typeface="Arial" charset="0"/>
                <a:cs typeface="Arial" charset="0"/>
              </a:rPr>
              <a:t>SCM systems coordinate planning, manufacturing and distribution </a:t>
            </a:r>
            <a:r>
              <a:rPr lang="en-GB" sz="2200" dirty="0" smtClean="0">
                <a:latin typeface="Arial" charset="0"/>
                <a:cs typeface="Arial" charset="0"/>
              </a:rPr>
              <a:t>	with suppliers by automating information floe through all members of the </a:t>
            </a:r>
            <a:r>
              <a:rPr lang="en-GB" sz="2200" smtClean="0">
                <a:latin typeface="Arial" charset="0"/>
                <a:cs typeface="Arial" charset="0"/>
              </a:rPr>
              <a:t>supply chain</a:t>
            </a:r>
            <a:r>
              <a:rPr lang="en-GB" sz="2200" dirty="0" smtClean="0">
                <a:latin typeface="Arial" charset="0"/>
                <a:cs typeface="Arial" charset="0"/>
              </a:rPr>
              <a:t>	</a:t>
            </a:r>
            <a:endParaRPr lang="en-GB" sz="22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6307</TotalTime>
  <Words>1268</Words>
  <Application>Microsoft Office PowerPoint</Application>
  <PresentationFormat>On-screen Show (4:3)</PresentationFormat>
  <Paragraphs>207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MIS</vt:lpstr>
      <vt:lpstr>Module 3: Business Information Systems</vt:lpstr>
      <vt:lpstr>Learning Objectives</vt:lpstr>
      <vt:lpstr>Enterprise Systems</vt:lpstr>
      <vt:lpstr>Advantages of ERP Systems</vt:lpstr>
      <vt:lpstr>Disadvantages of ERP Systems</vt:lpstr>
      <vt:lpstr>Disadvantages of ERP Systems</vt:lpstr>
      <vt:lpstr>Customer Relationship Management Systems</vt:lpstr>
      <vt:lpstr>Customer Relationship Management Systems</vt:lpstr>
      <vt:lpstr>Customer Relationship Management Systems</vt:lpstr>
      <vt:lpstr>Customer Relationship Management Systems</vt:lpstr>
      <vt:lpstr>Customer Relationship Management Systems</vt:lpstr>
      <vt:lpstr>Customer Relationship Management Systems</vt:lpstr>
      <vt:lpstr>Business Value of CRM Systems</vt:lpstr>
      <vt:lpstr>Supply Chain Management Systems</vt:lpstr>
      <vt:lpstr>Supply Chain Management Systems</vt:lpstr>
      <vt:lpstr>Information Systems Supply Chain Management </vt:lpstr>
      <vt:lpstr>Information Systems Supply Chain Management </vt:lpstr>
      <vt:lpstr>Supply Chain Management Software</vt:lpstr>
      <vt:lpstr>Supply Chain Management Software</vt:lpstr>
      <vt:lpstr>Case Study: Southwest Airlines takes off with better Supply Chain Management</vt:lpstr>
      <vt:lpstr>Case Study: Southwest Airlines takes off with better Supply Chain Management</vt:lpstr>
      <vt:lpstr>Case Study: Southwest Airlines takes off with better Supply Chain Management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3: Business Information Systems</dc:title>
  <dc:creator>tjc</dc:creator>
  <cp:lastModifiedBy>NTS</cp:lastModifiedBy>
  <cp:revision>86</cp:revision>
  <dcterms:created xsi:type="dcterms:W3CDTF">2013-11-12T08:00:32Z</dcterms:created>
  <dcterms:modified xsi:type="dcterms:W3CDTF">2013-11-19T08:03:15Z</dcterms:modified>
</cp:coreProperties>
</file>